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1" r:id="rId2"/>
    <p:sldId id="277" r:id="rId3"/>
    <p:sldId id="278" r:id="rId4"/>
    <p:sldId id="268" r:id="rId5"/>
    <p:sldId id="280" r:id="rId6"/>
    <p:sldId id="263" r:id="rId7"/>
    <p:sldId id="262" r:id="rId8"/>
    <p:sldId id="270" r:id="rId9"/>
    <p:sldId id="279" r:id="rId10"/>
    <p:sldId id="271" r:id="rId11"/>
    <p:sldId id="27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34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4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68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F2170-55C8-40CE-A17C-1E77EC54F5EA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FB02C-96F7-4E6F-9183-9FF5623F59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F2170-55C8-40CE-A17C-1E77EC54F5EA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FB02C-96F7-4E6F-9183-9FF5623F59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F2170-55C8-40CE-A17C-1E77EC54F5EA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FB02C-96F7-4E6F-9183-9FF5623F59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F2170-55C8-40CE-A17C-1E77EC54F5EA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FB02C-96F7-4E6F-9183-9FF5623F59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F2170-55C8-40CE-A17C-1E77EC54F5EA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FB02C-96F7-4E6F-9183-9FF5623F59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F2170-55C8-40CE-A17C-1E77EC54F5EA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FB02C-96F7-4E6F-9183-9FF5623F59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F2170-55C8-40CE-A17C-1E77EC54F5EA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FB02C-96F7-4E6F-9183-9FF5623F59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F2170-55C8-40CE-A17C-1E77EC54F5EA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FB02C-96F7-4E6F-9183-9FF5623F59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F2170-55C8-40CE-A17C-1E77EC54F5EA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C6FB02C-96F7-4E6F-9183-9FF5623F595B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F2170-55C8-40CE-A17C-1E77EC54F5EA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FB02C-96F7-4E6F-9183-9FF5623F59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F2170-55C8-40CE-A17C-1E77EC54F5EA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FB02C-96F7-4E6F-9183-9FF5623F595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2DF2170-55C8-40CE-A17C-1E77EC54F5EA}" type="datetimeFigureOut">
              <a:rPr lang="cs-CZ" smtClean="0"/>
              <a:pPr/>
              <a:t>13.6.2013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C6FB02C-96F7-4E6F-9183-9FF5623F595B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 thruBlk="1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245511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71462"/>
            <a:ext cx="9144000" cy="707233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					          </a:t>
            </a:r>
            <a:endParaRPr lang="cs-CZ" sz="30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30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Registrační číslo projektu: </a:t>
            </a:r>
            <a:r>
              <a:rPr lang="cs-CZ" sz="2200" dirty="0" smtClean="0"/>
              <a:t>CZ 1.07/1.4.00/21.1886</a:t>
            </a:r>
            <a:endParaRPr lang="cs-CZ" sz="22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Šablona: </a:t>
            </a:r>
            <a:r>
              <a:rPr lang="cs-CZ" sz="2200" dirty="0" smtClean="0">
                <a:cs typeface="Times New Roman" pitchFamily="18" charset="0"/>
              </a:rPr>
              <a:t>32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Předmět: </a:t>
            </a:r>
            <a:r>
              <a:rPr lang="cs-CZ" sz="22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Sada: </a:t>
            </a:r>
            <a:r>
              <a:rPr lang="cs-CZ" sz="2200" dirty="0" smtClean="0">
                <a:cs typeface="Times New Roman" pitchFamily="18" charset="0"/>
              </a:rPr>
              <a:t>Z 8/05</a:t>
            </a:r>
            <a:r>
              <a:rPr lang="cs-CZ" sz="22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Ročník: </a:t>
            </a:r>
            <a:r>
              <a:rPr lang="cs-CZ" sz="22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Jméno autora (vč. titul): </a:t>
            </a:r>
            <a:r>
              <a:rPr lang="cs-CZ" sz="2200" dirty="0" smtClean="0">
                <a:cs typeface="Times New Roman" pitchFamily="18" charset="0"/>
              </a:rPr>
              <a:t>Tomáš Szabo (Bc.)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Škola – adresa: </a:t>
            </a:r>
            <a:r>
              <a:rPr lang="cs-CZ" sz="22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5133" t="21875" r="10173" b="12500"/>
          <a:stretch>
            <a:fillRect/>
          </a:stretch>
        </p:blipFill>
        <p:spPr bwMode="auto">
          <a:xfrm>
            <a:off x="285720" y="214290"/>
            <a:ext cx="3214711" cy="2243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491880" y="548680"/>
            <a:ext cx="55446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/>
              <a:t>Výukový materiál 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zpracovaný v rámci projektu</a:t>
            </a:r>
            <a:endParaRPr lang="cs-CZ" sz="3000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2643183"/>
            <a:ext cx="6357982" cy="92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174073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44" y="2000240"/>
            <a:ext cx="8858312" cy="471490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8929718" cy="6858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000" b="1" dirty="0" smtClean="0"/>
              <a:t>   Evropa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800000"/>
                </a:solidFill>
              </a:rPr>
              <a:t>   4. podnebí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3000" b="1" dirty="0" smtClean="0"/>
              <a:t>	Klíčová slova: </a:t>
            </a:r>
            <a:r>
              <a:rPr lang="cs-CZ" sz="2500" dirty="0" smtClean="0"/>
              <a:t>Evropa, podnebí, klima, podnebné pásy, (polární, subpolární, mírný, subtropický, tropický pás)</a:t>
            </a:r>
            <a:endParaRPr lang="cs-CZ" sz="2500" b="1" dirty="0" smtClean="0"/>
          </a:p>
          <a:p>
            <a:pPr algn="just">
              <a:buNone/>
            </a:pPr>
            <a:endParaRPr lang="cs-CZ" sz="2500" b="1" dirty="0" smtClean="0"/>
          </a:p>
          <a:p>
            <a:pPr algn="just">
              <a:buNone/>
            </a:pPr>
            <a:endParaRPr lang="cs-CZ" sz="2500" b="1" dirty="0" smtClean="0"/>
          </a:p>
          <a:p>
            <a:pPr algn="just">
              <a:lnSpc>
                <a:spcPct val="150000"/>
              </a:lnSpc>
              <a:buNone/>
            </a:pPr>
            <a:r>
              <a:rPr lang="cs-CZ" sz="2500" b="1" dirty="0" smtClean="0"/>
              <a:t>	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získání a osvojení základních znalostí     v oblasti podnebí Evropy. Prezentace umožňuje učiteli srozumitelný výklad látky s aktivní účastí žáků. Prezentace se spouští F5 a enter. </a:t>
            </a:r>
          </a:p>
          <a:p>
            <a:pPr>
              <a:buNone/>
            </a:pPr>
            <a:endParaRPr lang="cs-CZ" sz="25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6672"/>
            <a:ext cx="9144000" cy="857232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Základní otázky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686800" cy="5214974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3000" dirty="0" smtClean="0">
                <a:solidFill>
                  <a:schemeClr val="accent1"/>
                </a:solidFill>
              </a:rPr>
              <a:t>1. Vysvětlete rozdíl mezi podnebím a počasím?</a:t>
            </a:r>
          </a:p>
          <a:p>
            <a:pPr>
              <a:lnSpc>
                <a:spcPct val="200000"/>
              </a:lnSpc>
              <a:buNone/>
            </a:pPr>
            <a:r>
              <a:rPr lang="cs-CZ" sz="3000" dirty="0" smtClean="0">
                <a:solidFill>
                  <a:schemeClr val="accent1"/>
                </a:solidFill>
              </a:rPr>
              <a:t>2. Vyjmenujte podnebné pásy naší Země? </a:t>
            </a:r>
          </a:p>
          <a:p>
            <a:pPr>
              <a:lnSpc>
                <a:spcPct val="200000"/>
              </a:lnSpc>
              <a:buNone/>
            </a:pPr>
            <a:r>
              <a:rPr lang="cs-CZ" sz="3000" dirty="0" smtClean="0">
                <a:solidFill>
                  <a:schemeClr val="accent1"/>
                </a:solidFill>
              </a:rPr>
              <a:t>3. Jaké faktory ovlivňují podnebí? </a:t>
            </a:r>
          </a:p>
          <a:p>
            <a:pPr>
              <a:lnSpc>
                <a:spcPct val="200000"/>
              </a:lnSpc>
              <a:buNone/>
            </a:pPr>
            <a:r>
              <a:rPr lang="cs-CZ" sz="3000" dirty="0" smtClean="0">
                <a:solidFill>
                  <a:schemeClr val="accent1"/>
                </a:solidFill>
              </a:rPr>
              <a:t>4. Jak se od sebe podnebné pásy liší?  </a:t>
            </a:r>
          </a:p>
          <a:p>
            <a:pPr>
              <a:lnSpc>
                <a:spcPct val="200000"/>
              </a:lnSpc>
              <a:buNone/>
            </a:pPr>
            <a:r>
              <a:rPr lang="cs-CZ" sz="3000" dirty="0" smtClean="0">
                <a:solidFill>
                  <a:schemeClr val="accent1"/>
                </a:solidFill>
              </a:rPr>
              <a:t>5. Jaké podnebné pásy spadají do Evropy?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1412776"/>
            <a:ext cx="8644568" cy="51845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20" y="1124744"/>
            <a:ext cx="728667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     Rozdíl mezi počasím a podnebím</a:t>
            </a:r>
            <a:r>
              <a:rPr lang="cs-CZ" sz="3000" dirty="0" smtClean="0"/>
              <a:t>:</a:t>
            </a:r>
          </a:p>
          <a:p>
            <a:pPr>
              <a:lnSpc>
                <a:spcPct val="150000"/>
              </a:lnSpc>
            </a:pPr>
            <a:r>
              <a:rPr lang="cs-CZ" sz="3000" dirty="0" smtClean="0"/>
              <a:t>	</a:t>
            </a:r>
            <a:r>
              <a:rPr lang="cs-CZ" sz="3000" b="1" dirty="0" smtClean="0"/>
              <a:t>1) POČASÍ</a:t>
            </a:r>
          </a:p>
          <a:p>
            <a:pPr>
              <a:lnSpc>
                <a:spcPct val="150000"/>
              </a:lnSpc>
            </a:pPr>
            <a:r>
              <a:rPr lang="cs-CZ" sz="3000" dirty="0" smtClean="0"/>
              <a:t>    	</a:t>
            </a:r>
            <a:r>
              <a:rPr lang="cs-CZ" sz="3000" dirty="0" smtClean="0">
                <a:cs typeface="Times New Roman"/>
              </a:rPr>
              <a:t>→ momentální stav ovzduší</a:t>
            </a:r>
          </a:p>
          <a:p>
            <a:pPr>
              <a:lnSpc>
                <a:spcPct val="150000"/>
              </a:lnSpc>
            </a:pPr>
            <a:r>
              <a:rPr lang="cs-CZ" sz="3000" dirty="0" smtClean="0">
                <a:cs typeface="Times New Roman"/>
              </a:rPr>
              <a:t>    	→ teplota vzduchu, rychlost větru…</a:t>
            </a:r>
          </a:p>
          <a:p>
            <a:endParaRPr lang="cs-CZ" sz="3000" dirty="0" smtClean="0">
              <a:cs typeface="Times New Roman"/>
            </a:endParaRPr>
          </a:p>
          <a:p>
            <a:pPr>
              <a:lnSpc>
                <a:spcPct val="150000"/>
              </a:lnSpc>
            </a:pPr>
            <a:r>
              <a:rPr lang="cs-CZ" sz="3000" dirty="0" smtClean="0">
                <a:cs typeface="Times New Roman"/>
              </a:rPr>
              <a:t>	</a:t>
            </a:r>
            <a:r>
              <a:rPr lang="cs-CZ" sz="3000" b="1" dirty="0" smtClean="0">
                <a:cs typeface="Times New Roman"/>
              </a:rPr>
              <a:t>2) PODNEBÍ</a:t>
            </a:r>
          </a:p>
          <a:p>
            <a:pPr>
              <a:lnSpc>
                <a:spcPct val="150000"/>
              </a:lnSpc>
            </a:pPr>
            <a:r>
              <a:rPr lang="cs-CZ" sz="3000" dirty="0" smtClean="0">
                <a:cs typeface="Times New Roman"/>
              </a:rPr>
              <a:t>     	→ dlouhodobí stav počasí</a:t>
            </a:r>
          </a:p>
          <a:p>
            <a:pPr>
              <a:lnSpc>
                <a:spcPct val="150000"/>
              </a:lnSpc>
            </a:pPr>
            <a:r>
              <a:rPr lang="cs-CZ" sz="3000" dirty="0" smtClean="0">
                <a:cs typeface="Times New Roman"/>
              </a:rPr>
              <a:t>     	→ trvalé klima  </a:t>
            </a:r>
            <a:endParaRPr lang="cs-CZ" sz="3000" dirty="0"/>
          </a:p>
        </p:txBody>
      </p:sp>
      <p:sp>
        <p:nvSpPr>
          <p:cNvPr id="16" name="Obdélník 15"/>
          <p:cNvSpPr/>
          <p:nvPr/>
        </p:nvSpPr>
        <p:spPr>
          <a:xfrm>
            <a:off x="251520" y="1412776"/>
            <a:ext cx="8640960" cy="51845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5720" y="1124744"/>
            <a:ext cx="564360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     Podnebné pásy naší Země:</a:t>
            </a:r>
          </a:p>
          <a:p>
            <a:pPr>
              <a:lnSpc>
                <a:spcPct val="200000"/>
              </a:lnSpc>
            </a:pPr>
            <a:r>
              <a:rPr lang="cs-CZ" sz="3000" dirty="0" smtClean="0"/>
              <a:t>	1) SUBPOLÁRNÍ pás</a:t>
            </a:r>
          </a:p>
          <a:p>
            <a:pPr>
              <a:lnSpc>
                <a:spcPct val="200000"/>
              </a:lnSpc>
            </a:pPr>
            <a:r>
              <a:rPr lang="cs-CZ" sz="3000" dirty="0" smtClean="0"/>
              <a:t>	2) POLÁRNÍ pás</a:t>
            </a:r>
          </a:p>
          <a:p>
            <a:pPr>
              <a:lnSpc>
                <a:spcPct val="200000"/>
              </a:lnSpc>
            </a:pPr>
            <a:r>
              <a:rPr lang="cs-CZ" sz="3000" dirty="0" smtClean="0"/>
              <a:t>	3) MÍRNÝ pás</a:t>
            </a:r>
          </a:p>
          <a:p>
            <a:pPr>
              <a:lnSpc>
                <a:spcPct val="200000"/>
              </a:lnSpc>
            </a:pPr>
            <a:r>
              <a:rPr lang="cs-CZ" sz="3000" dirty="0" smtClean="0"/>
              <a:t>	4) SUBTORPICKÝ pás</a:t>
            </a:r>
          </a:p>
          <a:p>
            <a:pPr>
              <a:lnSpc>
                <a:spcPct val="200000"/>
              </a:lnSpc>
            </a:pPr>
            <a:r>
              <a:rPr lang="cs-CZ" sz="3000" dirty="0" smtClean="0"/>
              <a:t>	5) TROPICKÝ pás </a:t>
            </a:r>
            <a:endParaRPr lang="cs-CZ" sz="3000" dirty="0"/>
          </a:p>
        </p:txBody>
      </p:sp>
      <p:sp>
        <p:nvSpPr>
          <p:cNvPr id="18" name="Obdélník 17"/>
          <p:cNvSpPr/>
          <p:nvPr/>
        </p:nvSpPr>
        <p:spPr>
          <a:xfrm>
            <a:off x="251520" y="1412776"/>
            <a:ext cx="8640960" cy="51845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85720" y="1196752"/>
            <a:ext cx="671517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     Faktory ovlivňující podnebí:</a:t>
            </a:r>
          </a:p>
          <a:p>
            <a:pPr>
              <a:lnSpc>
                <a:spcPct val="200000"/>
              </a:lnSpc>
              <a:buNone/>
            </a:pPr>
            <a:r>
              <a:rPr lang="cs-CZ" sz="3000" dirty="0" smtClean="0"/>
              <a:t>	1) zeměpisná šířka</a:t>
            </a:r>
          </a:p>
          <a:p>
            <a:pPr>
              <a:lnSpc>
                <a:spcPct val="200000"/>
              </a:lnSpc>
              <a:buNone/>
            </a:pPr>
            <a:r>
              <a:rPr lang="cs-CZ" sz="3000" dirty="0" smtClean="0"/>
              <a:t>	2) nadmořská výška</a:t>
            </a:r>
          </a:p>
          <a:p>
            <a:pPr>
              <a:lnSpc>
                <a:spcPct val="200000"/>
              </a:lnSpc>
              <a:buNone/>
            </a:pPr>
            <a:r>
              <a:rPr lang="cs-CZ" sz="3000" dirty="0" smtClean="0"/>
              <a:t>	3) vzdálenost od oceánů</a:t>
            </a:r>
          </a:p>
          <a:p>
            <a:pPr>
              <a:lnSpc>
                <a:spcPct val="200000"/>
              </a:lnSpc>
              <a:buNone/>
            </a:pPr>
            <a:r>
              <a:rPr lang="cs-CZ" sz="3000" dirty="0" smtClean="0"/>
              <a:t>	4) vliv mořských proudů </a:t>
            </a:r>
          </a:p>
          <a:p>
            <a:pPr>
              <a:lnSpc>
                <a:spcPct val="200000"/>
              </a:lnSpc>
            </a:pPr>
            <a:r>
              <a:rPr lang="cs-CZ" sz="3000" b="1" dirty="0" smtClean="0"/>
              <a:t> </a:t>
            </a:r>
            <a:endParaRPr lang="cs-CZ" sz="3000" b="1" dirty="0"/>
          </a:p>
        </p:txBody>
      </p:sp>
      <p:sp>
        <p:nvSpPr>
          <p:cNvPr id="20" name="Obdélník 19"/>
          <p:cNvSpPr/>
          <p:nvPr/>
        </p:nvSpPr>
        <p:spPr>
          <a:xfrm>
            <a:off x="251520" y="1412776"/>
            <a:ext cx="8640960" cy="51845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5720" y="1268760"/>
            <a:ext cx="850112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     Odlišnosti podnebných pásů:</a:t>
            </a:r>
          </a:p>
          <a:p>
            <a:pPr>
              <a:lnSpc>
                <a:spcPct val="200000"/>
              </a:lnSpc>
            </a:pPr>
            <a:r>
              <a:rPr lang="cs-CZ" sz="3000" b="1" dirty="0" smtClean="0"/>
              <a:t>	</a:t>
            </a:r>
            <a:r>
              <a:rPr lang="cs-CZ" sz="3000" dirty="0" smtClean="0"/>
              <a:t>1) zeměpisná šířka</a:t>
            </a:r>
          </a:p>
          <a:p>
            <a:pPr>
              <a:lnSpc>
                <a:spcPct val="200000"/>
              </a:lnSpc>
            </a:pPr>
            <a:r>
              <a:rPr lang="cs-CZ" sz="3000" dirty="0" smtClean="0"/>
              <a:t>	2) různý typ krajiny – tundry, savany, stepi…</a:t>
            </a:r>
          </a:p>
          <a:p>
            <a:pPr>
              <a:lnSpc>
                <a:spcPct val="200000"/>
              </a:lnSpc>
            </a:pPr>
            <a:r>
              <a:rPr lang="cs-CZ" sz="3000" dirty="0" smtClean="0"/>
              <a:t>	3) rozdílné teploty – srážky, vlhkost…</a:t>
            </a:r>
          </a:p>
          <a:p>
            <a:pPr>
              <a:lnSpc>
                <a:spcPct val="200000"/>
              </a:lnSpc>
            </a:pPr>
            <a:r>
              <a:rPr lang="cs-CZ" sz="3000" dirty="0" smtClean="0"/>
              <a:t>	4) odlišná fauna a fl</a:t>
            </a:r>
            <a:r>
              <a:rPr lang="el-GR" sz="3000" dirty="0" smtClean="0">
                <a:cs typeface="Times New Roman"/>
              </a:rPr>
              <a:t>ό</a:t>
            </a:r>
            <a:r>
              <a:rPr lang="cs-CZ" sz="3000" dirty="0" smtClean="0">
                <a:cs typeface="Times New Roman"/>
              </a:rPr>
              <a:t>ra </a:t>
            </a:r>
            <a:r>
              <a:rPr lang="cs-CZ" sz="3000" dirty="0" smtClean="0"/>
              <a:t>    </a:t>
            </a:r>
            <a:endParaRPr lang="cs-CZ" sz="3000" dirty="0"/>
          </a:p>
        </p:txBody>
      </p:sp>
      <p:sp>
        <p:nvSpPr>
          <p:cNvPr id="22" name="Obdélník 21"/>
          <p:cNvSpPr/>
          <p:nvPr/>
        </p:nvSpPr>
        <p:spPr>
          <a:xfrm>
            <a:off x="214282" y="1412776"/>
            <a:ext cx="8715436" cy="518457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5720" y="1268760"/>
            <a:ext cx="814393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     Evropské podnebné pásy:</a:t>
            </a:r>
          </a:p>
          <a:p>
            <a:pPr>
              <a:lnSpc>
                <a:spcPct val="200000"/>
              </a:lnSpc>
            </a:pPr>
            <a:r>
              <a:rPr lang="cs-CZ" sz="3000" b="1" dirty="0" smtClean="0">
                <a:cs typeface="Times New Roman"/>
              </a:rPr>
              <a:t>     </a:t>
            </a:r>
            <a:r>
              <a:rPr lang="cs-CZ" sz="3000" dirty="0" smtClean="0">
                <a:cs typeface="Times New Roman"/>
              </a:rPr>
              <a:t>→ do Evropy zasahují 3 pásy</a:t>
            </a:r>
          </a:p>
          <a:p>
            <a:pPr>
              <a:lnSpc>
                <a:spcPct val="200000"/>
              </a:lnSpc>
            </a:pPr>
            <a:r>
              <a:rPr lang="cs-CZ" sz="3000" dirty="0" smtClean="0">
                <a:cs typeface="Times New Roman"/>
              </a:rPr>
              <a:t>	1) SUBPOLÁRNÍ pás – sever Evropy</a:t>
            </a:r>
          </a:p>
          <a:p>
            <a:pPr>
              <a:lnSpc>
                <a:spcPct val="200000"/>
              </a:lnSpc>
            </a:pPr>
            <a:r>
              <a:rPr lang="cs-CZ" sz="3000" dirty="0" smtClean="0">
                <a:cs typeface="Times New Roman"/>
              </a:rPr>
              <a:t>	2) MÍRNÝ pás – střed Evropa</a:t>
            </a:r>
          </a:p>
          <a:p>
            <a:pPr>
              <a:lnSpc>
                <a:spcPct val="200000"/>
              </a:lnSpc>
            </a:pPr>
            <a:r>
              <a:rPr lang="cs-CZ" sz="3000" dirty="0" smtClean="0">
                <a:cs typeface="Times New Roman"/>
              </a:rPr>
              <a:t>	3) SUBTROPICKÝ pás – jih Evropy </a:t>
            </a:r>
            <a:endParaRPr lang="cs-CZ" sz="30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53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5" grpId="1" animBg="1"/>
      <p:bldP spid="7" grpId="0"/>
      <p:bldP spid="7" grpId="1"/>
      <p:bldP spid="16" grpId="0" animBg="1"/>
      <p:bldP spid="16" grpId="1" animBg="1"/>
      <p:bldP spid="17" grpId="0"/>
      <p:bldP spid="17" grpId="1"/>
      <p:bldP spid="18" grpId="0" animBg="1"/>
      <p:bldP spid="18" grpId="1" animBg="1"/>
      <p:bldP spid="19" grpId="0"/>
      <p:bldP spid="19" grpId="1"/>
      <p:bldP spid="20" grpId="0" animBg="1"/>
      <p:bldP spid="20" grpId="1" animBg="1"/>
      <p:bldP spid="21" grpId="0"/>
      <p:bldP spid="21" grpId="1"/>
      <p:bldP spid="22" grpId="0" animBg="1"/>
      <p:bldP spid="22" grpId="1" animBg="1"/>
      <p:bldP spid="23" grpId="0"/>
      <p:bldP spid="23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Nadpis 1"/>
          <p:cNvSpPr>
            <a:spLocks noGrp="1"/>
          </p:cNvSpPr>
          <p:nvPr>
            <p:ph type="title"/>
          </p:nvPr>
        </p:nvSpPr>
        <p:spPr>
          <a:xfrm>
            <a:off x="1475656" y="1700808"/>
            <a:ext cx="6048672" cy="1916832"/>
          </a:xfrm>
        </p:spPr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Určete jednotlivé údaje na mapě</a:t>
            </a:r>
            <a:endParaRPr lang="cs-CZ" dirty="0">
              <a:latin typeface="+mn-lt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1285852" y="142852"/>
            <a:ext cx="6572296" cy="6572296"/>
          </a:xfrm>
          <a:prstGeom prst="ellipse">
            <a:avLst/>
          </a:prstGeom>
          <a:solidFill>
            <a:schemeClr val="bg1"/>
          </a:solidFill>
          <a:ln w="635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čára 6"/>
          <p:cNvCxnSpPr>
            <a:stCxn id="4" idx="2"/>
            <a:endCxn id="4" idx="6"/>
          </p:cNvCxnSpPr>
          <p:nvPr/>
        </p:nvCxnSpPr>
        <p:spPr>
          <a:xfrm rot="10800000" flipH="1">
            <a:off x="1285852" y="3429000"/>
            <a:ext cx="6572296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357290" y="2714620"/>
            <a:ext cx="6500858" cy="1588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357290" y="4143380"/>
            <a:ext cx="6500858" cy="1588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2214546" y="1214422"/>
            <a:ext cx="4857784" cy="1588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2214546" y="5715016"/>
            <a:ext cx="4786346" cy="1588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755576" y="3212976"/>
            <a:ext cx="57150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0</a:t>
            </a:r>
            <a:r>
              <a:rPr lang="cs-CZ" sz="2500" b="1" dirty="0" smtClean="0">
                <a:solidFill>
                  <a:schemeClr val="accent1"/>
                </a:solidFill>
                <a:latin typeface="Times New Roman"/>
                <a:cs typeface="Times New Roman"/>
              </a:rPr>
              <a:t>º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-108520" y="2428868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 23</a:t>
            </a:r>
            <a:r>
              <a:rPr lang="cs-CZ" sz="20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º</a:t>
            </a:r>
            <a:r>
              <a:rPr lang="cs-CZ" sz="2000" b="1" dirty="0" smtClean="0">
                <a:solidFill>
                  <a:schemeClr val="accent1"/>
                </a:solidFill>
                <a:cs typeface="Times New Roman"/>
              </a:rPr>
              <a:t> 30´ s. </a:t>
            </a:r>
            <a:r>
              <a:rPr lang="cs-CZ" sz="2000" b="1" dirty="0" err="1" smtClean="0">
                <a:solidFill>
                  <a:schemeClr val="accent1"/>
                </a:solidFill>
                <a:cs typeface="Times New Roman"/>
              </a:rPr>
              <a:t>š</a:t>
            </a:r>
            <a:r>
              <a:rPr lang="cs-CZ" sz="2000" b="1" dirty="0" smtClean="0">
                <a:solidFill>
                  <a:schemeClr val="accent1"/>
                </a:solidFill>
                <a:cs typeface="Times New Roman"/>
              </a:rPr>
              <a:t>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-108520" y="3789040"/>
            <a:ext cx="168012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 </a:t>
            </a:r>
            <a:r>
              <a:rPr lang="cs-CZ" sz="100" b="1" dirty="0" smtClean="0"/>
              <a:t>          </a:t>
            </a:r>
            <a:r>
              <a:rPr lang="cs-CZ" sz="2000" b="1" dirty="0" smtClean="0">
                <a:solidFill>
                  <a:schemeClr val="accent1"/>
                </a:solidFill>
              </a:rPr>
              <a:t>23</a:t>
            </a:r>
            <a:r>
              <a:rPr lang="cs-CZ" sz="20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º</a:t>
            </a:r>
            <a:r>
              <a:rPr lang="cs-CZ" sz="2000" b="1" dirty="0" smtClean="0">
                <a:solidFill>
                  <a:schemeClr val="accent1"/>
                </a:solidFill>
                <a:cs typeface="Times New Roman"/>
              </a:rPr>
              <a:t> 30´ </a:t>
            </a:r>
            <a:r>
              <a:rPr lang="cs-CZ" sz="2000" b="1" dirty="0" err="1" smtClean="0">
                <a:solidFill>
                  <a:schemeClr val="accent1"/>
                </a:solidFill>
                <a:cs typeface="Times New Roman"/>
              </a:rPr>
              <a:t>j</a:t>
            </a:r>
            <a:r>
              <a:rPr lang="cs-CZ" sz="2000" b="1" dirty="0" smtClean="0">
                <a:solidFill>
                  <a:schemeClr val="accent1"/>
                </a:solidFill>
                <a:cs typeface="Times New Roman"/>
              </a:rPr>
              <a:t>. </a:t>
            </a:r>
            <a:r>
              <a:rPr lang="cs-CZ" sz="2000" b="1" dirty="0" err="1" smtClean="0">
                <a:solidFill>
                  <a:schemeClr val="accent1"/>
                </a:solidFill>
                <a:cs typeface="Times New Roman"/>
              </a:rPr>
              <a:t>š</a:t>
            </a:r>
            <a:r>
              <a:rPr lang="cs-CZ" sz="2000" b="1" dirty="0" smtClean="0">
                <a:solidFill>
                  <a:schemeClr val="accent1"/>
                </a:solidFill>
                <a:cs typeface="Times New Roman"/>
              </a:rPr>
              <a:t>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285852" y="2928934"/>
            <a:ext cx="67151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rovník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1285852" y="2214554"/>
            <a:ext cx="67151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obratník Raka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285852" y="3643314"/>
            <a:ext cx="67151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obratník Kozoroha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39552" y="980728"/>
            <a:ext cx="16430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66</a:t>
            </a:r>
            <a:r>
              <a:rPr lang="cs-CZ" sz="20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º</a:t>
            </a:r>
            <a:r>
              <a:rPr lang="cs-CZ" sz="2000" b="1" dirty="0" smtClean="0">
                <a:solidFill>
                  <a:schemeClr val="accent1"/>
                </a:solidFill>
                <a:cs typeface="Times New Roman"/>
              </a:rPr>
              <a:t> 30´ s. </a:t>
            </a:r>
            <a:r>
              <a:rPr lang="cs-CZ" sz="2000" b="1" dirty="0" err="1" smtClean="0">
                <a:solidFill>
                  <a:schemeClr val="accent1"/>
                </a:solidFill>
                <a:cs typeface="Times New Roman"/>
              </a:rPr>
              <a:t>š</a:t>
            </a:r>
            <a:r>
              <a:rPr lang="cs-CZ" sz="2000" b="1" dirty="0" smtClean="0">
                <a:solidFill>
                  <a:schemeClr val="accent1"/>
                </a:solidFill>
                <a:cs typeface="Times New Roman"/>
              </a:rPr>
              <a:t>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11560" y="5373216"/>
            <a:ext cx="16430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 </a:t>
            </a:r>
            <a:r>
              <a:rPr lang="cs-CZ" sz="2000" b="1" dirty="0" smtClean="0">
                <a:solidFill>
                  <a:schemeClr val="accent1"/>
                </a:solidFill>
              </a:rPr>
              <a:t>66</a:t>
            </a:r>
            <a:r>
              <a:rPr lang="cs-CZ" sz="20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º</a:t>
            </a:r>
            <a:r>
              <a:rPr lang="cs-CZ" sz="2000" b="1" dirty="0" smtClean="0">
                <a:solidFill>
                  <a:schemeClr val="accent1"/>
                </a:solidFill>
                <a:cs typeface="Times New Roman"/>
              </a:rPr>
              <a:t> 30´ </a:t>
            </a:r>
            <a:r>
              <a:rPr lang="cs-CZ" sz="2000" b="1" dirty="0" err="1" smtClean="0">
                <a:solidFill>
                  <a:schemeClr val="accent1"/>
                </a:solidFill>
                <a:cs typeface="Times New Roman"/>
              </a:rPr>
              <a:t>j</a:t>
            </a:r>
            <a:r>
              <a:rPr lang="cs-CZ" sz="2000" b="1" dirty="0" smtClean="0">
                <a:solidFill>
                  <a:schemeClr val="accent1"/>
                </a:solidFill>
                <a:cs typeface="Times New Roman"/>
              </a:rPr>
              <a:t>. </a:t>
            </a:r>
            <a:r>
              <a:rPr lang="cs-CZ" sz="2000" b="1" dirty="0" err="1" smtClean="0">
                <a:solidFill>
                  <a:schemeClr val="accent1"/>
                </a:solidFill>
                <a:cs typeface="Times New Roman"/>
              </a:rPr>
              <a:t>š</a:t>
            </a:r>
            <a:r>
              <a:rPr lang="cs-CZ" sz="2000" b="1" dirty="0" smtClean="0">
                <a:solidFill>
                  <a:schemeClr val="accent1"/>
                </a:solidFill>
                <a:cs typeface="Times New Roman"/>
              </a:rPr>
              <a:t>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214414" y="714356"/>
            <a:ext cx="67151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severní polární kruh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214414" y="5214950"/>
            <a:ext cx="664373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severní polární kruh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429124" y="4857760"/>
            <a:ext cx="64294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b="1" dirty="0" smtClean="0"/>
              <a:t>5</a:t>
            </a:r>
            <a:endParaRPr lang="cs-CZ" sz="50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286248" y="3286124"/>
            <a:ext cx="78581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                          </a:t>
            </a:r>
            <a:r>
              <a:rPr lang="cs-CZ" sz="5000" b="1" dirty="0" smtClean="0"/>
              <a:t>4</a:t>
            </a:r>
            <a:endParaRPr lang="cs-CZ" sz="50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214810" y="2571744"/>
            <a:ext cx="78585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                                                              </a:t>
            </a:r>
            <a:r>
              <a:rPr lang="cs-CZ" sz="5000" b="1" dirty="0" smtClean="0"/>
              <a:t>3</a:t>
            </a:r>
            <a:endParaRPr lang="cs-CZ" sz="50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429124" y="2000240"/>
            <a:ext cx="64294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b="1" dirty="0" smtClean="0"/>
              <a:t>2</a:t>
            </a:r>
            <a:endParaRPr lang="cs-CZ" sz="50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429124" y="500042"/>
            <a:ext cx="60484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    </a:t>
            </a:r>
            <a:r>
              <a:rPr lang="cs-CZ" sz="5000" b="1" dirty="0" smtClean="0"/>
              <a:t>1</a:t>
            </a:r>
            <a:endParaRPr lang="cs-CZ" sz="5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51" grpId="0" animBg="1"/>
      <p:bldP spid="4" grpId="0" animBg="1"/>
      <p:bldP spid="31" grpId="0"/>
      <p:bldP spid="32" grpId="0"/>
      <p:bldP spid="33" grpId="0"/>
      <p:bldP spid="41" grpId="0"/>
      <p:bldP spid="42" grpId="0"/>
      <p:bldP spid="43" grpId="0"/>
      <p:bldP spid="47" grpId="0"/>
      <p:bldP spid="48" grpId="0"/>
      <p:bldP spid="49" grpId="0"/>
      <p:bldP spid="50" grpId="0"/>
      <p:bldP spid="52" grpId="0"/>
      <p:bldP spid="52" grpId="1"/>
      <p:bldP spid="53" grpId="0"/>
      <p:bldP spid="53" grpId="1"/>
      <p:bldP spid="54" grpId="0"/>
      <p:bldP spid="54" grpId="1"/>
      <p:bldP spid="55" grpId="0"/>
      <p:bldP spid="55" grpId="1"/>
      <p:bldP spid="56" grpId="0"/>
      <p:bldP spid="56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 descr="C:\Users\Já\Desktop\mapa světa.png"/>
          <p:cNvPicPr>
            <a:picLocks noChangeAspect="1" noChangeArrowheads="1"/>
          </p:cNvPicPr>
          <p:nvPr/>
        </p:nvPicPr>
        <p:blipFill>
          <a:blip r:embed="rId3" cstate="print"/>
          <a:srcRect l="8232" r="5946"/>
          <a:stretch>
            <a:fillRect/>
          </a:stretch>
        </p:blipFill>
        <p:spPr bwMode="auto">
          <a:xfrm>
            <a:off x="142844" y="785794"/>
            <a:ext cx="8858312" cy="6072206"/>
          </a:xfrm>
          <a:prstGeom prst="rect">
            <a:avLst/>
          </a:prstGeom>
          <a:noFill/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4291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Určete jednotlivé podnebné pásy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 rot="10800000" flipH="1">
            <a:off x="0" y="3643314"/>
            <a:ext cx="9144000" cy="1588"/>
          </a:xfrm>
          <a:prstGeom prst="line">
            <a:avLst/>
          </a:prstGeom>
          <a:ln w="2540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10800000" flipH="1">
            <a:off x="0" y="1285860"/>
            <a:ext cx="9144000" cy="1588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H="1">
            <a:off x="0" y="4572008"/>
            <a:ext cx="9144000" cy="1588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10800000" flipH="1">
            <a:off x="0" y="2714620"/>
            <a:ext cx="9144000" cy="1588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10800000" flipH="1">
            <a:off x="0" y="6286520"/>
            <a:ext cx="9144000" cy="1588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0" y="3143248"/>
            <a:ext cx="9144000" cy="1000132"/>
          </a:xfrm>
          <a:prstGeom prst="rect">
            <a:avLst/>
          </a:prstGeom>
          <a:solidFill>
            <a:srgbClr val="FF6600">
              <a:alpha val="40000"/>
            </a:srgbClr>
          </a:solidFill>
          <a:ln w="0">
            <a:solidFill>
              <a:srgbClr val="FF6600">
                <a:alpha val="3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0" y="2143116"/>
            <a:ext cx="9144000" cy="1000132"/>
          </a:xfrm>
          <a:prstGeom prst="rect">
            <a:avLst/>
          </a:prstGeom>
          <a:solidFill>
            <a:srgbClr val="FFC000">
              <a:alpha val="40000"/>
            </a:srgbClr>
          </a:solidFill>
          <a:ln w="0">
            <a:solidFill>
              <a:srgbClr val="FFC000">
                <a:alpha val="3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0" y="1428736"/>
            <a:ext cx="9144000" cy="714380"/>
          </a:xfrm>
          <a:prstGeom prst="rect">
            <a:avLst/>
          </a:prstGeom>
          <a:solidFill>
            <a:schemeClr val="accent5">
              <a:lumMod val="50000"/>
              <a:alpha val="30000"/>
            </a:schemeClr>
          </a:solidFill>
          <a:ln w="0">
            <a:solidFill>
              <a:schemeClr val="accent5">
                <a:lumMod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0" y="4143380"/>
            <a:ext cx="9144000" cy="1000132"/>
          </a:xfrm>
          <a:prstGeom prst="rect">
            <a:avLst/>
          </a:prstGeom>
          <a:solidFill>
            <a:srgbClr val="FFC000">
              <a:alpha val="40000"/>
            </a:srgbClr>
          </a:solidFill>
          <a:ln w="0">
            <a:solidFill>
              <a:srgbClr val="FFC000">
                <a:alpha val="3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0" y="5143512"/>
            <a:ext cx="9144000" cy="714380"/>
          </a:xfrm>
          <a:prstGeom prst="rect">
            <a:avLst/>
          </a:prstGeom>
          <a:solidFill>
            <a:schemeClr val="accent5">
              <a:lumMod val="50000"/>
              <a:alpha val="30000"/>
            </a:schemeClr>
          </a:solidFill>
          <a:ln w="0">
            <a:solidFill>
              <a:schemeClr val="accent5">
                <a:lumMod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0" y="714356"/>
            <a:ext cx="9144000" cy="714356"/>
          </a:xfrm>
          <a:prstGeom prst="rect">
            <a:avLst/>
          </a:prstGeom>
          <a:solidFill>
            <a:schemeClr val="accent1">
              <a:alpha val="40000"/>
            </a:schemeClr>
          </a:solidFill>
          <a:ln w="0">
            <a:solidFill>
              <a:schemeClr val="accent1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0" y="5857892"/>
            <a:ext cx="9144000" cy="1000108"/>
          </a:xfrm>
          <a:prstGeom prst="rect">
            <a:avLst/>
          </a:prstGeom>
          <a:solidFill>
            <a:schemeClr val="accent1">
              <a:alpha val="40000"/>
            </a:schemeClr>
          </a:solidFill>
          <a:ln w="0">
            <a:solidFill>
              <a:schemeClr val="accent1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0" y="1000108"/>
            <a:ext cx="2357454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/>
              <a:t>     severní polární kruh</a:t>
            </a:r>
            <a:endParaRPr lang="cs-CZ" sz="15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0" y="2428868"/>
            <a:ext cx="2357454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/>
              <a:t>     obratník Raka</a:t>
            </a:r>
            <a:endParaRPr lang="cs-CZ" sz="15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0" y="3357562"/>
            <a:ext cx="2357454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/>
              <a:t>     rovník</a:t>
            </a:r>
            <a:endParaRPr lang="cs-CZ" sz="15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0" y="4286256"/>
            <a:ext cx="2357454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/>
              <a:t>     obratník Kozoroha</a:t>
            </a:r>
            <a:endParaRPr lang="cs-CZ" sz="15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0" y="6000768"/>
            <a:ext cx="2357454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/>
              <a:t>     jižní polární kruh</a:t>
            </a:r>
            <a:endParaRPr lang="cs-CZ" sz="15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0" y="785794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A</a:t>
            </a:r>
            <a:endParaRPr lang="cs-CZ" sz="3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0" y="1500174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B</a:t>
            </a:r>
            <a:endParaRPr lang="cs-CZ" sz="3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0" y="2428868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C</a:t>
            </a:r>
            <a:endParaRPr lang="cs-CZ" sz="3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0" y="3357562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D</a:t>
            </a:r>
            <a:endParaRPr lang="cs-CZ" sz="3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0" y="4286256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E</a:t>
            </a:r>
            <a:endParaRPr lang="cs-CZ" sz="3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0" y="5286388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F</a:t>
            </a:r>
            <a:endParaRPr lang="cs-CZ" sz="3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0" y="6000768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G</a:t>
            </a:r>
            <a:endParaRPr lang="cs-CZ" sz="3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0" y="785794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rgbClr val="C00000"/>
                </a:solidFill>
              </a:rPr>
              <a:t>POLÁRNÍ</a:t>
            </a:r>
            <a:endParaRPr lang="cs-CZ" sz="3000" b="1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0" y="1500174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rgbClr val="C00000"/>
                </a:solidFill>
              </a:rPr>
              <a:t>MÍRNÝ</a:t>
            </a:r>
            <a:endParaRPr lang="cs-CZ" sz="3000" b="1" dirty="0">
              <a:solidFill>
                <a:srgbClr val="C0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0" y="2428868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rgbClr val="C00000"/>
                </a:solidFill>
              </a:rPr>
              <a:t>SUBTROPICKÝ</a:t>
            </a:r>
            <a:endParaRPr lang="cs-CZ" sz="3000" b="1" dirty="0">
              <a:solidFill>
                <a:srgbClr val="C0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0" y="3357562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rgbClr val="C00000"/>
                </a:solidFill>
              </a:rPr>
              <a:t>TROPICKÝ</a:t>
            </a:r>
            <a:endParaRPr lang="cs-CZ" sz="3000" b="1" dirty="0">
              <a:solidFill>
                <a:srgbClr val="C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0" y="4286256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rgbClr val="C00000"/>
                </a:solidFill>
              </a:rPr>
              <a:t>SUBTROPICKÝ</a:t>
            </a:r>
            <a:endParaRPr lang="cs-CZ" sz="3000" b="1" dirty="0">
              <a:solidFill>
                <a:srgbClr val="C0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0" y="5286388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rgbClr val="C00000"/>
                </a:solidFill>
              </a:rPr>
              <a:t>MÍRNÝ</a:t>
            </a:r>
            <a:endParaRPr lang="cs-CZ" sz="3000" b="1" dirty="0">
              <a:solidFill>
                <a:srgbClr val="C0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0" y="6000768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rgbClr val="C00000"/>
                </a:solidFill>
              </a:rPr>
              <a:t>POLÁRNÍ</a:t>
            </a:r>
            <a:endParaRPr lang="cs-CZ" sz="30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85794"/>
            <a:ext cx="9144000" cy="928694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    </a:t>
            </a: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Faktory ovlivňující podnebí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51784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	1. zeměpisná šířka</a:t>
            </a:r>
          </a:p>
          <a:p>
            <a:pPr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	2. nadmořská výška</a:t>
            </a:r>
          </a:p>
          <a:p>
            <a:pPr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	3. vzdálenost od oceánů</a:t>
            </a:r>
          </a:p>
          <a:p>
            <a:pPr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	4. vliv mořských proudů </a:t>
            </a:r>
            <a:endParaRPr lang="cs-CZ" sz="3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908720"/>
            <a:ext cx="9144000" cy="857232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    </a:t>
            </a: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Podnebné pásy Evropy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40776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000" b="1" dirty="0" smtClean="0">
                <a:solidFill>
                  <a:schemeClr val="accent1"/>
                </a:solidFill>
              </a:rPr>
              <a:t> do Evropy zasahují tři podnebné pásy:</a:t>
            </a:r>
          </a:p>
          <a:p>
            <a:pPr>
              <a:lnSpc>
                <a:spcPct val="200000"/>
              </a:lnSpc>
              <a:buNone/>
            </a:pPr>
            <a:r>
              <a:rPr lang="cs-CZ" sz="3000" b="1" dirty="0" smtClean="0"/>
              <a:t>			1. SUBPOLÁRNÍ pás</a:t>
            </a:r>
          </a:p>
          <a:p>
            <a:pPr>
              <a:lnSpc>
                <a:spcPct val="200000"/>
              </a:lnSpc>
              <a:buNone/>
            </a:pPr>
            <a:r>
              <a:rPr lang="cs-CZ" sz="3000" b="1" dirty="0" smtClean="0"/>
              <a:t>			2. MÍRNÝ pás </a:t>
            </a:r>
            <a:endParaRPr lang="cs-CZ" sz="3000" dirty="0" smtClean="0"/>
          </a:p>
          <a:p>
            <a:pPr>
              <a:lnSpc>
                <a:spcPct val="200000"/>
              </a:lnSpc>
              <a:buNone/>
            </a:pPr>
            <a:r>
              <a:rPr lang="cs-CZ" sz="3000" b="1" dirty="0" smtClean="0"/>
              <a:t>			3. SUBTROPICKÝ pás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000108"/>
            <a:ext cx="9144000" cy="857232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+mn-lt"/>
              </a:rPr>
              <a:t>Pracuj s mapou</a:t>
            </a: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Já\Desktop\Bez názvuasas.png"/>
          <p:cNvPicPr>
            <a:picLocks noChangeAspect="1" noChangeArrowheads="1"/>
          </p:cNvPicPr>
          <p:nvPr/>
        </p:nvPicPr>
        <p:blipFill>
          <a:blip r:embed="rId3" cstate="print"/>
          <a:srcRect l="15734" t="8171" r="25917" b="13623"/>
          <a:stretch>
            <a:fillRect/>
          </a:stretch>
        </p:blipFill>
        <p:spPr bwMode="auto">
          <a:xfrm>
            <a:off x="0" y="0"/>
            <a:ext cx="9144000" cy="688368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714744" y="142852"/>
            <a:ext cx="5715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A</a:t>
            </a:r>
            <a:endParaRPr lang="cs-CZ" sz="3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57950" y="2500306"/>
            <a:ext cx="428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B</a:t>
            </a:r>
            <a:endParaRPr lang="cs-CZ" sz="3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00430" y="5786454"/>
            <a:ext cx="428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C</a:t>
            </a:r>
            <a:endParaRPr lang="cs-CZ" sz="3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00298" y="214290"/>
            <a:ext cx="307183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Subpolární pás</a:t>
            </a:r>
            <a:endParaRPr lang="cs-CZ" sz="3000" b="1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5572132" y="2500306"/>
            <a:ext cx="24288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Mírný pás</a:t>
            </a:r>
            <a:endParaRPr lang="cs-CZ" sz="3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14546" y="5786454"/>
            <a:ext cx="321471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Subtropický pás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5" grpId="1"/>
      <p:bldP spid="6" grpId="0"/>
      <p:bldP spid="6" grpId="1"/>
      <p:bldP spid="7" grpId="0"/>
      <p:bldP spid="7" grpId="1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00042"/>
            <a:ext cx="9144000" cy="1000132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chemeClr val="tx1"/>
                </a:solidFill>
                <a:latin typeface="+mn-lt"/>
              </a:rPr>
              <a:t>Práce s atlasem</a:t>
            </a:r>
            <a:endParaRPr lang="cs-CZ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571612"/>
            <a:ext cx="8929718" cy="528638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q"/>
            </a:pPr>
            <a:r>
              <a:rPr lang="cs-CZ" sz="3000" dirty="0" smtClean="0"/>
              <a:t> </a:t>
            </a:r>
            <a:r>
              <a:rPr lang="cs-CZ" sz="3000" b="1" dirty="0" smtClean="0">
                <a:solidFill>
                  <a:schemeClr val="accent1"/>
                </a:solidFill>
              </a:rPr>
              <a:t>najděte a zapište pět států, které zasahují do: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		</a:t>
            </a:r>
            <a:r>
              <a:rPr lang="cs-CZ" sz="3000" b="1" u="sng" dirty="0" smtClean="0"/>
              <a:t>1) SUBPOLÁRNÍHO PÁSU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		</a:t>
            </a:r>
            <a:r>
              <a:rPr lang="cs-CZ" sz="3000" dirty="0" smtClean="0">
                <a:solidFill>
                  <a:schemeClr val="accent1"/>
                </a:solidFill>
                <a:cs typeface="Times New Roman"/>
              </a:rPr>
              <a:t>→ Island, Norsko, Švédsko, Finsko, Rusko  </a:t>
            </a:r>
            <a:endParaRPr lang="cs-CZ" dirty="0" smtClean="0">
              <a:solidFill>
                <a:schemeClr val="accent1"/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000" dirty="0" smtClean="0"/>
              <a:t>		</a:t>
            </a:r>
            <a:r>
              <a:rPr lang="cs-CZ" sz="3000" b="1" u="sng" dirty="0" smtClean="0"/>
              <a:t>2) MÍRNÉHO PÁSU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000" dirty="0" smtClean="0"/>
              <a:t>		</a:t>
            </a:r>
            <a:r>
              <a:rPr lang="cs-CZ" sz="3000" dirty="0" smtClean="0">
                <a:solidFill>
                  <a:schemeClr val="accent1"/>
                </a:solidFill>
                <a:cs typeface="Times New Roman"/>
              </a:rPr>
              <a:t>→ Německo, ČR, Polsko, Rakousko, Belgie</a:t>
            </a:r>
            <a:endParaRPr lang="cs-CZ" sz="3000" dirty="0" smtClean="0">
              <a:solidFill>
                <a:schemeClr val="accent1"/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000" dirty="0" smtClean="0"/>
              <a:t>		</a:t>
            </a:r>
            <a:r>
              <a:rPr lang="cs-CZ" sz="3000" b="1" u="sng" dirty="0" smtClean="0"/>
              <a:t>3) SUPTROPICKÉHO PÁSU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000" dirty="0" smtClean="0"/>
              <a:t>		</a:t>
            </a:r>
            <a:r>
              <a:rPr lang="cs-CZ" sz="3000" dirty="0" smtClean="0">
                <a:solidFill>
                  <a:schemeClr val="accent1"/>
                </a:solidFill>
                <a:cs typeface="Times New Roman"/>
              </a:rPr>
              <a:t>→ Španělsko, Itálie, Řecko, Malta, Kypr</a:t>
            </a:r>
            <a:endParaRPr lang="cs-CZ" sz="30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28604"/>
            <a:ext cx="9144000" cy="857256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Urči o jaký typ krajiny jde!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5122" name="Picture 2" descr="File:Nunavut tundra -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4071942"/>
            <a:ext cx="3643338" cy="2286016"/>
          </a:xfrm>
          <a:prstGeom prst="rect">
            <a:avLst/>
          </a:prstGeom>
          <a:noFill/>
        </p:spPr>
      </p:pic>
      <p:pic>
        <p:nvPicPr>
          <p:cNvPr id="5124" name="Picture 4" descr="File:Taiga Landscape in Canad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29190" y="1357298"/>
            <a:ext cx="3643338" cy="2286016"/>
          </a:xfrm>
          <a:prstGeom prst="rect">
            <a:avLst/>
          </a:prstGeom>
          <a:noFill/>
        </p:spPr>
      </p:pic>
      <p:pic>
        <p:nvPicPr>
          <p:cNvPr id="5128" name="Picture 8" descr="File:Olivenplantagen.jpg"/>
          <p:cNvPicPr>
            <a:picLocks noChangeAspect="1" noChangeArrowheads="1"/>
          </p:cNvPicPr>
          <p:nvPr/>
        </p:nvPicPr>
        <p:blipFill>
          <a:blip r:embed="rId5" cstate="print"/>
          <a:srcRect r="20312"/>
          <a:stretch>
            <a:fillRect/>
          </a:stretch>
        </p:blipFill>
        <p:spPr bwMode="auto">
          <a:xfrm>
            <a:off x="500034" y="4071942"/>
            <a:ext cx="3643338" cy="2286016"/>
          </a:xfrm>
          <a:prstGeom prst="rect">
            <a:avLst/>
          </a:prstGeom>
          <a:noFill/>
        </p:spPr>
      </p:pic>
      <p:pic>
        <p:nvPicPr>
          <p:cNvPr id="5126" name="Picture 6" descr="File:Wheat field, Barland - geograph.org.uk - 507915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34" y="1357298"/>
            <a:ext cx="3643338" cy="2274307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00034" y="3571876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smíšené lesy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29190" y="3571876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tajga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929190" y="6357958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tundra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034" y="6304002"/>
            <a:ext cx="364333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 </a:t>
            </a:r>
            <a:r>
              <a:rPr lang="cs-CZ" sz="100" b="1" dirty="0" smtClean="0"/>
              <a:t>        </a:t>
            </a:r>
            <a:r>
              <a:rPr lang="cs-CZ" sz="2500" b="1" dirty="0" smtClean="0">
                <a:solidFill>
                  <a:schemeClr val="accent1"/>
                </a:solidFill>
              </a:rPr>
              <a:t>subtropická krajina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0034" y="2928934"/>
            <a:ext cx="857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  </a:t>
            </a:r>
            <a:r>
              <a:rPr lang="cs-CZ" sz="4000" b="1" dirty="0" smtClean="0"/>
              <a:t>1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29190" y="5643578"/>
            <a:ext cx="857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 </a:t>
            </a:r>
            <a:r>
              <a:rPr lang="cs-CZ" sz="4000" b="1" dirty="0" smtClean="0"/>
              <a:t> 4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0034" y="5643578"/>
            <a:ext cx="857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3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929190" y="2928934"/>
            <a:ext cx="857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  </a:t>
            </a:r>
            <a:r>
              <a:rPr lang="cs-CZ" sz="4000" b="1" dirty="0" smtClean="0"/>
              <a:t>2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pic>
        <p:nvPicPr>
          <p:cNvPr id="5130" name="Picture 10" descr="File:Wheat field, Barland - geograph.org.uk - 507915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</p:spPr>
      </p:pic>
      <p:pic>
        <p:nvPicPr>
          <p:cNvPr id="5132" name="Picture 12" descr="File:Taiga Landscape in Canad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" y="0"/>
            <a:ext cx="9143994" cy="6857999"/>
          </a:xfrm>
          <a:prstGeom prst="rect">
            <a:avLst/>
          </a:prstGeom>
          <a:noFill/>
        </p:spPr>
      </p:pic>
      <p:pic>
        <p:nvPicPr>
          <p:cNvPr id="5134" name="Picture 14" descr="File:Olivenplantagen.jpg"/>
          <p:cNvPicPr>
            <a:picLocks noChangeAspect="1" noChangeArrowheads="1"/>
          </p:cNvPicPr>
          <p:nvPr/>
        </p:nvPicPr>
        <p:blipFill>
          <a:blip r:embed="rId8" cstate="print"/>
          <a:srcRect r="20312"/>
          <a:stretch>
            <a:fillRect/>
          </a:stretch>
        </p:blipFill>
        <p:spPr bwMode="auto">
          <a:xfrm>
            <a:off x="0" y="0"/>
            <a:ext cx="9144000" cy="6857998"/>
          </a:xfrm>
          <a:prstGeom prst="rect">
            <a:avLst/>
          </a:prstGeom>
          <a:noFill/>
        </p:spPr>
      </p:pic>
      <p:pic>
        <p:nvPicPr>
          <p:cNvPr id="4098" name="Picture 2" descr="File:Nunavut tundra -c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-1"/>
            <a:ext cx="9143999" cy="6858001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1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42844" y="1357298"/>
            <a:ext cx="8858312" cy="535785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2844" y="116632"/>
            <a:ext cx="8858312" cy="109779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7154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800000"/>
                </a:solidFill>
                <a:latin typeface="+mn-lt"/>
              </a:rPr>
              <a:t>Citace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429264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700" dirty="0" smtClean="0"/>
              <a:t>	[1]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www:&lt;http://commons.wikimedia.org/wiki/File:BlankMap-World-noborders.png&gt;.</a:t>
            </a:r>
          </a:p>
          <a:p>
            <a:pPr>
              <a:lnSpc>
                <a:spcPct val="200000"/>
              </a:lnSpc>
              <a:buNone/>
            </a:pPr>
            <a:r>
              <a:rPr lang="cs-CZ" sz="700" dirty="0" smtClean="0"/>
              <a:t>	[2] ALEXRK2.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www:&lt;http://commons.wikimedia.org/wiki/File:Europe_blank_laea_location_map.svg&gt;.</a:t>
            </a:r>
          </a:p>
          <a:p>
            <a:pPr>
              <a:lnSpc>
                <a:spcPct val="200000"/>
              </a:lnSpc>
              <a:buNone/>
            </a:pPr>
            <a:r>
              <a:rPr lang="cs-CZ" sz="700" dirty="0" smtClean="0"/>
              <a:t>	[3] FLICKR.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www:&lt;http://commons.wikimedia.org/wiki/File:Nunavut_tundra_-c.jpg?uselang=cs&gt;.</a:t>
            </a:r>
          </a:p>
          <a:p>
            <a:pPr>
              <a:lnSpc>
                <a:spcPct val="200000"/>
              </a:lnSpc>
              <a:buNone/>
            </a:pPr>
            <a:r>
              <a:rPr lang="cs-CZ" sz="700" dirty="0" smtClean="0"/>
              <a:t>	[4] FLICKR.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www:&lt;http://commons.wikimedia.org/wiki/File:Taiga_Landscape_in_Canada.jpg?uselang=cs&gt;.</a:t>
            </a:r>
          </a:p>
          <a:p>
            <a:pPr>
              <a:lnSpc>
                <a:spcPct val="200000"/>
              </a:lnSpc>
              <a:buNone/>
            </a:pPr>
            <a:r>
              <a:rPr lang="cs-CZ" sz="700" dirty="0" smtClean="0"/>
              <a:t>	[5] WEBB, Richard.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www:&lt;http://commons.wikimedia.org/wiki/File:Wheat_field,_Barland_-_geograph.org.uk_-_507915.jpg&gt;.</a:t>
            </a:r>
          </a:p>
          <a:p>
            <a:pPr>
              <a:lnSpc>
                <a:spcPct val="200000"/>
              </a:lnSpc>
              <a:buNone/>
            </a:pPr>
            <a:r>
              <a:rPr lang="cs-CZ" sz="700" dirty="0" smtClean="0"/>
              <a:t>	[6] BANGIN.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www:&lt;http://commons.wikimedia.org/wiki/File:Olivenplantagen.jpg?uselang=cs&gt;.</a:t>
            </a:r>
          </a:p>
          <a:p>
            <a:pPr>
              <a:lnSpc>
                <a:spcPct val="200000"/>
              </a:lnSpc>
              <a:buNone/>
            </a:pPr>
            <a:r>
              <a:rPr lang="cs-CZ" sz="700" dirty="0" smtClean="0"/>
              <a:t>	[7] BORECKÝ Daniel, CHALUPA Petr, NOVÁK Svatopluk, Zeměpis pro 8. ročník, 2. díl Česká republika, nakladatelství Nová Škola, Brno 2009, 95 s.   </a:t>
            </a:r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1276</TotalTime>
  <Words>254</Words>
  <Application>Microsoft Office PowerPoint</Application>
  <PresentationFormat>Předvádění na obrazovce (4:3)</PresentationFormat>
  <Paragraphs>143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Snímek 1</vt:lpstr>
      <vt:lpstr>Snímek 2</vt:lpstr>
      <vt:lpstr>Základní otázky</vt:lpstr>
      <vt:lpstr>Určete jednotlivé údaje na mapě</vt:lpstr>
      <vt:lpstr>Určete jednotlivé podnebné pásy</vt:lpstr>
      <vt:lpstr>    Faktory ovlivňující podnebí </vt:lpstr>
      <vt:lpstr>    Podnebné pásy Evropy </vt:lpstr>
      <vt:lpstr>Pracuj s mapou</vt:lpstr>
      <vt:lpstr>Práce s atlasem</vt:lpstr>
      <vt:lpstr>Urči o jaký typ krajiny jde!</vt:lpstr>
      <vt:lpstr>Citace</vt:lpstr>
    </vt:vector>
  </TitlesOfParts>
  <Company>ZŠ Hluboká 150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 studecka</dc:creator>
  <cp:lastModifiedBy>Já</cp:lastModifiedBy>
  <cp:revision>117</cp:revision>
  <dcterms:created xsi:type="dcterms:W3CDTF">2012-10-11T06:57:39Z</dcterms:created>
  <dcterms:modified xsi:type="dcterms:W3CDTF">2013-06-13T07:32:38Z</dcterms:modified>
</cp:coreProperties>
</file>