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3" r:id="rId2"/>
    <p:sldId id="289" r:id="rId3"/>
    <p:sldId id="284" r:id="rId4"/>
    <p:sldId id="292" r:id="rId5"/>
    <p:sldId id="294" r:id="rId6"/>
    <p:sldId id="295" r:id="rId7"/>
    <p:sldId id="285" r:id="rId8"/>
    <p:sldId id="302" r:id="rId9"/>
    <p:sldId id="296" r:id="rId10"/>
    <p:sldId id="298" r:id="rId11"/>
    <p:sldId id="297" r:id="rId12"/>
    <p:sldId id="287" r:id="rId13"/>
    <p:sldId id="30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C61-6FD4-4F46-BCDB-8BFB3B10CA0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DD3B9-86B2-49AB-8D90-99CC03C87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C61-6FD4-4F46-BCDB-8BFB3B10CA0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DD3B9-86B2-49AB-8D90-99CC03C87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C61-6FD4-4F46-BCDB-8BFB3B10CA0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DD3B9-86B2-49AB-8D90-99CC03C87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C61-6FD4-4F46-BCDB-8BFB3B10CA0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DD3B9-86B2-49AB-8D90-99CC03C87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C61-6FD4-4F46-BCDB-8BFB3B10CA0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DD3B9-86B2-49AB-8D90-99CC03C87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C61-6FD4-4F46-BCDB-8BFB3B10CA0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DD3B9-86B2-49AB-8D90-99CC03C87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C61-6FD4-4F46-BCDB-8BFB3B10CA0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DD3B9-86B2-49AB-8D90-99CC03C87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C61-6FD4-4F46-BCDB-8BFB3B10CA0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DD3B9-86B2-49AB-8D90-99CC03C87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C61-6FD4-4F46-BCDB-8BFB3B10CA0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9DD3B9-86B2-49AB-8D90-99CC03C878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C61-6FD4-4F46-BCDB-8BFB3B10CA0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DD3B9-86B2-49AB-8D90-99CC03C87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C61-6FD4-4F46-BCDB-8BFB3B10CA0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DD3B9-86B2-49AB-8D90-99CC03C87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600BC61-6FD4-4F46-BCDB-8BFB3B10CA0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9DD3B9-86B2-49AB-8D90-99CC03C8783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 thruBlk="1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245511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71462"/>
            <a:ext cx="9144000" cy="707233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					          </a:t>
            </a:r>
            <a:endParaRPr lang="cs-CZ" sz="30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30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Registrační číslo projektu: </a:t>
            </a:r>
            <a:r>
              <a:rPr lang="cs-CZ" sz="2200" dirty="0" smtClean="0"/>
              <a:t>CZ 1.07/1.4.00/21.1886</a:t>
            </a:r>
            <a:endParaRPr lang="cs-CZ" sz="22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Šablona: </a:t>
            </a:r>
            <a:r>
              <a:rPr lang="cs-CZ" sz="2200" dirty="0" smtClean="0">
                <a:cs typeface="Times New Roman" pitchFamily="18" charset="0"/>
              </a:rPr>
              <a:t>32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Předmět: </a:t>
            </a:r>
            <a:r>
              <a:rPr lang="cs-CZ" sz="22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Sada: </a:t>
            </a:r>
            <a:r>
              <a:rPr lang="cs-CZ" sz="2200" smtClean="0">
                <a:cs typeface="Times New Roman" pitchFamily="18" charset="0"/>
              </a:rPr>
              <a:t>Z 8/06</a:t>
            </a:r>
            <a:r>
              <a:rPr lang="cs-CZ" sz="22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Ročník: </a:t>
            </a:r>
            <a:r>
              <a:rPr lang="cs-CZ" sz="2200" dirty="0" smtClean="0">
                <a:cs typeface="Times New Roman" pitchFamily="18" charset="0"/>
              </a:rPr>
              <a:t>8. ročník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Jméno autora (vč. titul): </a:t>
            </a:r>
            <a:r>
              <a:rPr lang="cs-CZ" sz="2200" dirty="0" smtClean="0">
                <a:cs typeface="Times New Roman" pitchFamily="18" charset="0"/>
              </a:rPr>
              <a:t>Tomáš Szabo (Bc.)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Škola – adresa: </a:t>
            </a:r>
            <a:r>
              <a:rPr lang="cs-CZ" sz="22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l="5133" t="21875" r="10173" b="12500"/>
          <a:stretch>
            <a:fillRect/>
          </a:stretch>
        </p:blipFill>
        <p:spPr bwMode="auto">
          <a:xfrm>
            <a:off x="285720" y="214290"/>
            <a:ext cx="3214711" cy="2243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491880" y="548680"/>
            <a:ext cx="55446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000" b="1" dirty="0" smtClean="0"/>
              <a:t>Výukový materiál 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zpracovaný v rámci projektu</a:t>
            </a:r>
            <a:endParaRPr lang="cs-CZ" sz="3000" b="1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2643183"/>
            <a:ext cx="6357982" cy="92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174073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2844" y="2000240"/>
            <a:ext cx="8858312" cy="4714908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8929718" cy="6858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000" b="1" dirty="0" smtClean="0"/>
              <a:t>   Evropa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800000"/>
                </a:solidFill>
              </a:rPr>
              <a:t>   6. opakování – přírodní podmínky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3000" b="1" dirty="0" smtClean="0"/>
              <a:t>	Klíčová slova: </a:t>
            </a:r>
            <a:r>
              <a:rPr lang="cs-CZ" sz="2500" dirty="0" smtClean="0"/>
              <a:t>Evropa, Eurasie, povrch, členitost, povrch (nížiny, hornatiny), nejvyšší vrcholy, sopky, vodstvo, oceány, moře, největší řeky, podnebí, podnebné pásy </a:t>
            </a:r>
            <a:endParaRPr lang="cs-CZ" sz="2500" b="1" dirty="0" smtClean="0"/>
          </a:p>
          <a:p>
            <a:pPr algn="just">
              <a:buNone/>
            </a:pPr>
            <a:endParaRPr lang="cs-CZ" sz="2500" b="1" dirty="0" smtClean="0"/>
          </a:p>
          <a:p>
            <a:pPr algn="just">
              <a:lnSpc>
                <a:spcPct val="150000"/>
              </a:lnSpc>
              <a:buNone/>
            </a:pPr>
            <a:r>
              <a:rPr lang="cs-CZ" sz="2500" b="1" dirty="0" smtClean="0"/>
              <a:t>	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ověření získaných informací v oblasti přírodních podmínek Evropy. Prezentace umožňuje učiteli srozumitelný výklad látky s aktivní účastí žáků. Prezentace se spouští F5 a enter. </a:t>
            </a:r>
          </a:p>
          <a:p>
            <a:pPr>
              <a:buNone/>
            </a:pPr>
            <a:endParaRPr lang="cs-CZ" sz="25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28604"/>
            <a:ext cx="9144000" cy="857256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Doplňte správná slova do textu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214346" y="1214422"/>
            <a:ext cx="9215502" cy="5929354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3000" dirty="0" smtClean="0"/>
              <a:t>	Evropa je v pořadí  </a:t>
            </a:r>
            <a:r>
              <a:rPr lang="cs-CZ" sz="3000" dirty="0" smtClean="0">
                <a:solidFill>
                  <a:schemeClr val="accent1"/>
                </a:solidFill>
              </a:rPr>
              <a:t>třetí</a:t>
            </a:r>
            <a:r>
              <a:rPr lang="cs-CZ" sz="3000" dirty="0" smtClean="0"/>
              <a:t> </a:t>
            </a:r>
            <a:r>
              <a:rPr lang="cs-CZ" sz="100" dirty="0" smtClean="0"/>
              <a:t>   </a:t>
            </a:r>
            <a:r>
              <a:rPr lang="cs-CZ" sz="3000" dirty="0" smtClean="0"/>
              <a:t>nejmenší světadíl na světě. Přesto její pobřeží je </a:t>
            </a:r>
            <a:r>
              <a:rPr lang="cs-CZ" sz="100" dirty="0" smtClean="0"/>
              <a:t>  </a:t>
            </a:r>
            <a:r>
              <a:rPr lang="cs-CZ" sz="3000" dirty="0" smtClean="0">
                <a:solidFill>
                  <a:schemeClr val="accent1"/>
                </a:solidFill>
              </a:rPr>
              <a:t>nejčlenitější</a:t>
            </a:r>
            <a:r>
              <a:rPr lang="cs-CZ" sz="3000" dirty="0" smtClean="0"/>
              <a:t> ze všech. Povrch Evropy je </a:t>
            </a:r>
            <a:r>
              <a:rPr lang="cs-CZ" sz="3000" dirty="0" smtClean="0">
                <a:solidFill>
                  <a:schemeClr val="accent1"/>
                </a:solidFill>
              </a:rPr>
              <a:t>60% </a:t>
            </a:r>
            <a:r>
              <a:rPr lang="cs-CZ" sz="3000" dirty="0" smtClean="0"/>
              <a:t>tvořen nížinami a ze 40%</a:t>
            </a:r>
            <a:r>
              <a:rPr lang="cs-CZ" sz="3000" dirty="0" smtClean="0">
                <a:solidFill>
                  <a:schemeClr val="accent1"/>
                </a:solidFill>
              </a:rPr>
              <a:t> horami.</a:t>
            </a:r>
            <a:r>
              <a:rPr lang="cs-CZ" sz="3000" dirty="0" smtClean="0"/>
              <a:t> Nejvyšší horou je </a:t>
            </a:r>
            <a:r>
              <a:rPr lang="cs-CZ" sz="3000" dirty="0" smtClean="0">
                <a:solidFill>
                  <a:schemeClr val="accent1"/>
                </a:solidFill>
              </a:rPr>
              <a:t>Mt. Blanc, </a:t>
            </a:r>
            <a:r>
              <a:rPr lang="cs-CZ" sz="3000" dirty="0" smtClean="0"/>
              <a:t>která leží v</a:t>
            </a:r>
            <a:r>
              <a:rPr lang="cs-CZ" sz="3000" dirty="0" smtClean="0">
                <a:solidFill>
                  <a:schemeClr val="accent1"/>
                </a:solidFill>
              </a:rPr>
              <a:t> Alpách. </a:t>
            </a:r>
            <a:r>
              <a:rPr lang="cs-CZ" sz="3000" dirty="0" smtClean="0"/>
              <a:t>Největší evropskou nížinou je </a:t>
            </a:r>
            <a:r>
              <a:rPr lang="cs-CZ" sz="3000" dirty="0" smtClean="0">
                <a:solidFill>
                  <a:schemeClr val="accent1"/>
                </a:solidFill>
              </a:rPr>
              <a:t>Východoevropská</a:t>
            </a:r>
            <a:r>
              <a:rPr lang="cs-CZ" sz="3000" dirty="0" smtClean="0"/>
              <a:t> rovina, která se z větší části nachází v Rusku. Do Evropy zasahují celkem </a:t>
            </a:r>
            <a:r>
              <a:rPr lang="cs-CZ" sz="3000" dirty="0" smtClean="0">
                <a:solidFill>
                  <a:schemeClr val="accent1"/>
                </a:solidFill>
              </a:rPr>
              <a:t>dvě</a:t>
            </a:r>
            <a:r>
              <a:rPr lang="cs-CZ" sz="3000" dirty="0" smtClean="0"/>
              <a:t> </a:t>
            </a:r>
            <a:r>
              <a:rPr lang="cs-CZ" sz="100" dirty="0" smtClean="0"/>
              <a:t>  </a:t>
            </a:r>
            <a:r>
              <a:rPr lang="cs-CZ" sz="3000" dirty="0" smtClean="0"/>
              <a:t>hlavní úmoří. Největší řekou je </a:t>
            </a:r>
            <a:r>
              <a:rPr lang="cs-CZ" sz="3000" dirty="0" smtClean="0">
                <a:solidFill>
                  <a:schemeClr val="accent1"/>
                </a:solidFill>
              </a:rPr>
              <a:t>Volha, </a:t>
            </a:r>
            <a:r>
              <a:rPr lang="cs-CZ" sz="100" dirty="0" smtClean="0">
                <a:solidFill>
                  <a:schemeClr val="accent1"/>
                </a:solidFill>
              </a:rPr>
              <a:t>    </a:t>
            </a:r>
            <a:r>
              <a:rPr lang="cs-CZ" sz="3000" dirty="0" smtClean="0"/>
              <a:t>která se vlévá do</a:t>
            </a:r>
            <a:r>
              <a:rPr lang="cs-CZ" sz="3000" dirty="0" smtClean="0">
                <a:solidFill>
                  <a:schemeClr val="accent1"/>
                </a:solidFill>
              </a:rPr>
              <a:t>  Kaspického moře.  </a:t>
            </a:r>
            <a:endParaRPr lang="cs-CZ" sz="3000" dirty="0">
              <a:solidFill>
                <a:schemeClr val="accent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286116" y="1643050"/>
            <a:ext cx="1428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643306" y="2357430"/>
            <a:ext cx="26432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643042" y="3000372"/>
            <a:ext cx="15001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358082" y="3000372"/>
            <a:ext cx="2000264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214678" y="3714752"/>
            <a:ext cx="23574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358082" y="3714752"/>
            <a:ext cx="2000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786446" y="4429132"/>
            <a:ext cx="35719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071934" y="5715016"/>
            <a:ext cx="15001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285852" y="6457890"/>
            <a:ext cx="1714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pic>
        <p:nvPicPr>
          <p:cNvPr id="34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3428992" y="1357298"/>
            <a:ext cx="1000132" cy="500066"/>
          </a:xfrm>
          <a:prstGeom prst="rect">
            <a:avLst/>
          </a:prstGeom>
          <a:noFill/>
        </p:spPr>
      </p:pic>
      <p:pic>
        <p:nvPicPr>
          <p:cNvPr id="35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3857620" y="2071678"/>
            <a:ext cx="2071702" cy="500066"/>
          </a:xfrm>
          <a:prstGeom prst="rect">
            <a:avLst/>
          </a:prstGeom>
          <a:noFill/>
        </p:spPr>
      </p:pic>
      <p:pic>
        <p:nvPicPr>
          <p:cNvPr id="36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1857356" y="2643182"/>
            <a:ext cx="857256" cy="571504"/>
          </a:xfrm>
          <a:prstGeom prst="rect">
            <a:avLst/>
          </a:prstGeom>
          <a:noFill/>
        </p:spPr>
      </p:pic>
      <p:pic>
        <p:nvPicPr>
          <p:cNvPr id="37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500957" y="2714620"/>
            <a:ext cx="1428761" cy="500066"/>
          </a:xfrm>
          <a:prstGeom prst="rect">
            <a:avLst/>
          </a:prstGeom>
          <a:noFill/>
        </p:spPr>
      </p:pic>
      <p:pic>
        <p:nvPicPr>
          <p:cNvPr id="38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3428992" y="3429000"/>
            <a:ext cx="1857388" cy="500066"/>
          </a:xfrm>
          <a:prstGeom prst="rect">
            <a:avLst/>
          </a:prstGeom>
          <a:noFill/>
        </p:spPr>
      </p:pic>
      <p:pic>
        <p:nvPicPr>
          <p:cNvPr id="39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572395" y="3429000"/>
            <a:ext cx="1357323" cy="500066"/>
          </a:xfrm>
          <a:prstGeom prst="rect">
            <a:avLst/>
          </a:prstGeom>
          <a:noFill/>
        </p:spPr>
      </p:pic>
      <p:pic>
        <p:nvPicPr>
          <p:cNvPr id="40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5857884" y="4143380"/>
            <a:ext cx="3286116" cy="500066"/>
          </a:xfrm>
          <a:prstGeom prst="rect">
            <a:avLst/>
          </a:prstGeom>
          <a:noFill/>
        </p:spPr>
      </p:pic>
      <p:pic>
        <p:nvPicPr>
          <p:cNvPr id="41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4286248" y="5429264"/>
            <a:ext cx="714380" cy="500066"/>
          </a:xfrm>
          <a:prstGeom prst="rect">
            <a:avLst/>
          </a:prstGeom>
          <a:noFill/>
        </p:spPr>
      </p:pic>
      <p:pic>
        <p:nvPicPr>
          <p:cNvPr id="42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1500166" y="6143644"/>
            <a:ext cx="1071570" cy="500066"/>
          </a:xfrm>
          <a:prstGeom prst="rect">
            <a:avLst/>
          </a:prstGeom>
          <a:noFill/>
        </p:spPr>
      </p:pic>
      <p:pic>
        <p:nvPicPr>
          <p:cNvPr id="43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5429256" y="6143644"/>
            <a:ext cx="3071834" cy="571504"/>
          </a:xfrm>
          <a:prstGeom prst="rect">
            <a:avLst/>
          </a:prstGeom>
          <a:noFill/>
        </p:spPr>
      </p:pic>
      <p:sp>
        <p:nvSpPr>
          <p:cNvPr id="33" name="TextovéPole 32"/>
          <p:cNvSpPr txBox="1"/>
          <p:nvPr/>
        </p:nvSpPr>
        <p:spPr>
          <a:xfrm>
            <a:off x="5286380" y="6457890"/>
            <a:ext cx="357190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428992" y="1285860"/>
            <a:ext cx="10001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1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786182" y="2000240"/>
            <a:ext cx="22145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2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785918" y="2571744"/>
            <a:ext cx="9286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3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500958" y="2571744"/>
            <a:ext cx="1428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4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357554" y="3286124"/>
            <a:ext cx="19288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5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7500958" y="3286124"/>
            <a:ext cx="1428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6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929322" y="4000504"/>
            <a:ext cx="30003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7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4214810" y="5357826"/>
            <a:ext cx="7858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8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428728" y="6000768"/>
            <a:ext cx="1214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9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429256" y="6072206"/>
            <a:ext cx="30718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10</a:t>
            </a:r>
            <a:endParaRPr lang="cs-CZ" sz="4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71480"/>
            <a:ext cx="8229600" cy="785818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Utvořte správné dvojice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428736"/>
            <a:ext cx="8786874" cy="5429264"/>
          </a:xfrm>
        </p:spPr>
        <p:txBody>
          <a:bodyPr>
            <a:normAutofit/>
          </a:bodyPr>
          <a:lstStyle/>
          <a:p>
            <a:pPr marL="514350" indent="-514350"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/>
              <a:t>1) nížina			.....		</a:t>
            </a:r>
            <a:r>
              <a:rPr lang="cs-CZ" sz="3000" b="1" dirty="0" smtClean="0">
                <a:solidFill>
                  <a:schemeClr val="accent1"/>
                </a:solidFill>
              </a:rPr>
              <a:t>A) Valdajská 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/>
              <a:t>2) pahorkatina		.....		</a:t>
            </a:r>
            <a:r>
              <a:rPr lang="cs-CZ" sz="3000" b="1" dirty="0" smtClean="0">
                <a:solidFill>
                  <a:schemeClr val="accent1"/>
                </a:solidFill>
              </a:rPr>
              <a:t>B) Karpaty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/>
              <a:t>3) vrchovina		.....		</a:t>
            </a:r>
            <a:r>
              <a:rPr lang="cs-CZ" sz="3000" b="1" dirty="0" smtClean="0">
                <a:solidFill>
                  <a:schemeClr val="accent1"/>
                </a:solidFill>
              </a:rPr>
              <a:t>C) Šumava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/>
              <a:t>4) hornatina		.....		</a:t>
            </a:r>
            <a:r>
              <a:rPr lang="cs-CZ" sz="3000" b="1" dirty="0" smtClean="0">
                <a:solidFill>
                  <a:schemeClr val="accent1"/>
                </a:solidFill>
              </a:rPr>
              <a:t>D) Středočeská 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3000" b="1" dirty="0" smtClean="0"/>
              <a:t>5) velehornatina	.....		</a:t>
            </a:r>
            <a:r>
              <a:rPr lang="cs-CZ" sz="3000" b="1" dirty="0" smtClean="0">
                <a:solidFill>
                  <a:schemeClr val="accent1"/>
                </a:solidFill>
              </a:rPr>
              <a:t>E) Baltská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00496" y="1500174"/>
            <a:ext cx="500066" cy="713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000" b="1" dirty="0" smtClean="0">
                <a:solidFill>
                  <a:schemeClr val="accent1"/>
                </a:solidFill>
              </a:rPr>
              <a:t>E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00496" y="2571744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D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00496" y="3500438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A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00496" y="4429132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C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00496" y="5143512"/>
            <a:ext cx="500066" cy="713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000" b="1" dirty="0" smtClean="0">
                <a:solidFill>
                  <a:schemeClr val="accent1"/>
                </a:solidFill>
              </a:rPr>
              <a:t>B</a:t>
            </a:r>
            <a:endParaRPr lang="cs-CZ" sz="3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Nadpis 1"/>
          <p:cNvSpPr>
            <a:spLocks noGrp="1"/>
          </p:cNvSpPr>
          <p:nvPr>
            <p:ph type="title"/>
          </p:nvPr>
        </p:nvSpPr>
        <p:spPr>
          <a:xfrm>
            <a:off x="500034" y="1000108"/>
            <a:ext cx="8143932" cy="3071834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Zakreslete do mapy vyznačená pohoří a hory</a:t>
            </a:r>
            <a:endParaRPr lang="cs-CZ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4" name="Zástupný symbol pro obsah 3" descr="Soubor:Europe topography map.png"/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8143900" y="4364188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72396" y="4143380"/>
            <a:ext cx="15716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500" b="1" dirty="0" smtClean="0">
                <a:solidFill>
                  <a:srgbClr val="990000"/>
                </a:solidFill>
              </a:rPr>
              <a:t>  Kavkaz</a:t>
            </a:r>
            <a:r>
              <a:rPr lang="cs-CZ" sz="4000" b="1" dirty="0" smtClean="0">
                <a:solidFill>
                  <a:srgbClr val="990000"/>
                </a:solidFill>
              </a:rPr>
              <a:t> </a:t>
            </a:r>
            <a:endParaRPr lang="cs-CZ" sz="4000" b="1" dirty="0">
              <a:solidFill>
                <a:srgbClr val="99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00364" y="4143380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14612" y="4286256"/>
            <a:ext cx="107157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990000"/>
                </a:solidFill>
              </a:rPr>
              <a:t>Alpy</a:t>
            </a:r>
            <a:endParaRPr lang="cs-CZ" sz="3000" b="1" dirty="0">
              <a:solidFill>
                <a:srgbClr val="99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643042" y="4721378"/>
            <a:ext cx="857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285852" y="5000636"/>
            <a:ext cx="128554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>
                <a:solidFill>
                  <a:srgbClr val="990000"/>
                </a:solidFill>
              </a:rPr>
              <a:t>Pyreneje</a:t>
            </a:r>
            <a:endParaRPr lang="cs-CZ" sz="1500" b="1" dirty="0">
              <a:solidFill>
                <a:srgbClr val="99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29190" y="5150006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5429264"/>
            <a:ext cx="12144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990000"/>
                </a:solidFill>
              </a:rPr>
              <a:t>Pindos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428992" y="4935692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 rot="2403378">
            <a:off x="3151079" y="5327942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990000"/>
                </a:solidFill>
              </a:rPr>
              <a:t>Apeniny</a:t>
            </a:r>
            <a:endParaRPr lang="cs-CZ" b="1" dirty="0">
              <a:solidFill>
                <a:srgbClr val="990000"/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7358082" y="357166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3214678" y="185736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4643438" y="407194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1857356" y="2500306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1071538" y="5715016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6929454" y="-86993"/>
            <a:ext cx="571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dirty="0" smtClean="0"/>
              <a:t>6</a:t>
            </a:r>
            <a:endParaRPr lang="cs-CZ" sz="40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786050" y="1285860"/>
            <a:ext cx="571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dirty="0" smtClean="0"/>
              <a:t>7</a:t>
            </a:r>
            <a:endParaRPr lang="cs-CZ" sz="40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214810" y="3627783"/>
            <a:ext cx="571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dirty="0" smtClean="0"/>
              <a:t>8</a:t>
            </a:r>
            <a:endParaRPr lang="cs-CZ" sz="40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71472" y="5143512"/>
            <a:ext cx="6429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dirty="0" smtClean="0"/>
              <a:t>9</a:t>
            </a:r>
            <a:endParaRPr lang="cs-CZ" sz="40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1214414" y="2000240"/>
            <a:ext cx="8572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dirty="0" smtClean="0"/>
              <a:t>10</a:t>
            </a:r>
            <a:endParaRPr lang="cs-CZ" sz="40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57158" y="5857892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990000"/>
                </a:solidFill>
              </a:rPr>
              <a:t>Mulhacén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428728" y="2714620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990000"/>
                </a:solidFill>
              </a:rPr>
              <a:t>Ben Nevis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4357686" y="3714752"/>
            <a:ext cx="2571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990000"/>
                </a:solidFill>
              </a:rPr>
              <a:t>Gerlachovský štít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858016" y="571480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990000"/>
                </a:solidFill>
              </a:rPr>
              <a:t>Narodnaja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2500298" y="1500174"/>
            <a:ext cx="228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990000"/>
                </a:solidFill>
              </a:rPr>
              <a:t>Galdhøpiggen</a:t>
            </a:r>
            <a:endParaRPr lang="cs-CZ" b="1" dirty="0">
              <a:solidFill>
                <a:srgbClr val="99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0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9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8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6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7" grpId="0"/>
      <p:bldP spid="7" grpId="1"/>
      <p:bldP spid="8" grpId="0"/>
      <p:bldP spid="11" grpId="0"/>
      <p:bldP spid="12" grpId="0"/>
      <p:bldP spid="15" grpId="0"/>
      <p:bldP spid="15" grpId="1"/>
      <p:bldP spid="16" grpId="0"/>
      <p:bldP spid="17" grpId="0"/>
      <p:bldP spid="17" grpId="1"/>
      <p:bldP spid="18" grpId="0"/>
      <p:bldP spid="19" grpId="0"/>
      <p:bldP spid="19" grpId="1"/>
      <p:bldP spid="20" grpId="0"/>
      <p:bldP spid="32" grpId="0" animBg="1"/>
      <p:bldP spid="33" grpId="0" animBg="1"/>
      <p:bldP spid="35" grpId="0" animBg="1"/>
      <p:bldP spid="38" grpId="0" animBg="1"/>
      <p:bldP spid="41" grpId="0" animBg="1"/>
      <p:bldP spid="43" grpId="0"/>
      <p:bldP spid="43" grpId="1"/>
      <p:bldP spid="44" grpId="0"/>
      <p:bldP spid="44" grpId="1"/>
      <p:bldP spid="45" grpId="0"/>
      <p:bldP spid="45" grpId="1"/>
      <p:bldP spid="51" grpId="0"/>
      <p:bldP spid="51" grpId="1"/>
      <p:bldP spid="53" grpId="0"/>
      <p:bldP spid="53" grpId="1"/>
      <p:bldP spid="55" grpId="0"/>
      <p:bldP spid="58" grpId="0"/>
      <p:bldP spid="59" grpId="0"/>
      <p:bldP spid="61" grpId="0"/>
      <p:bldP spid="6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71480"/>
            <a:ext cx="8229600" cy="785818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</a:rPr>
              <a:t>Vyškrtněte nehodící slova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85860"/>
            <a:ext cx="9144000" cy="5572140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cs-CZ" dirty="0" smtClean="0"/>
              <a:t>Matterhorn – Mt. Blanc – Grossglockner – Pico de Aneto</a:t>
            </a:r>
          </a:p>
          <a:p>
            <a:pPr algn="ctr">
              <a:lnSpc>
                <a:spcPct val="150000"/>
              </a:lnSpc>
              <a:buNone/>
            </a:pPr>
            <a:r>
              <a:rPr lang="cs-CZ" dirty="0" smtClean="0"/>
              <a:t>Dunaj – Dněpr – Dněstr – Ebro </a:t>
            </a:r>
          </a:p>
          <a:p>
            <a:pPr algn="ctr">
              <a:lnSpc>
                <a:spcPct val="150000"/>
              </a:lnSpc>
              <a:buNone/>
            </a:pPr>
            <a:r>
              <a:rPr lang="cs-CZ" dirty="0" smtClean="0"/>
              <a:t>polární kruh – obratník Raka – nultý poledník – rovník  </a:t>
            </a:r>
          </a:p>
          <a:p>
            <a:pPr algn="ctr">
              <a:lnSpc>
                <a:spcPct val="150000"/>
              </a:lnSpc>
              <a:buNone/>
            </a:pPr>
            <a:r>
              <a:rPr lang="cs-CZ" dirty="0" smtClean="0"/>
              <a:t>Mulhacén – Hekla – Askja – Stromboli - Vesuv</a:t>
            </a:r>
          </a:p>
          <a:p>
            <a:pPr algn="ctr">
              <a:lnSpc>
                <a:spcPct val="150000"/>
              </a:lnSpc>
              <a:buNone/>
            </a:pPr>
            <a:r>
              <a:rPr lang="cs-CZ" dirty="0" smtClean="0"/>
              <a:t>Černé moře – Barentsovo moře – Baltské moře – Azovské moře</a:t>
            </a:r>
          </a:p>
          <a:p>
            <a:pPr algn="ctr">
              <a:lnSpc>
                <a:spcPct val="150000"/>
              </a:lnSpc>
              <a:buNone/>
            </a:pPr>
            <a:r>
              <a:rPr lang="cs-CZ" dirty="0" smtClean="0"/>
              <a:t>jezero Laka – Prášilské jezero – Máchovo jezero – Černé jezero</a:t>
            </a:r>
          </a:p>
          <a:p>
            <a:pPr algn="ctr">
              <a:lnSpc>
                <a:spcPct val="150000"/>
              </a:lnSpc>
              <a:buNone/>
            </a:pPr>
            <a:r>
              <a:rPr lang="cs-CZ" dirty="0" smtClean="0"/>
              <a:t>Kréta – Sicílie – Krym - Mallorca – Korsika </a:t>
            </a:r>
          </a:p>
          <a:p>
            <a:pPr algn="ctr">
              <a:lnSpc>
                <a:spcPct val="150000"/>
              </a:lnSpc>
              <a:buNone/>
            </a:pPr>
            <a:r>
              <a:rPr lang="cs-CZ" dirty="0" smtClean="0"/>
              <a:t>Visla - Seina – Loira – Rh</a:t>
            </a:r>
            <a:r>
              <a:rPr lang="cs-CZ" dirty="0" smtClean="0">
                <a:cs typeface="Times New Roman"/>
              </a:rPr>
              <a:t>õ</a:t>
            </a:r>
            <a:r>
              <a:rPr lang="cs-CZ" dirty="0" smtClean="0"/>
              <a:t>na – Garonna </a:t>
            </a:r>
          </a:p>
          <a:p>
            <a:pPr>
              <a:buNone/>
            </a:pPr>
            <a:endParaRPr lang="cs-CZ" sz="2500" dirty="0" smtClean="0"/>
          </a:p>
          <a:p>
            <a:pPr>
              <a:buNone/>
            </a:pPr>
            <a:endParaRPr lang="cs-CZ" sz="2500" dirty="0" smtClean="0"/>
          </a:p>
          <a:p>
            <a:pPr>
              <a:buNone/>
            </a:pPr>
            <a:endParaRPr lang="cs-CZ" sz="2500" dirty="0"/>
          </a:p>
        </p:txBody>
      </p:sp>
      <p:pic>
        <p:nvPicPr>
          <p:cNvPr id="30" name="Picture 2" descr="C:\Users\Já\Desktop\515.png"/>
          <p:cNvPicPr>
            <a:picLocks noChangeAspect="1" noChangeArrowheads="1"/>
          </p:cNvPicPr>
          <p:nvPr/>
        </p:nvPicPr>
        <p:blipFill>
          <a:blip r:embed="rId2"/>
          <a:srcRect l="29856" t="38896" r="49084" b="46432"/>
          <a:stretch>
            <a:fillRect/>
          </a:stretch>
        </p:blipFill>
        <p:spPr bwMode="auto">
          <a:xfrm>
            <a:off x="6572264" y="1428736"/>
            <a:ext cx="2071702" cy="500066"/>
          </a:xfrm>
          <a:prstGeom prst="rect">
            <a:avLst/>
          </a:prstGeom>
          <a:noFill/>
        </p:spPr>
      </p:pic>
      <p:sp>
        <p:nvSpPr>
          <p:cNvPr id="29" name="TextovéPole 28"/>
          <p:cNvSpPr txBox="1"/>
          <p:nvPr/>
        </p:nvSpPr>
        <p:spPr>
          <a:xfrm>
            <a:off x="6500826" y="1428736"/>
            <a:ext cx="214314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strike="sngStrike" dirty="0" smtClean="0">
                <a:solidFill>
                  <a:srgbClr val="C00000"/>
                </a:solidFill>
              </a:rPr>
              <a:t>Pico de Aneto</a:t>
            </a:r>
            <a:endParaRPr lang="cs-CZ" sz="2600" strike="sngStrike" dirty="0">
              <a:solidFill>
                <a:srgbClr val="C00000"/>
              </a:solidFill>
            </a:endParaRPr>
          </a:p>
        </p:txBody>
      </p:sp>
      <p:pic>
        <p:nvPicPr>
          <p:cNvPr id="35" name="Picture 2" descr="C:\Users\Já\Desktop\515.png"/>
          <p:cNvPicPr>
            <a:picLocks noChangeAspect="1" noChangeArrowheads="1"/>
          </p:cNvPicPr>
          <p:nvPr/>
        </p:nvPicPr>
        <p:blipFill>
          <a:blip r:embed="rId2"/>
          <a:srcRect l="29856" t="38896" r="49084" b="46432"/>
          <a:stretch>
            <a:fillRect/>
          </a:stretch>
        </p:blipFill>
        <p:spPr bwMode="auto">
          <a:xfrm>
            <a:off x="6000760" y="2071678"/>
            <a:ext cx="928694" cy="500066"/>
          </a:xfrm>
          <a:prstGeom prst="rect">
            <a:avLst/>
          </a:prstGeom>
          <a:noFill/>
        </p:spPr>
      </p:pic>
      <p:sp>
        <p:nvSpPr>
          <p:cNvPr id="34" name="TextovéPole 33"/>
          <p:cNvSpPr txBox="1"/>
          <p:nvPr/>
        </p:nvSpPr>
        <p:spPr>
          <a:xfrm>
            <a:off x="6000760" y="1571612"/>
            <a:ext cx="928694" cy="1035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85000"/>
              </a:lnSpc>
            </a:pPr>
            <a:r>
              <a:rPr lang="cs-CZ" sz="100" dirty="0" smtClean="0"/>
              <a:t> </a:t>
            </a:r>
            <a:r>
              <a:rPr lang="cs-CZ" sz="2600" strike="sngStrike" dirty="0" smtClean="0">
                <a:solidFill>
                  <a:srgbClr val="C00000"/>
                </a:solidFill>
              </a:rPr>
              <a:t>Ebro</a:t>
            </a:r>
            <a:endParaRPr lang="cs-CZ" sz="2600" strike="sngStrike" dirty="0">
              <a:solidFill>
                <a:srgbClr val="C00000"/>
              </a:solidFill>
            </a:endParaRPr>
          </a:p>
        </p:txBody>
      </p:sp>
      <p:pic>
        <p:nvPicPr>
          <p:cNvPr id="37" name="Picture 2" descr="C:\Users\Já\Desktop\515.png"/>
          <p:cNvPicPr>
            <a:picLocks noChangeAspect="1" noChangeArrowheads="1"/>
          </p:cNvPicPr>
          <p:nvPr/>
        </p:nvPicPr>
        <p:blipFill>
          <a:blip r:embed="rId2"/>
          <a:srcRect l="29856" t="38896" r="49084" b="46432"/>
          <a:stretch>
            <a:fillRect/>
          </a:stretch>
        </p:blipFill>
        <p:spPr bwMode="auto">
          <a:xfrm>
            <a:off x="5072066" y="2786058"/>
            <a:ext cx="2143140" cy="500066"/>
          </a:xfrm>
          <a:prstGeom prst="rect">
            <a:avLst/>
          </a:prstGeom>
          <a:noFill/>
        </p:spPr>
      </p:pic>
      <p:sp>
        <p:nvSpPr>
          <p:cNvPr id="36" name="TextovéPole 35"/>
          <p:cNvSpPr txBox="1"/>
          <p:nvPr/>
        </p:nvSpPr>
        <p:spPr>
          <a:xfrm>
            <a:off x="5000628" y="2786058"/>
            <a:ext cx="235745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dirty="0" smtClean="0"/>
              <a:t>   </a:t>
            </a:r>
            <a:r>
              <a:rPr lang="cs-CZ" sz="2600" strike="sngStrike" dirty="0" smtClean="0">
                <a:solidFill>
                  <a:srgbClr val="C00000"/>
                </a:solidFill>
              </a:rPr>
              <a:t>nultý poledník</a:t>
            </a:r>
            <a:endParaRPr lang="cs-CZ" sz="2600" strike="sngStrike" dirty="0">
              <a:solidFill>
                <a:srgbClr val="C00000"/>
              </a:solidFill>
            </a:endParaRPr>
          </a:p>
        </p:txBody>
      </p:sp>
      <p:pic>
        <p:nvPicPr>
          <p:cNvPr id="39" name="Picture 2" descr="C:\Users\Já\Desktop\515.png"/>
          <p:cNvPicPr>
            <a:picLocks noChangeAspect="1" noChangeArrowheads="1"/>
          </p:cNvPicPr>
          <p:nvPr/>
        </p:nvPicPr>
        <p:blipFill>
          <a:blip r:embed="rId2"/>
          <a:srcRect l="29856" t="38896" r="49084" b="46432"/>
          <a:stretch>
            <a:fillRect/>
          </a:stretch>
        </p:blipFill>
        <p:spPr bwMode="auto">
          <a:xfrm>
            <a:off x="1142976" y="3429000"/>
            <a:ext cx="1643074" cy="500066"/>
          </a:xfrm>
          <a:prstGeom prst="rect">
            <a:avLst/>
          </a:prstGeom>
          <a:noFill/>
        </p:spPr>
      </p:pic>
      <p:sp>
        <p:nvSpPr>
          <p:cNvPr id="38" name="TextovéPole 37"/>
          <p:cNvSpPr txBox="1"/>
          <p:nvPr/>
        </p:nvSpPr>
        <p:spPr>
          <a:xfrm>
            <a:off x="1214414" y="3429000"/>
            <a:ext cx="164307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strike="sngStrike" dirty="0" smtClean="0">
                <a:solidFill>
                  <a:srgbClr val="C00000"/>
                </a:solidFill>
              </a:rPr>
              <a:t>Mulhacén</a:t>
            </a:r>
            <a:endParaRPr lang="cs-CZ" sz="2600" strike="sngStrike" dirty="0">
              <a:solidFill>
                <a:srgbClr val="C00000"/>
              </a:solidFill>
            </a:endParaRPr>
          </a:p>
        </p:txBody>
      </p:sp>
      <p:pic>
        <p:nvPicPr>
          <p:cNvPr id="41" name="Picture 2" descr="C:\Users\Já\Desktop\515.png"/>
          <p:cNvPicPr>
            <a:picLocks noChangeAspect="1" noChangeArrowheads="1"/>
          </p:cNvPicPr>
          <p:nvPr/>
        </p:nvPicPr>
        <p:blipFill>
          <a:blip r:embed="rId2"/>
          <a:srcRect l="29856" t="38896" r="49084" b="46432"/>
          <a:stretch>
            <a:fillRect/>
          </a:stretch>
        </p:blipFill>
        <p:spPr bwMode="auto">
          <a:xfrm>
            <a:off x="4572000" y="4786322"/>
            <a:ext cx="2357454" cy="500066"/>
          </a:xfrm>
          <a:prstGeom prst="rect">
            <a:avLst/>
          </a:prstGeom>
          <a:noFill/>
        </p:spPr>
      </p:pic>
      <p:sp>
        <p:nvSpPr>
          <p:cNvPr id="40" name="TextovéPole 39"/>
          <p:cNvSpPr txBox="1"/>
          <p:nvPr/>
        </p:nvSpPr>
        <p:spPr>
          <a:xfrm>
            <a:off x="4429124" y="4786322"/>
            <a:ext cx="271464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 </a:t>
            </a:r>
            <a:r>
              <a:rPr lang="cs-CZ" sz="100" dirty="0" smtClean="0"/>
              <a:t>   </a:t>
            </a:r>
            <a:r>
              <a:rPr lang="cs-CZ" sz="2600" strike="sngStrike" dirty="0" smtClean="0">
                <a:solidFill>
                  <a:srgbClr val="C00000"/>
                </a:solidFill>
              </a:rPr>
              <a:t>Máchovo jezero</a:t>
            </a:r>
            <a:endParaRPr lang="cs-CZ" sz="2600" strike="sngStrike" dirty="0">
              <a:solidFill>
                <a:srgbClr val="C00000"/>
              </a:solidFill>
            </a:endParaRPr>
          </a:p>
        </p:txBody>
      </p:sp>
      <p:pic>
        <p:nvPicPr>
          <p:cNvPr id="43" name="Picture 2" descr="C:\Users\Já\Desktop\515.png"/>
          <p:cNvPicPr>
            <a:picLocks noChangeAspect="1" noChangeArrowheads="1"/>
          </p:cNvPicPr>
          <p:nvPr/>
        </p:nvPicPr>
        <p:blipFill>
          <a:blip r:embed="rId2"/>
          <a:srcRect l="29856" t="38896" r="49084" b="46432"/>
          <a:stretch>
            <a:fillRect/>
          </a:stretch>
        </p:blipFill>
        <p:spPr bwMode="auto">
          <a:xfrm>
            <a:off x="1714480" y="6143644"/>
            <a:ext cx="785818" cy="500066"/>
          </a:xfrm>
          <a:prstGeom prst="rect">
            <a:avLst/>
          </a:prstGeom>
          <a:noFill/>
        </p:spPr>
      </p:pic>
      <p:sp>
        <p:nvSpPr>
          <p:cNvPr id="42" name="TextovéPole 41"/>
          <p:cNvSpPr txBox="1"/>
          <p:nvPr/>
        </p:nvSpPr>
        <p:spPr>
          <a:xfrm>
            <a:off x="1643042" y="5857892"/>
            <a:ext cx="1428760" cy="780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100" dirty="0" smtClean="0"/>
              <a:t>   </a:t>
            </a:r>
            <a:r>
              <a:rPr lang="cs-CZ" sz="2600" strike="sngStrike" dirty="0" smtClean="0">
                <a:solidFill>
                  <a:srgbClr val="C00000"/>
                </a:solidFill>
              </a:rPr>
              <a:t>Visla</a:t>
            </a:r>
            <a:endParaRPr lang="cs-CZ" sz="2600" strike="sngStrike" dirty="0">
              <a:solidFill>
                <a:srgbClr val="C00000"/>
              </a:solidFill>
            </a:endParaRPr>
          </a:p>
        </p:txBody>
      </p:sp>
      <p:pic>
        <p:nvPicPr>
          <p:cNvPr id="45" name="Picture 2" descr="C:\Users\Já\Desktop\515.png"/>
          <p:cNvPicPr>
            <a:picLocks noChangeAspect="1" noChangeArrowheads="1"/>
          </p:cNvPicPr>
          <p:nvPr/>
        </p:nvPicPr>
        <p:blipFill>
          <a:blip r:embed="rId2"/>
          <a:srcRect l="29856" t="38896" r="49084" b="46432"/>
          <a:stretch>
            <a:fillRect/>
          </a:stretch>
        </p:blipFill>
        <p:spPr bwMode="auto">
          <a:xfrm>
            <a:off x="3786182" y="5429264"/>
            <a:ext cx="928694" cy="500066"/>
          </a:xfrm>
          <a:prstGeom prst="rect">
            <a:avLst/>
          </a:prstGeom>
          <a:noFill/>
        </p:spPr>
      </p:pic>
      <p:sp>
        <p:nvSpPr>
          <p:cNvPr id="44" name="TextovéPole 43"/>
          <p:cNvSpPr txBox="1"/>
          <p:nvPr/>
        </p:nvSpPr>
        <p:spPr>
          <a:xfrm>
            <a:off x="3714744" y="4920216"/>
            <a:ext cx="1571636" cy="125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90000"/>
              </a:lnSpc>
            </a:pPr>
            <a:r>
              <a:rPr lang="cs-CZ" sz="100" dirty="0" smtClean="0"/>
              <a:t>    </a:t>
            </a:r>
            <a:r>
              <a:rPr lang="cs-CZ" sz="2600" strike="sngStrike" dirty="0" smtClean="0">
                <a:solidFill>
                  <a:srgbClr val="C00000"/>
                </a:solidFill>
              </a:rPr>
              <a:t>Krym</a:t>
            </a:r>
            <a:endParaRPr lang="cs-CZ" sz="2600" strike="sngStrike" dirty="0">
              <a:solidFill>
                <a:srgbClr val="C00000"/>
              </a:solidFill>
            </a:endParaRPr>
          </a:p>
        </p:txBody>
      </p:sp>
      <p:pic>
        <p:nvPicPr>
          <p:cNvPr id="48" name="Picture 2" descr="C:\Users\Já\Desktop\515.png"/>
          <p:cNvPicPr>
            <a:picLocks noChangeAspect="1" noChangeArrowheads="1"/>
          </p:cNvPicPr>
          <p:nvPr/>
        </p:nvPicPr>
        <p:blipFill>
          <a:blip r:embed="rId2"/>
          <a:srcRect l="29856" t="38896" r="49084" b="46432"/>
          <a:stretch>
            <a:fillRect/>
          </a:stretch>
        </p:blipFill>
        <p:spPr bwMode="auto">
          <a:xfrm>
            <a:off x="2071670" y="4143380"/>
            <a:ext cx="2500330" cy="500066"/>
          </a:xfrm>
          <a:prstGeom prst="rect">
            <a:avLst/>
          </a:prstGeom>
          <a:noFill/>
        </p:spPr>
      </p:pic>
      <p:sp>
        <p:nvSpPr>
          <p:cNvPr id="47" name="TextovéPole 46"/>
          <p:cNvSpPr txBox="1"/>
          <p:nvPr/>
        </p:nvSpPr>
        <p:spPr>
          <a:xfrm>
            <a:off x="2000232" y="3712935"/>
            <a:ext cx="2786082" cy="9005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40000"/>
              </a:lnSpc>
            </a:pPr>
            <a:r>
              <a:rPr lang="cs-CZ" sz="100" dirty="0" smtClean="0"/>
              <a:t>     </a:t>
            </a:r>
            <a:r>
              <a:rPr lang="cs-CZ" sz="2600" strike="sngStrike" dirty="0" smtClean="0">
                <a:solidFill>
                  <a:srgbClr val="C00000"/>
                </a:solidFill>
              </a:rPr>
              <a:t>Barentsovo moře</a:t>
            </a:r>
            <a:endParaRPr lang="cs-CZ" sz="2600" strike="sngStrike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9" grpId="0"/>
      <p:bldP spid="36" grpId="0"/>
      <p:bldP spid="40" grpId="0"/>
      <p:bldP spid="42" grpId="0"/>
      <p:bldP spid="44" grpId="0"/>
      <p:bldP spid="4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Obdélník 56"/>
          <p:cNvSpPr/>
          <p:nvPr/>
        </p:nvSpPr>
        <p:spPr>
          <a:xfrm>
            <a:off x="4714876" y="92867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57232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Podaří se ti vyluštit tajenku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9429816" cy="621510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500" dirty="0" smtClean="0"/>
              <a:t>1. Geotermální energie? </a:t>
            </a:r>
          </a:p>
          <a:p>
            <a:pPr>
              <a:lnSpc>
                <a:spcPct val="150000"/>
              </a:lnSpc>
              <a:buNone/>
            </a:pPr>
            <a:r>
              <a:rPr lang="cs-CZ" sz="2500" dirty="0" smtClean="0"/>
              <a:t>2. Jehličnaté lesy v Rusku?</a:t>
            </a:r>
          </a:p>
          <a:p>
            <a:pPr>
              <a:lnSpc>
                <a:spcPct val="150000"/>
              </a:lnSpc>
              <a:buNone/>
            </a:pPr>
            <a:r>
              <a:rPr lang="cs-CZ" sz="2500" dirty="0" smtClean="0"/>
              <a:t>3. Gerlachovský štít?</a:t>
            </a:r>
          </a:p>
          <a:p>
            <a:pPr>
              <a:lnSpc>
                <a:spcPct val="150000"/>
              </a:lnSpc>
              <a:buNone/>
            </a:pPr>
            <a:r>
              <a:rPr lang="cs-CZ" sz="2500" dirty="0" smtClean="0"/>
              <a:t>4. Ruská řeka?  </a:t>
            </a:r>
          </a:p>
          <a:p>
            <a:pPr>
              <a:lnSpc>
                <a:spcPct val="150000"/>
              </a:lnSpc>
              <a:buNone/>
            </a:pPr>
            <a:r>
              <a:rPr lang="cs-CZ" sz="2500" dirty="0" smtClean="0"/>
              <a:t>5. Ostrovní stát?  </a:t>
            </a:r>
          </a:p>
          <a:p>
            <a:pPr>
              <a:lnSpc>
                <a:spcPct val="150000"/>
              </a:lnSpc>
              <a:buNone/>
            </a:pPr>
            <a:r>
              <a:rPr lang="cs-CZ" sz="2500" dirty="0" smtClean="0"/>
              <a:t>6. Významná řeka ČR?</a:t>
            </a:r>
          </a:p>
          <a:p>
            <a:pPr>
              <a:lnSpc>
                <a:spcPct val="150000"/>
              </a:lnSpc>
              <a:buNone/>
            </a:pPr>
            <a:r>
              <a:rPr lang="cs-CZ" sz="2500" dirty="0" smtClean="0"/>
              <a:t>7. Ledovcový záliv?</a:t>
            </a:r>
          </a:p>
          <a:p>
            <a:pPr>
              <a:lnSpc>
                <a:spcPct val="150000"/>
              </a:lnSpc>
              <a:buNone/>
            </a:pPr>
            <a:r>
              <a:rPr lang="cs-CZ" sz="2500" dirty="0" smtClean="0"/>
              <a:t>8. Nejdelší pohoří?</a:t>
            </a:r>
          </a:p>
          <a:p>
            <a:pPr>
              <a:lnSpc>
                <a:spcPct val="150000"/>
              </a:lnSpc>
              <a:buNone/>
            </a:pPr>
            <a:r>
              <a:rPr lang="cs-CZ" sz="2500" dirty="0" smtClean="0"/>
              <a:t>9. Ruský poloostrov?</a:t>
            </a:r>
          </a:p>
        </p:txBody>
      </p:sp>
      <p:sp>
        <p:nvSpPr>
          <p:cNvPr id="65" name="Obdélník 64"/>
          <p:cNvSpPr/>
          <p:nvPr/>
        </p:nvSpPr>
        <p:spPr>
          <a:xfrm>
            <a:off x="5429256" y="928670"/>
            <a:ext cx="714380" cy="642942"/>
          </a:xfrm>
          <a:prstGeom prst="rect">
            <a:avLst/>
          </a:prstGeom>
          <a:solidFill>
            <a:schemeClr val="bg1"/>
          </a:solidFill>
          <a:ln w="381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4714876" y="221455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5429256" y="2214554"/>
            <a:ext cx="714380" cy="642942"/>
          </a:xfrm>
          <a:prstGeom prst="rect">
            <a:avLst/>
          </a:prstGeom>
          <a:solidFill>
            <a:schemeClr val="bg1"/>
          </a:solidFill>
          <a:ln w="381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bdélník 103"/>
          <p:cNvSpPr/>
          <p:nvPr/>
        </p:nvSpPr>
        <p:spPr>
          <a:xfrm>
            <a:off x="4000496" y="221455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délník 104"/>
          <p:cNvSpPr/>
          <p:nvPr/>
        </p:nvSpPr>
        <p:spPr>
          <a:xfrm>
            <a:off x="6143636" y="221455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délník 105"/>
          <p:cNvSpPr/>
          <p:nvPr/>
        </p:nvSpPr>
        <p:spPr>
          <a:xfrm>
            <a:off x="6858016" y="221455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7572396" y="221455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bdélník 107"/>
          <p:cNvSpPr/>
          <p:nvPr/>
        </p:nvSpPr>
        <p:spPr>
          <a:xfrm>
            <a:off x="8286776" y="221455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5429256" y="3500438"/>
            <a:ext cx="714380" cy="642942"/>
          </a:xfrm>
          <a:prstGeom prst="rect">
            <a:avLst/>
          </a:prstGeom>
          <a:solidFill>
            <a:schemeClr val="bg1"/>
          </a:solidFill>
          <a:ln w="381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délník 109"/>
          <p:cNvSpPr/>
          <p:nvPr/>
        </p:nvSpPr>
        <p:spPr>
          <a:xfrm>
            <a:off x="6143636" y="92867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bdélník 110"/>
          <p:cNvSpPr/>
          <p:nvPr/>
        </p:nvSpPr>
        <p:spPr>
          <a:xfrm>
            <a:off x="6858016" y="92867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7572396" y="92867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bdélník 112"/>
          <p:cNvSpPr/>
          <p:nvPr/>
        </p:nvSpPr>
        <p:spPr>
          <a:xfrm>
            <a:off x="5429256" y="1571612"/>
            <a:ext cx="714380" cy="642942"/>
          </a:xfrm>
          <a:prstGeom prst="rect">
            <a:avLst/>
          </a:prstGeom>
          <a:solidFill>
            <a:schemeClr val="bg1"/>
          </a:solidFill>
          <a:ln w="381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Obdélník 113"/>
          <p:cNvSpPr/>
          <p:nvPr/>
        </p:nvSpPr>
        <p:spPr>
          <a:xfrm>
            <a:off x="6858016" y="157161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Obdélník 114"/>
          <p:cNvSpPr/>
          <p:nvPr/>
        </p:nvSpPr>
        <p:spPr>
          <a:xfrm>
            <a:off x="6143636" y="157161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TextovéPole 90"/>
          <p:cNvSpPr txBox="1"/>
          <p:nvPr/>
        </p:nvSpPr>
        <p:spPr>
          <a:xfrm>
            <a:off x="4000496" y="2285992"/>
            <a:ext cx="50006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K     </a:t>
            </a:r>
            <a:r>
              <a:rPr lang="cs-CZ" sz="100" b="1" dirty="0" smtClean="0">
                <a:solidFill>
                  <a:schemeClr val="accent1"/>
                </a:solidFill>
              </a:rPr>
              <a:t> </a:t>
            </a:r>
            <a:r>
              <a:rPr lang="cs-CZ" sz="3000" b="1" dirty="0" smtClean="0">
                <a:solidFill>
                  <a:schemeClr val="accent1"/>
                </a:solidFill>
              </a:rPr>
              <a:t>A     </a:t>
            </a:r>
            <a:r>
              <a:rPr lang="cs-CZ" sz="3000" b="1" dirty="0" smtClean="0">
                <a:solidFill>
                  <a:srgbClr val="C00000"/>
                </a:solidFill>
              </a:rPr>
              <a:t>R</a:t>
            </a:r>
            <a:r>
              <a:rPr lang="cs-CZ" sz="3000" b="1" dirty="0" smtClean="0">
                <a:solidFill>
                  <a:schemeClr val="accent1"/>
                </a:solidFill>
              </a:rPr>
              <a:t>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P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A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T 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Y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16" name="Obdélník 115"/>
          <p:cNvSpPr/>
          <p:nvPr/>
        </p:nvSpPr>
        <p:spPr>
          <a:xfrm>
            <a:off x="5429256" y="2857496"/>
            <a:ext cx="714380" cy="642942"/>
          </a:xfrm>
          <a:prstGeom prst="rect">
            <a:avLst/>
          </a:prstGeom>
          <a:solidFill>
            <a:schemeClr val="bg1"/>
          </a:solidFill>
          <a:ln w="381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Obdélník 117"/>
          <p:cNvSpPr/>
          <p:nvPr/>
        </p:nvSpPr>
        <p:spPr>
          <a:xfrm>
            <a:off x="3286116" y="285749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Obdélník 118"/>
          <p:cNvSpPr/>
          <p:nvPr/>
        </p:nvSpPr>
        <p:spPr>
          <a:xfrm>
            <a:off x="6858016" y="285749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Obdélník 119"/>
          <p:cNvSpPr/>
          <p:nvPr/>
        </p:nvSpPr>
        <p:spPr>
          <a:xfrm>
            <a:off x="6143636" y="285749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bdélník 120"/>
          <p:cNvSpPr/>
          <p:nvPr/>
        </p:nvSpPr>
        <p:spPr>
          <a:xfrm>
            <a:off x="4714876" y="285749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Obdélník 121"/>
          <p:cNvSpPr/>
          <p:nvPr/>
        </p:nvSpPr>
        <p:spPr>
          <a:xfrm>
            <a:off x="4000496" y="285749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TextovéPole 91"/>
          <p:cNvSpPr txBox="1"/>
          <p:nvPr/>
        </p:nvSpPr>
        <p:spPr>
          <a:xfrm>
            <a:off x="3286116" y="2928934"/>
            <a:ext cx="42862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P 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E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Č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O</a:t>
            </a:r>
            <a:r>
              <a:rPr lang="cs-CZ" sz="3000" b="1" dirty="0" smtClean="0">
                <a:solidFill>
                  <a:schemeClr val="accent1"/>
                </a:solidFill>
              </a:rPr>
              <a:t>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R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A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23" name="Obdélník 122"/>
          <p:cNvSpPr/>
          <p:nvPr/>
        </p:nvSpPr>
        <p:spPr>
          <a:xfrm>
            <a:off x="5429256" y="4143380"/>
            <a:ext cx="714380" cy="642942"/>
          </a:xfrm>
          <a:prstGeom prst="rect">
            <a:avLst/>
          </a:prstGeom>
          <a:solidFill>
            <a:schemeClr val="bg1"/>
          </a:solidFill>
          <a:ln w="381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Obdélník 123"/>
          <p:cNvSpPr/>
          <p:nvPr/>
        </p:nvSpPr>
        <p:spPr>
          <a:xfrm>
            <a:off x="5429256" y="4786322"/>
            <a:ext cx="714380" cy="642942"/>
          </a:xfrm>
          <a:prstGeom prst="rect">
            <a:avLst/>
          </a:prstGeom>
          <a:solidFill>
            <a:schemeClr val="bg1"/>
          </a:solidFill>
          <a:ln w="381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Obdélník 124"/>
          <p:cNvSpPr/>
          <p:nvPr/>
        </p:nvSpPr>
        <p:spPr>
          <a:xfrm>
            <a:off x="5429256" y="5429264"/>
            <a:ext cx="714380" cy="642942"/>
          </a:xfrm>
          <a:prstGeom prst="rect">
            <a:avLst/>
          </a:prstGeom>
          <a:solidFill>
            <a:schemeClr val="bg1"/>
          </a:solidFill>
          <a:ln w="381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Obdélník 125"/>
          <p:cNvSpPr/>
          <p:nvPr/>
        </p:nvSpPr>
        <p:spPr>
          <a:xfrm>
            <a:off x="5429256" y="6072206"/>
            <a:ext cx="714380" cy="642942"/>
          </a:xfrm>
          <a:prstGeom prst="rect">
            <a:avLst/>
          </a:prstGeom>
          <a:solidFill>
            <a:schemeClr val="bg1"/>
          </a:solidFill>
          <a:ln w="381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Obdélník 126"/>
          <p:cNvSpPr/>
          <p:nvPr/>
        </p:nvSpPr>
        <p:spPr>
          <a:xfrm>
            <a:off x="4000496" y="607220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Obdélník 127"/>
          <p:cNvSpPr/>
          <p:nvPr/>
        </p:nvSpPr>
        <p:spPr>
          <a:xfrm>
            <a:off x="3286116" y="607220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Obdélník 128"/>
          <p:cNvSpPr/>
          <p:nvPr/>
        </p:nvSpPr>
        <p:spPr>
          <a:xfrm>
            <a:off x="6143636" y="607220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Obdélník 129"/>
          <p:cNvSpPr/>
          <p:nvPr/>
        </p:nvSpPr>
        <p:spPr>
          <a:xfrm>
            <a:off x="6858016" y="478632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Obdélník 130"/>
          <p:cNvSpPr/>
          <p:nvPr/>
        </p:nvSpPr>
        <p:spPr>
          <a:xfrm>
            <a:off x="6143636" y="478632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Obdélník 131"/>
          <p:cNvSpPr/>
          <p:nvPr/>
        </p:nvSpPr>
        <p:spPr>
          <a:xfrm>
            <a:off x="4714876" y="478632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Obdélník 132"/>
          <p:cNvSpPr/>
          <p:nvPr/>
        </p:nvSpPr>
        <p:spPr>
          <a:xfrm>
            <a:off x="4714876" y="607220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TextovéPole 96"/>
          <p:cNvSpPr txBox="1"/>
          <p:nvPr/>
        </p:nvSpPr>
        <p:spPr>
          <a:xfrm>
            <a:off x="3286116" y="6143644"/>
            <a:ext cx="35719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K     </a:t>
            </a:r>
            <a:r>
              <a:rPr lang="cs-CZ" sz="100" b="1" dirty="0" smtClean="0">
                <a:solidFill>
                  <a:schemeClr val="accent1"/>
                </a:solidFill>
              </a:rPr>
              <a:t> </a:t>
            </a:r>
            <a:r>
              <a:rPr lang="cs-CZ" sz="3000" b="1" dirty="0" smtClean="0">
                <a:solidFill>
                  <a:schemeClr val="accent1"/>
                </a:solidFill>
              </a:rPr>
              <a:t>A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N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    </a:t>
            </a:r>
            <a:r>
              <a:rPr lang="cs-CZ" sz="100" b="1" dirty="0" smtClean="0">
                <a:solidFill>
                  <a:srgbClr val="993300"/>
                </a:solidFill>
              </a:rPr>
              <a:t>         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I</a:t>
            </a:r>
            <a:r>
              <a:rPr lang="cs-CZ" sz="3000" b="1" dirty="0" smtClean="0">
                <a:solidFill>
                  <a:srgbClr val="993300"/>
                </a:solidFill>
              </a:rPr>
              <a:t>    </a:t>
            </a:r>
            <a:r>
              <a:rPr lang="cs-CZ" sz="100" b="1" dirty="0" smtClean="0">
                <a:solidFill>
                  <a:srgbClr val="993300"/>
                </a:solidFill>
              </a:rPr>
              <a:t>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N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35" name="Obdélník 134"/>
          <p:cNvSpPr/>
          <p:nvPr/>
        </p:nvSpPr>
        <p:spPr>
          <a:xfrm>
            <a:off x="4000496" y="414338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Obdélník 136"/>
          <p:cNvSpPr/>
          <p:nvPr/>
        </p:nvSpPr>
        <p:spPr>
          <a:xfrm>
            <a:off x="6143636" y="414338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Obdélník 137"/>
          <p:cNvSpPr/>
          <p:nvPr/>
        </p:nvSpPr>
        <p:spPr>
          <a:xfrm>
            <a:off x="4714876" y="414338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TextovéPole 95"/>
          <p:cNvSpPr txBox="1"/>
          <p:nvPr/>
        </p:nvSpPr>
        <p:spPr>
          <a:xfrm>
            <a:off x="4000496" y="4214818"/>
            <a:ext cx="285752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  L     </a:t>
            </a:r>
            <a:r>
              <a:rPr lang="cs-CZ" sz="100" b="1" dirty="0" smtClean="0">
                <a:solidFill>
                  <a:schemeClr val="accent1"/>
                </a:solidFill>
              </a:rPr>
              <a:t>       </a:t>
            </a:r>
            <a:r>
              <a:rPr lang="cs-CZ" sz="3000" b="1" dirty="0" smtClean="0">
                <a:solidFill>
                  <a:schemeClr val="accent1"/>
                </a:solidFill>
              </a:rPr>
              <a:t>A    </a:t>
            </a:r>
            <a:r>
              <a:rPr lang="cs-CZ" sz="3000" b="1" dirty="0" smtClean="0">
                <a:solidFill>
                  <a:srgbClr val="993300"/>
                </a:solidFill>
              </a:rPr>
              <a:t> </a:t>
            </a:r>
            <a:r>
              <a:rPr lang="cs-CZ" sz="100" b="1" dirty="0" smtClean="0">
                <a:solidFill>
                  <a:srgbClr val="993300"/>
                </a:solidFill>
              </a:rPr>
              <a:t>    </a:t>
            </a:r>
            <a:r>
              <a:rPr lang="cs-CZ" sz="3000" b="1" dirty="0" smtClean="0">
                <a:solidFill>
                  <a:srgbClr val="C00000"/>
                </a:solidFill>
              </a:rPr>
              <a:t>B</a:t>
            </a:r>
            <a:r>
              <a:rPr lang="cs-CZ" sz="3000" b="1" dirty="0" smtClean="0">
                <a:solidFill>
                  <a:srgbClr val="993300"/>
                </a:solidFill>
              </a:rPr>
              <a:t>     </a:t>
            </a:r>
            <a:r>
              <a:rPr lang="cs-CZ" sz="100" b="1" dirty="0" smtClean="0">
                <a:solidFill>
                  <a:srgbClr val="993300"/>
                </a:solidFill>
              </a:rPr>
              <a:t>         </a:t>
            </a:r>
            <a:r>
              <a:rPr lang="cs-CZ" sz="3000" b="1" dirty="0" smtClean="0">
                <a:solidFill>
                  <a:schemeClr val="accent1"/>
                </a:solidFill>
              </a:rPr>
              <a:t>E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39" name="Obdélník 138"/>
          <p:cNvSpPr/>
          <p:nvPr/>
        </p:nvSpPr>
        <p:spPr>
          <a:xfrm>
            <a:off x="4714876" y="542926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Obdélník 139"/>
          <p:cNvSpPr/>
          <p:nvPr/>
        </p:nvSpPr>
        <p:spPr>
          <a:xfrm>
            <a:off x="4000496" y="542926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Obdélník 140"/>
          <p:cNvSpPr/>
          <p:nvPr/>
        </p:nvSpPr>
        <p:spPr>
          <a:xfrm>
            <a:off x="3286116" y="542926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TextovéPole 92"/>
          <p:cNvSpPr txBox="1"/>
          <p:nvPr/>
        </p:nvSpPr>
        <p:spPr>
          <a:xfrm>
            <a:off x="3286116" y="5500702"/>
            <a:ext cx="285752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 </a:t>
            </a:r>
            <a:r>
              <a:rPr lang="cs-CZ" sz="100" b="1" dirty="0" smtClean="0">
                <a:solidFill>
                  <a:schemeClr val="accent1"/>
                </a:solidFill>
              </a:rPr>
              <a:t>           </a:t>
            </a:r>
            <a:r>
              <a:rPr lang="cs-CZ" sz="3000" b="1" dirty="0" smtClean="0">
                <a:solidFill>
                  <a:schemeClr val="accent1"/>
                </a:solidFill>
              </a:rPr>
              <a:t>U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R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A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           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L</a:t>
            </a:r>
            <a:endParaRPr lang="cs-CZ" sz="3000" b="1" dirty="0">
              <a:solidFill>
                <a:srgbClr val="C00000"/>
              </a:solidFill>
            </a:endParaRPr>
          </a:p>
        </p:txBody>
      </p:sp>
      <p:sp>
        <p:nvSpPr>
          <p:cNvPr id="143" name="Obdélník 142"/>
          <p:cNvSpPr/>
          <p:nvPr/>
        </p:nvSpPr>
        <p:spPr>
          <a:xfrm>
            <a:off x="6143636" y="350043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Obdélník 143"/>
          <p:cNvSpPr/>
          <p:nvPr/>
        </p:nvSpPr>
        <p:spPr>
          <a:xfrm>
            <a:off x="6858016" y="350043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Obdélník 144"/>
          <p:cNvSpPr/>
          <p:nvPr/>
        </p:nvSpPr>
        <p:spPr>
          <a:xfrm>
            <a:off x="7572396" y="350043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5429256" y="928670"/>
            <a:ext cx="714380" cy="5786478"/>
          </a:xfrm>
          <a:prstGeom prst="rect">
            <a:avLst/>
          </a:prstGeom>
          <a:noFill/>
          <a:ln w="381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8286776" y="92867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TextovéPole 88"/>
          <p:cNvSpPr txBox="1"/>
          <p:nvPr/>
        </p:nvSpPr>
        <p:spPr>
          <a:xfrm>
            <a:off x="4714876" y="1000108"/>
            <a:ext cx="42862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I 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S</a:t>
            </a:r>
            <a:r>
              <a:rPr lang="cs-CZ" sz="3000" b="1" dirty="0" smtClean="0">
                <a:solidFill>
                  <a:srgbClr val="993300"/>
                </a:solidFill>
              </a:rPr>
              <a:t> </a:t>
            </a:r>
            <a:r>
              <a:rPr lang="cs-CZ" sz="3000" b="1" dirty="0" smtClean="0">
                <a:solidFill>
                  <a:schemeClr val="accent1"/>
                </a:solidFill>
              </a:rPr>
              <a:t>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L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A     </a:t>
            </a:r>
            <a:r>
              <a:rPr lang="cs-CZ" sz="100" b="1" dirty="0" smtClean="0">
                <a:solidFill>
                  <a:schemeClr val="accent1"/>
                </a:solidFill>
              </a:rPr>
              <a:t>      </a:t>
            </a:r>
            <a:r>
              <a:rPr lang="cs-CZ" sz="3000" b="1" dirty="0" smtClean="0">
                <a:solidFill>
                  <a:schemeClr val="accent1"/>
                </a:solidFill>
              </a:rPr>
              <a:t>N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D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7572396" y="157161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8286776" y="157161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TextovéPole 89"/>
          <p:cNvSpPr txBox="1"/>
          <p:nvPr/>
        </p:nvSpPr>
        <p:spPr>
          <a:xfrm>
            <a:off x="5429256" y="1643050"/>
            <a:ext cx="35719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rgbClr val="993300"/>
                </a:solidFill>
              </a:rPr>
              <a:t>                                 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T</a:t>
            </a:r>
            <a:r>
              <a:rPr lang="cs-CZ" sz="3000" b="1" dirty="0" smtClean="0">
                <a:solidFill>
                  <a:srgbClr val="993300"/>
                </a:solidFill>
              </a:rPr>
              <a:t>    </a:t>
            </a:r>
            <a:r>
              <a:rPr lang="cs-CZ" sz="100" b="1" dirty="0" smtClean="0">
                <a:solidFill>
                  <a:srgbClr val="993300"/>
                </a:solidFill>
              </a:rPr>
              <a:t>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A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J	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G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A 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8286776" y="350043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TextovéPole 93"/>
          <p:cNvSpPr txBox="1"/>
          <p:nvPr/>
        </p:nvSpPr>
        <p:spPr>
          <a:xfrm>
            <a:off x="5429256" y="3571876"/>
            <a:ext cx="35719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rgbClr val="993300"/>
                </a:solidFill>
              </a:rPr>
              <a:t>                   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M</a:t>
            </a:r>
            <a:r>
              <a:rPr lang="cs-CZ" sz="3000" b="1" dirty="0" smtClean="0">
                <a:solidFill>
                  <a:srgbClr val="993300"/>
                </a:solidFill>
              </a:rPr>
              <a:t>    </a:t>
            </a:r>
            <a:r>
              <a:rPr lang="cs-CZ" sz="100" b="1" dirty="0" smtClean="0">
                <a:solidFill>
                  <a:srgbClr val="993300"/>
                </a:solidFill>
              </a:rPr>
              <a:t>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A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L     </a:t>
            </a:r>
            <a:r>
              <a:rPr lang="cs-CZ" sz="100" b="1" dirty="0" smtClean="0">
                <a:solidFill>
                  <a:schemeClr val="accent1"/>
                </a:solidFill>
              </a:rPr>
              <a:t>  </a:t>
            </a:r>
            <a:r>
              <a:rPr lang="cs-CZ" sz="3000" b="1" dirty="0" smtClean="0">
                <a:solidFill>
                  <a:schemeClr val="accent1"/>
                </a:solidFill>
              </a:rPr>
              <a:t>T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A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4000496" y="478632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TextovéPole 94"/>
          <p:cNvSpPr txBox="1"/>
          <p:nvPr/>
        </p:nvSpPr>
        <p:spPr>
          <a:xfrm>
            <a:off x="4000496" y="4857760"/>
            <a:ext cx="35719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F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J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             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O</a:t>
            </a:r>
            <a:r>
              <a:rPr lang="cs-CZ" sz="3000" b="1" dirty="0" smtClean="0">
                <a:solidFill>
                  <a:schemeClr val="accent1"/>
                </a:solidFill>
              </a:rPr>
              <a:t>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R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D</a:t>
            </a:r>
            <a:endParaRPr lang="cs-CZ" sz="3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1" grpId="0"/>
      <p:bldP spid="92" grpId="0"/>
      <p:bldP spid="97" grpId="0"/>
      <p:bldP spid="96" grpId="0"/>
      <p:bldP spid="93" grpId="0"/>
      <p:bldP spid="89" grpId="0"/>
      <p:bldP spid="90" grpId="0"/>
      <p:bldP spid="94" grpId="0"/>
      <p:bldP spid="9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285860"/>
            <a:ext cx="8158162" cy="628654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300" dirty="0" smtClean="0">
                <a:solidFill>
                  <a:schemeClr val="accent1"/>
                </a:solidFill>
              </a:rPr>
              <a:t>1. Pobřeží Řecka není moc členité.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300" dirty="0" smtClean="0">
                <a:solidFill>
                  <a:schemeClr val="accent1"/>
                </a:solidFill>
              </a:rPr>
              <a:t>2. Baltské moře můžeme označit za vnitřní.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300" dirty="0" smtClean="0">
                <a:solidFill>
                  <a:schemeClr val="accent1"/>
                </a:solidFill>
              </a:rPr>
              <a:t>3. Do Evropy zasahuje tropický podnební pás.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300" dirty="0" smtClean="0">
                <a:solidFill>
                  <a:schemeClr val="accent1"/>
                </a:solidFill>
              </a:rPr>
              <a:t>4. Nejvyšší horu Velké Británie je Ben Nevis.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300" dirty="0" smtClean="0">
                <a:solidFill>
                  <a:schemeClr val="accent1"/>
                </a:solidFill>
              </a:rPr>
              <a:t>5. Visla a Odra se vlévají do Severního moře.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300" dirty="0" smtClean="0">
                <a:solidFill>
                  <a:schemeClr val="accent1"/>
                </a:solidFill>
              </a:rPr>
              <a:t>6. Rovník rozděluje Zemi na východ a západ.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300" dirty="0" smtClean="0">
                <a:solidFill>
                  <a:schemeClr val="accent1"/>
                </a:solidFill>
              </a:rPr>
              <a:t>7. Vesuv, Etna a Stromboli patří Itálii.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300" dirty="0" smtClean="0">
                <a:solidFill>
                  <a:schemeClr val="accent1"/>
                </a:solidFill>
              </a:rPr>
              <a:t>8. V Kaspické nížině je nejnižší bod Evropy.   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300" dirty="0" smtClean="0">
                <a:solidFill>
                  <a:schemeClr val="accent1"/>
                </a:solidFill>
              </a:rPr>
              <a:t>9. Do Polska zasahuje mírní podnebí pás.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300" dirty="0" smtClean="0">
                <a:solidFill>
                  <a:schemeClr val="accent1"/>
                </a:solidFill>
              </a:rPr>
              <a:t>10. Temže neprotéká Londýnem.    </a:t>
            </a:r>
            <a:endParaRPr lang="cs-CZ" sz="2300" dirty="0">
              <a:solidFill>
                <a:schemeClr val="accent1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8586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</a:rPr>
              <a:t>Co je a co není pravda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429520" y="1285860"/>
            <a:ext cx="1000132" cy="54014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300" b="1" dirty="0" smtClean="0"/>
              <a:t>NE</a:t>
            </a:r>
          </a:p>
          <a:p>
            <a:pPr algn="ctr">
              <a:lnSpc>
                <a:spcPct val="150000"/>
              </a:lnSpc>
            </a:pPr>
            <a:r>
              <a:rPr lang="cs-CZ" sz="2300" b="1" dirty="0" smtClean="0"/>
              <a:t>ANO</a:t>
            </a:r>
          </a:p>
          <a:p>
            <a:pPr algn="ctr">
              <a:lnSpc>
                <a:spcPct val="150000"/>
              </a:lnSpc>
            </a:pPr>
            <a:r>
              <a:rPr lang="cs-CZ" sz="2300" b="1" dirty="0" smtClean="0"/>
              <a:t>NE</a:t>
            </a:r>
          </a:p>
          <a:p>
            <a:pPr algn="ctr">
              <a:lnSpc>
                <a:spcPct val="150000"/>
              </a:lnSpc>
            </a:pPr>
            <a:r>
              <a:rPr lang="cs-CZ" sz="2300" b="1" dirty="0" smtClean="0"/>
              <a:t>ANO</a:t>
            </a:r>
          </a:p>
          <a:p>
            <a:pPr algn="ctr">
              <a:lnSpc>
                <a:spcPct val="150000"/>
              </a:lnSpc>
            </a:pPr>
            <a:r>
              <a:rPr lang="cs-CZ" sz="2300" b="1" dirty="0" smtClean="0"/>
              <a:t>NE</a:t>
            </a:r>
          </a:p>
          <a:p>
            <a:pPr algn="ctr">
              <a:lnSpc>
                <a:spcPct val="150000"/>
              </a:lnSpc>
            </a:pPr>
            <a:r>
              <a:rPr lang="cs-CZ" sz="2300" b="1" dirty="0" smtClean="0"/>
              <a:t>NE</a:t>
            </a:r>
          </a:p>
          <a:p>
            <a:pPr algn="ctr">
              <a:lnSpc>
                <a:spcPct val="150000"/>
              </a:lnSpc>
            </a:pPr>
            <a:r>
              <a:rPr lang="cs-CZ" sz="2300" b="1" dirty="0" smtClean="0"/>
              <a:t>ANO</a:t>
            </a:r>
          </a:p>
          <a:p>
            <a:pPr algn="ctr">
              <a:lnSpc>
                <a:spcPct val="150000"/>
              </a:lnSpc>
            </a:pPr>
            <a:r>
              <a:rPr lang="cs-CZ" sz="2300" b="1" dirty="0" smtClean="0"/>
              <a:t>ANO</a:t>
            </a:r>
          </a:p>
          <a:p>
            <a:pPr algn="ctr">
              <a:lnSpc>
                <a:spcPct val="150000"/>
              </a:lnSpc>
            </a:pPr>
            <a:r>
              <a:rPr lang="cs-CZ" sz="2300" b="1" dirty="0" smtClean="0"/>
              <a:t>ANO</a:t>
            </a:r>
          </a:p>
          <a:p>
            <a:pPr algn="ctr">
              <a:lnSpc>
                <a:spcPct val="150000"/>
              </a:lnSpc>
            </a:pPr>
            <a:r>
              <a:rPr lang="cs-CZ" sz="2300" b="1" dirty="0" smtClean="0"/>
              <a:t>NE</a:t>
            </a:r>
            <a:endParaRPr lang="cs-CZ" sz="2300" b="1" dirty="0"/>
          </a:p>
        </p:txBody>
      </p:sp>
      <p:pic>
        <p:nvPicPr>
          <p:cNvPr id="6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358082" y="1285860"/>
            <a:ext cx="1071570" cy="571504"/>
          </a:xfrm>
          <a:prstGeom prst="rect">
            <a:avLst/>
          </a:prstGeom>
          <a:noFill/>
        </p:spPr>
      </p:pic>
      <p:pic>
        <p:nvPicPr>
          <p:cNvPr id="7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358082" y="1857364"/>
            <a:ext cx="1071570" cy="571504"/>
          </a:xfrm>
          <a:prstGeom prst="rect">
            <a:avLst/>
          </a:prstGeom>
          <a:noFill/>
        </p:spPr>
      </p:pic>
      <p:pic>
        <p:nvPicPr>
          <p:cNvPr id="8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429520" y="2357430"/>
            <a:ext cx="1071570" cy="571504"/>
          </a:xfrm>
          <a:prstGeom prst="rect">
            <a:avLst/>
          </a:prstGeom>
          <a:noFill/>
        </p:spPr>
      </p:pic>
      <p:pic>
        <p:nvPicPr>
          <p:cNvPr id="9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429520" y="2928934"/>
            <a:ext cx="1071570" cy="571504"/>
          </a:xfrm>
          <a:prstGeom prst="rect">
            <a:avLst/>
          </a:prstGeom>
          <a:noFill/>
        </p:spPr>
      </p:pic>
      <p:pic>
        <p:nvPicPr>
          <p:cNvPr id="10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358082" y="3429000"/>
            <a:ext cx="1071570" cy="571504"/>
          </a:xfrm>
          <a:prstGeom prst="rect">
            <a:avLst/>
          </a:prstGeom>
          <a:noFill/>
        </p:spPr>
      </p:pic>
      <p:pic>
        <p:nvPicPr>
          <p:cNvPr id="11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358082" y="3929066"/>
            <a:ext cx="1071570" cy="571504"/>
          </a:xfrm>
          <a:prstGeom prst="rect">
            <a:avLst/>
          </a:prstGeom>
          <a:noFill/>
        </p:spPr>
      </p:pic>
      <p:pic>
        <p:nvPicPr>
          <p:cNvPr id="12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429520" y="4500570"/>
            <a:ext cx="1071570" cy="571504"/>
          </a:xfrm>
          <a:prstGeom prst="rect">
            <a:avLst/>
          </a:prstGeom>
          <a:noFill/>
        </p:spPr>
      </p:pic>
      <p:pic>
        <p:nvPicPr>
          <p:cNvPr id="13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358082" y="5072074"/>
            <a:ext cx="1071570" cy="571504"/>
          </a:xfrm>
          <a:prstGeom prst="rect">
            <a:avLst/>
          </a:prstGeom>
          <a:noFill/>
        </p:spPr>
      </p:pic>
      <p:pic>
        <p:nvPicPr>
          <p:cNvPr id="14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429520" y="5500702"/>
            <a:ext cx="1071570" cy="571504"/>
          </a:xfrm>
          <a:prstGeom prst="rect">
            <a:avLst/>
          </a:prstGeom>
          <a:noFill/>
        </p:spPr>
      </p:pic>
      <p:pic>
        <p:nvPicPr>
          <p:cNvPr id="15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429520" y="6072206"/>
            <a:ext cx="1071570" cy="571504"/>
          </a:xfrm>
          <a:prstGeom prst="rect">
            <a:avLst/>
          </a:prstGeom>
          <a:noFill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357298"/>
            <a:ext cx="8358246" cy="3714776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Zakreslete do mapy vyznačená moře, oceány, zálivy a průlivy </a:t>
            </a:r>
            <a:endParaRPr lang="cs-CZ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4" name="Zástupný symbol pro obsah 3" descr="Soubor:Europe topography map.png"/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929322" y="4714884"/>
            <a:ext cx="19288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Černé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9104577">
            <a:off x="2175661" y="1018350"/>
            <a:ext cx="19288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Norské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14480" y="2571744"/>
            <a:ext cx="19288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Severní </a:t>
            </a:r>
          </a:p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57752" y="0"/>
            <a:ext cx="164307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300" b="1" dirty="0" smtClean="0">
                <a:solidFill>
                  <a:schemeClr val="accent1"/>
                </a:solidFill>
              </a:rPr>
              <a:t>Barentsovo</a:t>
            </a:r>
          </a:p>
          <a:p>
            <a:pPr algn="ctr"/>
            <a:r>
              <a:rPr lang="cs-CZ" sz="1300" b="1" dirty="0" smtClean="0">
                <a:solidFill>
                  <a:schemeClr val="accent1"/>
                </a:solidFill>
              </a:rPr>
              <a:t>moře</a:t>
            </a:r>
            <a:endParaRPr lang="cs-CZ" sz="13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17415444">
            <a:off x="-756999" y="2251574"/>
            <a:ext cx="300039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Atlantský oceán 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500826" y="4507064"/>
            <a:ext cx="4286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00034" y="2214554"/>
            <a:ext cx="4286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428860" y="2428868"/>
            <a:ext cx="4286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857488" y="857232"/>
            <a:ext cx="10001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429256" y="-214338"/>
            <a:ext cx="7143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     </a:t>
            </a:r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57224" y="4149874"/>
            <a:ext cx="714380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                                                   </a:t>
            </a:r>
          </a:p>
          <a:p>
            <a:r>
              <a:rPr lang="cs-CZ" sz="100" b="1" dirty="0" smtClean="0"/>
              <a:t>    </a:t>
            </a:r>
            <a:r>
              <a:rPr lang="cs-CZ" sz="4000" b="1" dirty="0" smtClean="0"/>
              <a:t>6</a:t>
            </a:r>
            <a:endParaRPr lang="cs-CZ" sz="4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57158" y="4143380"/>
            <a:ext cx="15001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Biskajský záliv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285984" y="5000636"/>
            <a:ext cx="4286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7</a:t>
            </a:r>
            <a:endParaRPr lang="cs-CZ" sz="4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071670" y="5140123"/>
            <a:ext cx="7858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Lví záliv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786446" y="5072074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8</a:t>
            </a:r>
            <a:endParaRPr lang="cs-CZ" sz="4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643570" y="5214950"/>
            <a:ext cx="10795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Bospor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429256" y="5286388"/>
            <a:ext cx="4286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9</a:t>
            </a:r>
            <a:endParaRPr lang="cs-CZ" sz="40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286380" y="5572140"/>
            <a:ext cx="1511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Dardanely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57158" y="5715016"/>
            <a:ext cx="9286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10</a:t>
            </a:r>
            <a:endParaRPr lang="cs-CZ" sz="40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57158" y="6215082"/>
            <a:ext cx="12955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Gibraltar</a:t>
            </a:r>
            <a:endParaRPr lang="cs-CZ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4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2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8" grpId="0"/>
      <p:bldP spid="10" grpId="0"/>
      <p:bldP spid="12" grpId="0"/>
      <p:bldP spid="18" grpId="0"/>
      <p:bldP spid="18" grpId="1"/>
      <p:bldP spid="23" grpId="0"/>
      <p:bldP spid="23" grpId="1"/>
      <p:bldP spid="24" grpId="0"/>
      <p:bldP spid="24" grpId="1"/>
      <p:bldP spid="26" grpId="0"/>
      <p:bldP spid="26" grpId="1"/>
      <p:bldP spid="28" grpId="0"/>
      <p:bldP spid="28" grpId="1"/>
      <p:bldP spid="29" grpId="0"/>
      <p:bldP spid="29" grpId="1"/>
      <p:bldP spid="30" grpId="0"/>
      <p:bldP spid="31" grpId="0"/>
      <p:bldP spid="31" grpId="1"/>
      <p:bldP spid="32" grpId="0"/>
      <p:bldP spid="33" grpId="0"/>
      <p:bldP spid="33" grpId="1"/>
      <p:bldP spid="34" grpId="0"/>
      <p:bldP spid="35" grpId="0"/>
      <p:bldP spid="35" grpId="1"/>
      <p:bldP spid="36" grpId="0"/>
      <p:bldP spid="37" grpId="0"/>
      <p:bldP spid="37" grpId="1"/>
      <p:bldP spid="3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29600" cy="857256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</a:rPr>
              <a:t>Odpovězte na následující otázky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85720" y="1571612"/>
            <a:ext cx="8572560" cy="5000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1571612"/>
            <a:ext cx="857256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4000" b="1" dirty="0" smtClean="0"/>
              <a:t>  Největším mořem Evropy je?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A) Černé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B) Středozemní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C) Norské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85720" y="1571612"/>
            <a:ext cx="8572560" cy="5000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20" y="1571612"/>
            <a:ext cx="8643998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4000" b="1" dirty="0" smtClean="0"/>
              <a:t>  Úžiny Bospor a Dardanely spojují?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A) Černé a Středozemní moře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B) Egejské a Středozemní moře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C) Černé a Egejské moře</a:t>
            </a:r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85720" y="1571612"/>
            <a:ext cx="8572560" cy="5000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5720" y="1571612"/>
            <a:ext cx="8572560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4000" b="1" dirty="0" smtClean="0"/>
              <a:t>  Na pobřeží jakého státu můžeme </a:t>
            </a:r>
          </a:p>
          <a:p>
            <a:pPr>
              <a:buNone/>
            </a:pPr>
            <a:r>
              <a:rPr lang="cs-CZ" sz="4000" b="1" dirty="0" smtClean="0"/>
              <a:t>  najít nejvíce fjordů?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A) Norsko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B) Island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C) Rusko</a:t>
            </a:r>
          </a:p>
          <a:p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85720" y="1571612"/>
            <a:ext cx="8572560" cy="5000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720" y="1571612"/>
            <a:ext cx="857256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4000" b="1" dirty="0" smtClean="0"/>
              <a:t>  Nejdelší řekou Evropy je?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A) Dunaj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B) Rýn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C) Volha</a:t>
            </a:r>
          </a:p>
          <a:p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85720" y="1571612"/>
            <a:ext cx="8572560" cy="5000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5720" y="1571612"/>
            <a:ext cx="857256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4000" b="1" dirty="0" smtClean="0"/>
              <a:t>  Řeka Dunaj se vlévá do?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A) Černého moře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B) Severního moře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C) Baltského moře </a:t>
            </a:r>
          </a:p>
          <a:p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85720" y="1571612"/>
            <a:ext cx="8572560" cy="5000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5720" y="1571612"/>
            <a:ext cx="8643998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4000" b="1" dirty="0" smtClean="0"/>
              <a:t>  Na jakém poloostrově leží bájná </a:t>
            </a:r>
          </a:p>
          <a:p>
            <a:pPr>
              <a:buNone/>
            </a:pPr>
            <a:r>
              <a:rPr lang="cs-CZ" sz="4000" b="1" dirty="0" smtClean="0"/>
              <a:t>  hora Olympos?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A) Peloponés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B) Balkán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C) Malá Asie</a:t>
            </a:r>
          </a:p>
          <a:p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85720" y="1571612"/>
            <a:ext cx="8572560" cy="5000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5720" y="1571612"/>
            <a:ext cx="8572560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4000" b="1" dirty="0" smtClean="0"/>
              <a:t>  Jak se nazývá největší Evropská </a:t>
            </a:r>
          </a:p>
          <a:p>
            <a:pPr>
              <a:buNone/>
            </a:pPr>
            <a:r>
              <a:rPr lang="cs-CZ" sz="4000" b="1" dirty="0" smtClean="0"/>
              <a:t>  nížina nebo též rovina?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A) Francouzská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B) Uherská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C) Východoevropská </a:t>
            </a:r>
          </a:p>
          <a:p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85720" y="1571612"/>
            <a:ext cx="8572560" cy="5000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85720" y="1571612"/>
            <a:ext cx="8572560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4000" b="1" dirty="0" smtClean="0"/>
              <a:t>  Jak se nazývá pohoří, které  </a:t>
            </a:r>
          </a:p>
          <a:p>
            <a:pPr>
              <a:lnSpc>
                <a:spcPct val="150000"/>
              </a:lnSpc>
              <a:buNone/>
            </a:pPr>
            <a:r>
              <a:rPr lang="cs-CZ" sz="4000" b="1" dirty="0" smtClean="0"/>
              <a:t>  spojuje Černé a Kaspické moře?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A) Malá Asie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B) Kavkaz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C) Elbrus </a:t>
            </a:r>
          </a:p>
          <a:p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285720" y="1571612"/>
            <a:ext cx="8572560" cy="5000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5720" y="1571612"/>
            <a:ext cx="857256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4000" b="1" dirty="0" smtClean="0"/>
              <a:t>  Nejdelším pohořím Evropy je?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A) Ural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B) Apeniny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C) Alpy</a:t>
            </a:r>
          </a:p>
          <a:p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85720" y="1571612"/>
            <a:ext cx="8572560" cy="5000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85720" y="1571612"/>
            <a:ext cx="857256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4000" b="1" dirty="0" smtClean="0"/>
              <a:t>  Největším ostrovem Evropy je?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A) Island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B) Kréta</a:t>
            </a:r>
          </a:p>
          <a:p>
            <a:pPr>
              <a:lnSpc>
                <a:spcPct val="150000"/>
              </a:lnSpc>
              <a:buNone/>
            </a:pPr>
            <a:r>
              <a:rPr lang="cs-CZ" sz="4000" dirty="0" smtClean="0"/>
              <a:t>	C) Britské ostrovy </a:t>
            </a:r>
          </a:p>
          <a:p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8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5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8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50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53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5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8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1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6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9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1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4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6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9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2" fill="hold">
                      <p:stCondLst>
                        <p:cond delay="indefinite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25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28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1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4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6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9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1" dur="5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4" dur="5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6" dur="5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9" dur="5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5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1" dur="50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2" fill="hold">
                      <p:stCondLst>
                        <p:cond delay="indefinite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5" dur="5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8" dur="5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0" fill="hold">
                      <p:stCondLst>
                        <p:cond delay="indefinite"/>
                      </p:stCondLst>
                      <p:childTnLst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9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1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4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6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9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1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4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6" dur="5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9" dur="5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5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1" dur="500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2" fill="hold">
                      <p:stCondLst>
                        <p:cond delay="indefinite"/>
                      </p:stCondLst>
                      <p:childTnLst>
                        <p:par>
                          <p:cTn id="303" fill="hold">
                            <p:stCondLst>
                              <p:cond delay="0"/>
                            </p:stCondLst>
                            <p:childTnLst>
                              <p:par>
                                <p:cTn id="30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05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08" dur="500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0" fill="hold">
                      <p:stCondLst>
                        <p:cond delay="indefinite"/>
                      </p:stCondLst>
                      <p:childTnLst>
                        <p:par>
                          <p:cTn id="311" fill="hold">
                            <p:stCondLst>
                              <p:cond delay="0"/>
                            </p:stCondLst>
                            <p:childTnLst>
                              <p:par>
                                <p:cTn id="3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1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4" dur="5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5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6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9" dur="5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5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1" dur="5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4" dur="5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5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6" dur="500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7" fill="hold">
                      <p:stCondLst>
                        <p:cond delay="indefinite"/>
                      </p:stCondLst>
                      <p:childTnLst>
                        <p:par>
                          <p:cTn id="338" fill="hold">
                            <p:stCondLst>
                              <p:cond delay="0"/>
                            </p:stCondLst>
                            <p:childTnLst>
                              <p:par>
                                <p:cTn id="339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40" dur="5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2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43" dur="500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5" fill="hold">
                      <p:stCondLst>
                        <p:cond delay="indefinite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4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6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9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1" dur="5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4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5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6" dur="500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9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1" dur="500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2" fill="hold">
                      <p:stCondLst>
                        <p:cond delay="indefinite"/>
                      </p:stCondLst>
                      <p:childTnLst>
                        <p:par>
                          <p:cTn id="373" fill="hold">
                            <p:stCondLst>
                              <p:cond delay="0"/>
                            </p:stCondLst>
                            <p:childTnLst>
                              <p:par>
                                <p:cTn id="37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75" dur="5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78" dur="500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uiExpand="1" build="allAtOnce"/>
      <p:bldP spid="6" grpId="0" animBg="1"/>
      <p:bldP spid="7" grpId="0" uiExpand="1" build="allAtOnce"/>
      <p:bldP spid="8" grpId="0" animBg="1"/>
      <p:bldP spid="9" grpId="0" build="allAtOnce"/>
      <p:bldP spid="10" grpId="0" animBg="1"/>
      <p:bldP spid="11" grpId="0" uiExpand="1" build="allAtOnce"/>
      <p:bldP spid="12" grpId="0" animBg="1"/>
      <p:bldP spid="13" grpId="0" build="allAtOnce"/>
      <p:bldP spid="14" grpId="0" animBg="1"/>
      <p:bldP spid="15" grpId="0" uiExpand="1" build="allAtOnce"/>
      <p:bldP spid="16" grpId="0" animBg="1"/>
      <p:bldP spid="17" grpId="0" build="allAtOnce"/>
      <p:bldP spid="18" grpId="0" animBg="1"/>
      <p:bldP spid="19" grpId="0" uiExpand="1" build="allAtOnce"/>
      <p:bldP spid="20" grpId="0" animBg="1"/>
      <p:bldP spid="22" grpId="0" animBg="1"/>
      <p:bldP spid="23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928694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</a:rPr>
              <a:t>Najdi správnou odpověď!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357298"/>
            <a:ext cx="8429684" cy="5500702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500" b="1" dirty="0" smtClean="0"/>
              <a:t>1) vertikální členitost	 	 ......		</a:t>
            </a:r>
            <a:r>
              <a:rPr lang="cs-CZ" sz="2500" b="1" dirty="0" smtClean="0">
                <a:solidFill>
                  <a:schemeClr val="accent1"/>
                </a:solidFill>
              </a:rPr>
              <a:t>A) Severní moře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500" b="1" dirty="0" smtClean="0"/>
              <a:t>2) Rýn				 ......		</a:t>
            </a:r>
            <a:r>
              <a:rPr lang="cs-CZ" sz="2500" b="1" dirty="0" smtClean="0">
                <a:solidFill>
                  <a:schemeClr val="accent1"/>
                </a:solidFill>
              </a:rPr>
              <a:t>B) Calais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500" b="1" dirty="0" smtClean="0"/>
              <a:t>3) země tisíců jezer		 ......		</a:t>
            </a:r>
            <a:r>
              <a:rPr lang="cs-CZ" sz="2500" b="1" dirty="0" smtClean="0">
                <a:solidFill>
                  <a:schemeClr val="accent1"/>
                </a:solidFill>
              </a:rPr>
              <a:t>C) Dánsko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500" b="1" dirty="0" smtClean="0"/>
              <a:t>4) pevninský ledovec	 	 ......		</a:t>
            </a:r>
            <a:r>
              <a:rPr lang="cs-CZ" sz="2500" b="1" dirty="0" smtClean="0">
                <a:solidFill>
                  <a:schemeClr val="accent1"/>
                </a:solidFill>
              </a:rPr>
              <a:t>D) výška</a:t>
            </a:r>
            <a:r>
              <a:rPr lang="cs-CZ" sz="2500" b="1" dirty="0" smtClean="0"/>
              <a:t>	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500" b="1" dirty="0" smtClean="0"/>
              <a:t>5) Dover			 ......		</a:t>
            </a:r>
            <a:r>
              <a:rPr lang="cs-CZ" sz="2500" b="1" dirty="0" smtClean="0">
                <a:solidFill>
                  <a:schemeClr val="accent1"/>
                </a:solidFill>
              </a:rPr>
              <a:t>E) sopka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500" b="1" dirty="0" smtClean="0"/>
              <a:t>6) Jutský poloostrov		 ......		</a:t>
            </a:r>
            <a:r>
              <a:rPr lang="cs-CZ" sz="2500" b="1" dirty="0" smtClean="0">
                <a:solidFill>
                  <a:schemeClr val="accent1"/>
                </a:solidFill>
              </a:rPr>
              <a:t>F) Ben Nevis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500" b="1" dirty="0" smtClean="0"/>
              <a:t>7) horizontální členitost	 ......		</a:t>
            </a:r>
            <a:r>
              <a:rPr lang="cs-CZ" sz="2500" b="1" dirty="0" smtClean="0">
                <a:solidFill>
                  <a:schemeClr val="accent1"/>
                </a:solidFill>
              </a:rPr>
              <a:t>G) Vatnajökull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500" b="1" dirty="0" smtClean="0"/>
              <a:t>8) Grampiany		 	 ......		</a:t>
            </a:r>
            <a:r>
              <a:rPr lang="cs-CZ" sz="2500" b="1" dirty="0" smtClean="0">
                <a:solidFill>
                  <a:schemeClr val="accent1"/>
                </a:solidFill>
              </a:rPr>
              <a:t>I) Kaspické jezero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500" b="1" dirty="0" smtClean="0"/>
              <a:t>9) Hekla			 ......		</a:t>
            </a:r>
            <a:r>
              <a:rPr lang="cs-CZ" sz="2500" b="1" dirty="0" smtClean="0">
                <a:solidFill>
                  <a:schemeClr val="accent1"/>
                </a:solidFill>
              </a:rPr>
              <a:t>J) Finsko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500" b="1" dirty="0" smtClean="0"/>
              <a:t>10) bezodtoková oblast	 ......		</a:t>
            </a:r>
            <a:r>
              <a:rPr lang="cs-CZ" sz="2500" b="1" dirty="0" smtClean="0">
                <a:solidFill>
                  <a:schemeClr val="accent1"/>
                </a:solidFill>
              </a:rPr>
              <a:t>K) plocha   </a:t>
            </a:r>
          </a:p>
          <a:p>
            <a:pPr>
              <a:buNone/>
            </a:pPr>
            <a:endParaRPr lang="cs-CZ" sz="25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6248" y="1428736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D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6248" y="1928802"/>
            <a:ext cx="4905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A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6248" y="2428868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J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6248" y="2857496"/>
            <a:ext cx="471494" cy="5062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G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86248" y="3457518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B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6248" y="3957584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C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6248" y="4500570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K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86248" y="5000636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F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86248" y="5500702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86248" y="6029286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I</a:t>
            </a:r>
            <a:endParaRPr lang="cs-CZ" sz="2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57166"/>
            <a:ext cx="9144000" cy="928694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Popište následující obrázky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6" name="Obrázek 5" descr="File:Aletschgletscher-Eggishorn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357298"/>
            <a:ext cx="3857652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File:Saaristokatu from air.jpg"/>
          <p:cNvPicPr/>
          <p:nvPr/>
        </p:nvPicPr>
        <p:blipFill>
          <a:blip r:embed="rId3" cstate="print"/>
          <a:srcRect t="19905"/>
          <a:stretch>
            <a:fillRect/>
          </a:stretch>
        </p:blipFill>
        <p:spPr bwMode="auto">
          <a:xfrm>
            <a:off x="428596" y="4071942"/>
            <a:ext cx="3857652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File:Vesuvius from plane.jpg"/>
          <p:cNvPicPr/>
          <p:nvPr/>
        </p:nvPicPr>
        <p:blipFill>
          <a:blip r:embed="rId4"/>
          <a:srcRect l="5263"/>
          <a:stretch>
            <a:fillRect/>
          </a:stretch>
        </p:blipFill>
        <p:spPr bwMode="auto">
          <a:xfrm>
            <a:off x="4857752" y="1357298"/>
            <a:ext cx="3857652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4857752" y="3500438"/>
            <a:ext cx="3857652" cy="6097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500" b="1" dirty="0" smtClean="0">
                <a:solidFill>
                  <a:schemeClr val="accent1"/>
                </a:solidFill>
              </a:rPr>
              <a:t>Itálie - Vesuv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57752" y="6215082"/>
            <a:ext cx="3857652" cy="6097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500" b="1" dirty="0" smtClean="0">
                <a:solidFill>
                  <a:schemeClr val="accent1"/>
                </a:solidFill>
              </a:rPr>
              <a:t>Rusko - tajga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3500438"/>
            <a:ext cx="4500562" cy="6694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500" b="1" dirty="0" smtClean="0">
                <a:solidFill>
                  <a:schemeClr val="accent1"/>
                </a:solidFill>
              </a:rPr>
              <a:t>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</a:t>
            </a:r>
            <a:r>
              <a:rPr lang="cs-CZ" sz="2500" b="1" dirty="0" smtClean="0">
                <a:solidFill>
                  <a:schemeClr val="accent1"/>
                </a:solidFill>
              </a:rPr>
              <a:t>Alpy - Aletschský ledovec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pic>
        <p:nvPicPr>
          <p:cNvPr id="13" name="Picture 12" descr="File:Taiga Landscape in Canada.jpg"/>
          <p:cNvPicPr>
            <a:picLocks noChangeAspect="1" noChangeArrowheads="1"/>
          </p:cNvPicPr>
          <p:nvPr/>
        </p:nvPicPr>
        <p:blipFill>
          <a:blip r:embed="rId5" cstate="print"/>
          <a:srcRect t="8824"/>
          <a:stretch>
            <a:fillRect/>
          </a:stretch>
        </p:blipFill>
        <p:spPr bwMode="auto">
          <a:xfrm>
            <a:off x="4857752" y="4071942"/>
            <a:ext cx="3857652" cy="2286016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28596" y="6215082"/>
            <a:ext cx="3857652" cy="681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500" b="1" dirty="0" smtClean="0">
                <a:solidFill>
                  <a:schemeClr val="accent1"/>
                </a:solidFill>
              </a:rPr>
              <a:t>Finsko - jezerní plošina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001024" y="571480"/>
            <a:ext cx="12144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      </a:t>
            </a:r>
          </a:p>
          <a:p>
            <a:r>
              <a:rPr lang="cs-CZ" sz="4000" b="1" dirty="0" smtClean="0"/>
              <a:t> 2.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43306" y="571480"/>
            <a:ext cx="12144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      </a:t>
            </a:r>
          </a:p>
          <a:p>
            <a:r>
              <a:rPr lang="cs-CZ" sz="4000" b="1" dirty="0" smtClean="0"/>
              <a:t> 1.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43306" y="3286124"/>
            <a:ext cx="12144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      </a:t>
            </a:r>
          </a:p>
          <a:p>
            <a:r>
              <a:rPr lang="cs-CZ" sz="4000" b="1" dirty="0" smtClean="0"/>
              <a:t> 3.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001024" y="3320007"/>
            <a:ext cx="12144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      </a:t>
            </a:r>
          </a:p>
          <a:p>
            <a:r>
              <a:rPr lang="cs-CZ" sz="4000" b="1" dirty="0" smtClean="0"/>
              <a:t> 4.</a:t>
            </a:r>
            <a:endParaRPr lang="cs-CZ" sz="4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1" grpId="0"/>
      <p:bldP spid="12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42844" y="1357298"/>
            <a:ext cx="8858312" cy="535785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2844" y="116632"/>
            <a:ext cx="8858312" cy="109779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7154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800000"/>
                </a:solidFill>
                <a:latin typeface="+mn-lt"/>
              </a:rPr>
              <a:t>Citace</a:t>
            </a:r>
            <a:endParaRPr lang="cs-CZ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36"/>
            <a:ext cx="9144000" cy="5429264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[1] JOSE, San.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www:&lt;http://cs.wikipedia.org/wiki/Soubor:Europe_topography_map.png&gt;.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[2] TOBI87.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www:&lt;http://commons.wikimedia.org/wiki/File:Aletschgletscher-Eggishorn.jpg?uselang=cs&gt;.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[3] PASTORIUS.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www:&lt;http://commons.wikimedia.org/wiki/File:Vesuvius_from_plane.jpg&gt;.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[4] MAGNUS Manske.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www:&lt;http://commons.wikimedia.org/wiki/File:Saaristokatu_from_air.jpg?uselang=cs&gt;.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[5] FLICKR.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www:&lt;http://commons.wikimedia.org/wiki/File:Taiga_Landscape_in_Canada.jpg?uselang=cs&gt;.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[6] BORECKÝ Daniel, CHALUPA Petr, NOVÁK Svatopluk, Zeměpis pro 8. ročník, 2. díl Česká republika, nakladatelství Nová Škola, Brno 2009, 95 s.   </a:t>
            </a:r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854</TotalTime>
  <Words>590</Words>
  <Application>Microsoft Office PowerPoint</Application>
  <PresentationFormat>Předvádění na obrazovce (4:3)</PresentationFormat>
  <Paragraphs>250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Snímek 1</vt:lpstr>
      <vt:lpstr>Snímek 2</vt:lpstr>
      <vt:lpstr>Doplňte správná slova do textu</vt:lpstr>
      <vt:lpstr>Utvořte správné dvojice</vt:lpstr>
      <vt:lpstr>Zakreslete do mapy vyznačená pohoří a hory</vt:lpstr>
      <vt:lpstr>Vyškrtněte nehodící slova</vt:lpstr>
      <vt:lpstr>Podaří se ti vyluštit tajenku</vt:lpstr>
      <vt:lpstr>Co je a co není pravda</vt:lpstr>
      <vt:lpstr>Zakreslete do mapy vyznačená moře, oceány, zálivy a průlivy </vt:lpstr>
      <vt:lpstr>Odpovězte na následující otázky</vt:lpstr>
      <vt:lpstr>Najdi správnou odpověď!</vt:lpstr>
      <vt:lpstr>Popište následující obrázky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</dc:creator>
  <cp:lastModifiedBy>Já</cp:lastModifiedBy>
  <cp:revision>101</cp:revision>
  <dcterms:created xsi:type="dcterms:W3CDTF">2012-10-22T18:56:53Z</dcterms:created>
  <dcterms:modified xsi:type="dcterms:W3CDTF">2013-06-13T07:32:51Z</dcterms:modified>
</cp:coreProperties>
</file>