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xlsx" ContentType="application/vnd.openxmlformats-officedocument.spreadsheetml.sheet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6" r:id="rId2"/>
    <p:sldId id="285" r:id="rId3"/>
    <p:sldId id="260" r:id="rId4"/>
    <p:sldId id="277" r:id="rId5"/>
    <p:sldId id="261" r:id="rId6"/>
    <p:sldId id="262" r:id="rId7"/>
    <p:sldId id="290" r:id="rId8"/>
    <p:sldId id="291" r:id="rId9"/>
    <p:sldId id="278" r:id="rId10"/>
    <p:sldId id="264" r:id="rId11"/>
    <p:sldId id="279" r:id="rId12"/>
    <p:sldId id="295" r:id="rId13"/>
    <p:sldId id="266" r:id="rId14"/>
    <p:sldId id="280" r:id="rId15"/>
    <p:sldId id="270" r:id="rId16"/>
    <p:sldId id="272" r:id="rId17"/>
    <p:sldId id="293" r:id="rId18"/>
    <p:sldId id="289" r:id="rId19"/>
    <p:sldId id="273" r:id="rId20"/>
    <p:sldId id="282" r:id="rId21"/>
    <p:sldId id="28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00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Office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title>
      <c:tx>
        <c:rich>
          <a:bodyPr/>
          <a:lstStyle/>
          <a:p>
            <a:pPr>
              <a:defRPr/>
            </a:pPr>
            <a:r>
              <a:rPr lang="cs-CZ" sz="3000" dirty="0" smtClean="0"/>
              <a:t>vývoj</a:t>
            </a:r>
            <a:r>
              <a:rPr lang="cs-CZ" sz="3000" baseline="0" dirty="0" smtClean="0"/>
              <a:t> světové populace</a:t>
            </a:r>
            <a:endParaRPr lang="en-US" sz="3000" dirty="0"/>
          </a:p>
        </c:rich>
      </c:tx>
      <c:layout/>
    </c:title>
    <c:plotArea>
      <c:layout/>
      <c:areaChart>
        <c:grouping val="stacked"/>
        <c:ser>
          <c:idx val="0"/>
          <c:order val="0"/>
          <c:tx>
            <c:strRef>
              <c:f>List1!$B$1</c:f>
              <c:strCache>
                <c:ptCount val="1"/>
                <c:pt idx="0">
                  <c:v>obyvatelstvo</c:v>
                </c:pt>
              </c:strCache>
            </c:strRef>
          </c:tx>
          <c:cat>
            <c:strRef>
              <c:f>List1!$A$2:$A$8</c:f>
              <c:strCache>
                <c:ptCount val="7"/>
                <c:pt idx="0">
                  <c:v>1.1. 1600</c:v>
                </c:pt>
                <c:pt idx="1">
                  <c:v>1.1. 1700</c:v>
                </c:pt>
                <c:pt idx="2">
                  <c:v>1.1. 1800</c:v>
                </c:pt>
                <c:pt idx="3">
                  <c:v>1.1.1900</c:v>
                </c:pt>
                <c:pt idx="4">
                  <c:v>1.1.2000</c:v>
                </c:pt>
                <c:pt idx="5">
                  <c:v>1.1.2100</c:v>
                </c:pt>
                <c:pt idx="6">
                  <c:v>1.1.2200</c:v>
                </c:pt>
              </c:strCache>
            </c:strRef>
          </c:cat>
          <c:val>
            <c:numRef>
              <c:f>List1!$B$2:$B$8</c:f>
              <c:numCache>
                <c:formatCode>General</c:formatCode>
                <c:ptCount val="7"/>
                <c:pt idx="0">
                  <c:v>0.30000000000000032</c:v>
                </c:pt>
                <c:pt idx="1">
                  <c:v>0.5</c:v>
                </c:pt>
                <c:pt idx="2">
                  <c:v>1</c:v>
                </c:pt>
                <c:pt idx="3">
                  <c:v>1.5</c:v>
                </c:pt>
                <c:pt idx="4">
                  <c:v>6</c:v>
                </c:pt>
                <c:pt idx="5">
                  <c:v>10</c:v>
                </c:pt>
                <c:pt idx="6">
                  <c:v>14</c:v>
                </c:pt>
              </c:numCache>
            </c:numRef>
          </c:val>
        </c:ser>
        <c:axId val="153786240"/>
        <c:axId val="153787776"/>
      </c:areaChart>
      <c:catAx>
        <c:axId val="153786240"/>
        <c:scaling>
          <c:orientation val="minMax"/>
        </c:scaling>
        <c:axPos val="b"/>
        <c:numFmt formatCode="d/m/yyyy" sourceLinked="1"/>
        <c:tickLblPos val="nextTo"/>
        <c:crossAx val="153787776"/>
        <c:crosses val="autoZero"/>
        <c:auto val="1"/>
        <c:lblAlgn val="ctr"/>
        <c:lblOffset val="100"/>
      </c:catAx>
      <c:valAx>
        <c:axId val="153787776"/>
        <c:scaling>
          <c:orientation val="minMax"/>
        </c:scaling>
        <c:axPos val="l"/>
        <c:majorGridlines/>
        <c:numFmt formatCode="General" sourceLinked="1"/>
        <c:tickLblPos val="nextTo"/>
        <c:crossAx val="153786240"/>
        <c:crosses val="autoZero"/>
        <c:crossBetween val="midCat"/>
      </c:valAx>
    </c:plotArea>
    <c:plotVisOnly val="1"/>
  </c:chart>
  <c:spPr>
    <a:solidFill>
      <a:schemeClr val="bg1">
        <a:lumMod val="75000"/>
      </a:schemeClr>
    </a:solidFill>
  </c:spPr>
  <c:txPr>
    <a:bodyPr/>
    <a:lstStyle/>
    <a:p>
      <a:pPr>
        <a:defRPr sz="1800"/>
      </a:pPr>
      <a:endParaRPr lang="cs-CZ"/>
    </a:p>
  </c:txPr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E7716-D47E-46E8-8B41-CE0178F0863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70200-7247-4E71-A8FD-367D4C37A2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E7716-D47E-46E8-8B41-CE0178F0863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70200-7247-4E71-A8FD-367D4C37A2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E7716-D47E-46E8-8B41-CE0178F0863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70200-7247-4E71-A8FD-367D4C37A2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E7716-D47E-46E8-8B41-CE0178F0863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70200-7247-4E71-A8FD-367D4C37A2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E7716-D47E-46E8-8B41-CE0178F0863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70200-7247-4E71-A8FD-367D4C37A2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E7716-D47E-46E8-8B41-CE0178F0863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70200-7247-4E71-A8FD-367D4C37A2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E7716-D47E-46E8-8B41-CE0178F0863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70200-7247-4E71-A8FD-367D4C37A2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E7716-D47E-46E8-8B41-CE0178F0863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70200-7247-4E71-A8FD-367D4C37A2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E7716-D47E-46E8-8B41-CE0178F0863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FB670200-7247-4E71-A8FD-367D4C37A2B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fade thruBlk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E7716-D47E-46E8-8B41-CE0178F0863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70200-7247-4E71-A8FD-367D4C37A2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E7716-D47E-46E8-8B41-CE0178F0863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670200-7247-4E71-A8FD-367D4C37A2B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>
    <p:fade thruBlk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F7E7716-D47E-46E8-8B41-CE0178F0863F}" type="datetimeFigureOut">
              <a:rPr lang="cs-CZ" smtClean="0"/>
              <a:pPr/>
              <a:t>1.7.2013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B670200-7247-4E71-A8FD-367D4C37A2B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fade thruBlk="1"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245511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-71462"/>
            <a:ext cx="9144000" cy="7072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                                                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                                                 </a:t>
            </a:r>
          </a:p>
          <a:p>
            <a:pPr>
              <a:buNone/>
            </a:pPr>
            <a:r>
              <a:rPr lang="cs-CZ" sz="3000" b="1" dirty="0" smtClean="0">
                <a:solidFill>
                  <a:schemeClr val="bg1"/>
                </a:solidFill>
                <a:cs typeface="Times New Roman" pitchFamily="18" charset="0"/>
              </a:rPr>
              <a:t>					          </a:t>
            </a:r>
            <a:endParaRPr lang="cs-CZ" sz="30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30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000" b="1" dirty="0" smtClean="0">
                <a:cs typeface="Times New Roman" pitchFamily="18" charset="0"/>
              </a:rPr>
              <a:t>	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Registrační číslo projektu: </a:t>
            </a:r>
            <a:r>
              <a:rPr lang="cs-CZ" sz="2200" dirty="0" smtClean="0"/>
              <a:t>CZ 1.07/1.4.00/21.1886</a:t>
            </a:r>
            <a:endParaRPr lang="cs-CZ" sz="2200" b="1" dirty="0" smtClean="0">
              <a:cs typeface="Times New Roman" pitchFamily="18" charset="0"/>
            </a:endParaRP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Šablona: </a:t>
            </a:r>
            <a:r>
              <a:rPr lang="cs-CZ" sz="2200" dirty="0" smtClean="0">
                <a:cs typeface="Times New Roman" pitchFamily="18" charset="0"/>
              </a:rPr>
              <a:t>32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Předmět: </a:t>
            </a:r>
            <a:r>
              <a:rPr lang="cs-CZ" sz="2200" dirty="0" smtClean="0">
                <a:cs typeface="Times New Roman" pitchFamily="18" charset="0"/>
              </a:rPr>
              <a:t>Zeměpis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Sada: </a:t>
            </a:r>
            <a:r>
              <a:rPr lang="cs-CZ" sz="2200" smtClean="0">
                <a:cs typeface="Times New Roman" pitchFamily="18" charset="0"/>
              </a:rPr>
              <a:t>Z 8/07</a:t>
            </a:r>
            <a:r>
              <a:rPr lang="cs-CZ" sz="2200" b="1" dirty="0" smtClean="0">
                <a:cs typeface="Times New Roman" pitchFamily="18" charset="0"/>
              </a:rPr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Ročník: </a:t>
            </a:r>
            <a:r>
              <a:rPr lang="cs-CZ" sz="2200" dirty="0" smtClean="0">
                <a:cs typeface="Times New Roman" pitchFamily="18" charset="0"/>
              </a:rPr>
              <a:t>8. ročník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Jméno autora (vč. titul): </a:t>
            </a:r>
            <a:r>
              <a:rPr lang="cs-CZ" sz="2200" dirty="0" smtClean="0">
                <a:cs typeface="Times New Roman" pitchFamily="18" charset="0"/>
              </a:rPr>
              <a:t>Tomáš Szabo (Bc.)</a:t>
            </a:r>
          </a:p>
          <a:p>
            <a:pPr>
              <a:lnSpc>
                <a:spcPct val="150000"/>
              </a:lnSpc>
              <a:buNone/>
            </a:pPr>
            <a:r>
              <a:rPr lang="cs-CZ" sz="2200" b="1" dirty="0" smtClean="0">
                <a:cs typeface="Times New Roman" pitchFamily="18" charset="0"/>
              </a:rPr>
              <a:t>			Škola – adresa: </a:t>
            </a:r>
            <a:r>
              <a:rPr lang="cs-CZ" sz="2200" dirty="0" smtClean="0">
                <a:cs typeface="Times New Roman" pitchFamily="18" charset="0"/>
              </a:rPr>
              <a:t>ZŠ Ústí nad Labem – Hluboká 150  </a:t>
            </a:r>
          </a:p>
          <a:p>
            <a:pPr>
              <a:buNone/>
            </a:pPr>
            <a:endParaRPr lang="cs-CZ" sz="2800" b="1" dirty="0" smtClean="0"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 l="5133" t="21875" r="10173" b="12500"/>
          <a:stretch>
            <a:fillRect/>
          </a:stretch>
        </p:blipFill>
        <p:spPr bwMode="auto">
          <a:xfrm>
            <a:off x="285720" y="214290"/>
            <a:ext cx="3214711" cy="22438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3491880" y="548680"/>
            <a:ext cx="55446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3000" b="1" dirty="0" smtClean="0"/>
              <a:t>Výukový materiál </a:t>
            </a:r>
          </a:p>
          <a:p>
            <a:pPr algn="ctr">
              <a:lnSpc>
                <a:spcPct val="150000"/>
              </a:lnSpc>
            </a:pPr>
            <a:r>
              <a:rPr lang="cs-CZ" sz="3000" b="1" dirty="0" smtClean="0"/>
              <a:t>zpracovaný v rámci projektu</a:t>
            </a:r>
            <a:endParaRPr lang="cs-CZ" sz="3000" b="1" dirty="0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00166" y="2643183"/>
            <a:ext cx="6357982" cy="92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142844" y="116632"/>
            <a:ext cx="8858312" cy="1740732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42844" y="2000240"/>
            <a:ext cx="8858312" cy="4714908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8929718" cy="685800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7000" b="1" dirty="0" smtClean="0"/>
              <a:t>   Evropa</a:t>
            </a:r>
          </a:p>
          <a:p>
            <a:pPr algn="ctr">
              <a:buNone/>
            </a:pPr>
            <a:r>
              <a:rPr lang="cs-CZ" sz="4000" b="1" dirty="0" smtClean="0">
                <a:solidFill>
                  <a:srgbClr val="800000"/>
                </a:solidFill>
              </a:rPr>
              <a:t>   7. obyvatelstvo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3000" b="1" dirty="0" smtClean="0"/>
              <a:t>	Klíčová slova: </a:t>
            </a:r>
            <a:r>
              <a:rPr lang="cs-CZ" sz="2500" dirty="0" smtClean="0"/>
              <a:t>Evropa, obyvatelstvo Evropy, hustota zalidnění, natalita, mortalita, populace, aglomerace, satelitní město, urbanizace, národ, náboženství  </a:t>
            </a:r>
            <a:endParaRPr lang="cs-CZ" sz="2500" b="1" dirty="0" smtClean="0"/>
          </a:p>
          <a:p>
            <a:pPr algn="just">
              <a:buNone/>
            </a:pPr>
            <a:endParaRPr lang="cs-CZ" sz="2500" b="1" dirty="0" smtClean="0"/>
          </a:p>
          <a:p>
            <a:pPr algn="just">
              <a:lnSpc>
                <a:spcPct val="150000"/>
              </a:lnSpc>
              <a:buNone/>
            </a:pPr>
            <a:r>
              <a:rPr lang="cs-CZ" sz="2500" b="1" dirty="0" smtClean="0"/>
              <a:t>	</a:t>
            </a:r>
            <a:r>
              <a:rPr lang="cs-CZ" sz="3000" b="1" dirty="0" smtClean="0"/>
              <a:t>Anotace: </a:t>
            </a:r>
            <a:r>
              <a:rPr lang="cs-CZ" sz="2500" dirty="0" smtClean="0"/>
              <a:t>Slouží k získání a osvojení základních znalostí     v oblasti obyvatelstva a hlavních sídel Evropy. Prezentace umožňuje učiteli srozumitelný výklad látky s aktivní účastí žáků. Prezentace se spouští F5 a enter. </a:t>
            </a:r>
          </a:p>
          <a:p>
            <a:pPr>
              <a:buNone/>
            </a:pPr>
            <a:endParaRPr lang="cs-CZ" sz="25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42918"/>
            <a:ext cx="9144000" cy="85723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Kolik nás zde žije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786842" cy="4929222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3000" b="1" dirty="0" smtClean="0">
                <a:cs typeface="Times New Roman"/>
              </a:rPr>
              <a:t> p</a:t>
            </a:r>
            <a:r>
              <a:rPr lang="cs-CZ" sz="3000" b="1" dirty="0" smtClean="0"/>
              <a:t>očet obyvatel v Evropě se pohybuje kolem:    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	</a:t>
            </a:r>
            <a:r>
              <a:rPr lang="cs-CZ" sz="3000" b="1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→ </a:t>
            </a:r>
            <a:r>
              <a:rPr lang="cs-CZ" sz="3000" b="1" dirty="0" smtClean="0">
                <a:solidFill>
                  <a:schemeClr val="accent1"/>
                </a:solidFill>
              </a:rPr>
              <a:t>730 milionům obyvatel 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	</a:t>
            </a:r>
            <a:r>
              <a:rPr lang="cs-CZ" sz="3000" b="1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→</a:t>
            </a:r>
            <a:r>
              <a:rPr lang="cs-CZ" sz="3000" b="1" dirty="0" smtClean="0">
                <a:solidFill>
                  <a:schemeClr val="accent1"/>
                </a:solidFill>
              </a:rPr>
              <a:t> 15 % světové populace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	</a:t>
            </a:r>
            <a:r>
              <a:rPr lang="cs-CZ" sz="3000" b="1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→</a:t>
            </a:r>
            <a:r>
              <a:rPr lang="cs-CZ" sz="3000" b="1" dirty="0" smtClean="0">
                <a:solidFill>
                  <a:schemeClr val="accent1"/>
                </a:solidFill>
              </a:rPr>
              <a:t> třetí nejlidnatější světadíl světa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	</a:t>
            </a:r>
            <a:r>
              <a:rPr lang="cs-CZ" sz="3000" b="1" dirty="0" smtClean="0">
                <a:solidFill>
                  <a:schemeClr val="accent1"/>
                </a:solidFill>
                <a:latin typeface="Times New Roman"/>
                <a:cs typeface="Times New Roman"/>
              </a:rPr>
              <a:t>→</a:t>
            </a:r>
            <a:r>
              <a:rPr lang="cs-CZ" sz="3000" b="1" dirty="0" smtClean="0">
                <a:solidFill>
                  <a:schemeClr val="accent1"/>
                </a:solidFill>
              </a:rPr>
              <a:t> hustota zalidnění - 67 obyv./km²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Já\Desktop\mapa světa.png"/>
          <p:cNvPicPr>
            <a:picLocks noChangeAspect="1" noChangeArrowheads="1"/>
          </p:cNvPicPr>
          <p:nvPr/>
        </p:nvPicPr>
        <p:blipFill>
          <a:blip r:embed="rId3" cstate="print"/>
          <a:srcRect l="7534" r="5946"/>
          <a:stretch>
            <a:fillRect/>
          </a:stretch>
        </p:blipFill>
        <p:spPr bwMode="auto">
          <a:xfrm>
            <a:off x="142844" y="1000108"/>
            <a:ext cx="8858312" cy="557214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7232"/>
          </a:xfrm>
        </p:spPr>
        <p:txBody>
          <a:bodyPr>
            <a:no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Urči populaci světadílů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500562" y="1428736"/>
            <a:ext cx="150019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b="1" dirty="0" smtClean="0">
                <a:solidFill>
                  <a:schemeClr val="accent1"/>
                </a:solidFill>
              </a:rPr>
              <a:t>4.</a:t>
            </a:r>
            <a:endParaRPr lang="cs-CZ" sz="5000" b="1" dirty="0">
              <a:solidFill>
                <a:schemeClr val="accent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86512" y="1928802"/>
            <a:ext cx="100013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b="1" dirty="0" smtClean="0">
                <a:solidFill>
                  <a:schemeClr val="accent1"/>
                </a:solidFill>
              </a:rPr>
              <a:t>5.</a:t>
            </a:r>
            <a:endParaRPr lang="cs-CZ" sz="5000" b="1" dirty="0">
              <a:solidFill>
                <a:schemeClr val="accent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86247" y="2500306"/>
            <a:ext cx="1357323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b="1" dirty="0" smtClean="0">
                <a:solidFill>
                  <a:schemeClr val="accent1"/>
                </a:solidFill>
              </a:rPr>
              <a:t>3.</a:t>
            </a:r>
            <a:endParaRPr lang="cs-CZ" sz="5000" b="1" dirty="0">
              <a:solidFill>
                <a:schemeClr val="accent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000892" y="4138862"/>
            <a:ext cx="192882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b="1" dirty="0" smtClean="0">
                <a:solidFill>
                  <a:schemeClr val="accent1"/>
                </a:solidFill>
              </a:rPr>
              <a:t>6.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71472" y="1638532"/>
            <a:ext cx="185738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000" b="1" dirty="0" smtClean="0">
                <a:solidFill>
                  <a:schemeClr val="accent1"/>
                </a:solidFill>
              </a:rPr>
              <a:t> 1.</a:t>
            </a:r>
            <a:endParaRPr lang="cs-CZ" sz="5000" b="1" dirty="0">
              <a:solidFill>
                <a:schemeClr val="accent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857356" y="3710234"/>
            <a:ext cx="185738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    </a:t>
            </a:r>
            <a:r>
              <a:rPr lang="cs-CZ" sz="5000" b="1" dirty="0" smtClean="0">
                <a:solidFill>
                  <a:schemeClr val="accent1"/>
                </a:solidFill>
              </a:rPr>
              <a:t>2.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5143503" y="5715016"/>
            <a:ext cx="221457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000" b="1" dirty="0" smtClean="0">
                <a:solidFill>
                  <a:schemeClr val="accent1"/>
                </a:solidFill>
              </a:rPr>
              <a:t>7.</a:t>
            </a:r>
            <a:endParaRPr lang="cs-CZ" sz="5000" b="1" dirty="0">
              <a:solidFill>
                <a:schemeClr val="accent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8596" y="1571612"/>
            <a:ext cx="19288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0,6 </a:t>
            </a:r>
          </a:p>
          <a:p>
            <a:pPr algn="ctr"/>
            <a:r>
              <a:rPr lang="cs-CZ" sz="3000" b="1" dirty="0" smtClean="0"/>
              <a:t>miliardy</a:t>
            </a:r>
            <a:endParaRPr lang="cs-CZ" sz="3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500166" y="3627783"/>
            <a:ext cx="19288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0,4 </a:t>
            </a:r>
          </a:p>
          <a:p>
            <a:pPr algn="ctr"/>
            <a:r>
              <a:rPr lang="cs-CZ" sz="3000" b="1" dirty="0" smtClean="0"/>
              <a:t>miliardy</a:t>
            </a:r>
            <a:endParaRPr lang="cs-CZ" sz="3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00430" y="2571744"/>
            <a:ext cx="19288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1 </a:t>
            </a:r>
          </a:p>
          <a:p>
            <a:pPr algn="ctr"/>
            <a:r>
              <a:rPr lang="cs-CZ" sz="100" b="1" dirty="0" smtClean="0"/>
              <a:t>                         </a:t>
            </a:r>
            <a:r>
              <a:rPr lang="cs-CZ" sz="3000" b="1" dirty="0" smtClean="0"/>
              <a:t>miliarda</a:t>
            </a:r>
            <a:endParaRPr lang="cs-CZ" sz="3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86182" y="1341767"/>
            <a:ext cx="19288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0,7 </a:t>
            </a:r>
          </a:p>
          <a:p>
            <a:pPr algn="ctr"/>
            <a:r>
              <a:rPr lang="cs-CZ" sz="3000" b="1" dirty="0" smtClean="0"/>
              <a:t>miliardy</a:t>
            </a:r>
            <a:endParaRPr lang="cs-CZ" sz="30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5500694" y="1857364"/>
            <a:ext cx="207170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4 </a:t>
            </a:r>
          </a:p>
          <a:p>
            <a:pPr algn="ctr"/>
            <a:r>
              <a:rPr lang="cs-CZ" sz="3000" b="1" dirty="0" smtClean="0"/>
              <a:t>miliardy</a:t>
            </a:r>
            <a:endParaRPr lang="cs-CZ" sz="3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929454" y="3984973"/>
            <a:ext cx="19288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70 </a:t>
            </a:r>
          </a:p>
          <a:p>
            <a:pPr algn="ctr"/>
            <a:r>
              <a:rPr lang="cs-CZ" sz="3000" b="1" dirty="0" smtClean="0"/>
              <a:t>milionů</a:t>
            </a:r>
            <a:endParaRPr lang="cs-CZ" sz="30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429124" y="5699485"/>
            <a:ext cx="19288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/>
              <a:t>1000 </a:t>
            </a:r>
          </a:p>
          <a:p>
            <a:pPr algn="ctr"/>
            <a:r>
              <a:rPr lang="cs-CZ" sz="3000" b="1" dirty="0" smtClean="0"/>
              <a:t>obyvatel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23" grpId="0"/>
      <p:bldP spid="24" grpId="0"/>
      <p:bldP spid="25" grpId="0"/>
      <p:bldP spid="26" grpId="0"/>
      <p:bldP spid="27" grpId="0"/>
      <p:bldP spid="28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Seřaďte světadíly dle počtu obyvatel</a:t>
            </a:r>
            <a:endParaRPr lang="cs-CZ" sz="4000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285784" y="1357298"/>
            <a:ext cx="8972584" cy="550070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1. Asie – </a:t>
            </a:r>
            <a:r>
              <a:rPr lang="cs-CZ" sz="3000" b="1" dirty="0" smtClean="0"/>
              <a:t>4 miliardy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2. Afrika – </a:t>
            </a:r>
            <a:r>
              <a:rPr lang="cs-CZ" sz="3000" b="1" dirty="0" smtClean="0"/>
              <a:t>1 miliarda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3. Evropa – </a:t>
            </a:r>
            <a:r>
              <a:rPr lang="cs-CZ" sz="3000" b="1" dirty="0" smtClean="0"/>
              <a:t>0,7 milionů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4. Severní Amerika – </a:t>
            </a:r>
            <a:r>
              <a:rPr lang="cs-CZ" sz="3000" b="1" dirty="0" smtClean="0"/>
              <a:t>0,6 milionů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5. Jižní Amerika – </a:t>
            </a:r>
            <a:r>
              <a:rPr lang="cs-CZ" sz="3000" b="1" dirty="0" smtClean="0"/>
              <a:t>0,4 milionů  </a:t>
            </a:r>
            <a:r>
              <a:rPr lang="cs-CZ" sz="3000" dirty="0" smtClean="0"/>
              <a:t>	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</a:t>
            </a:r>
            <a:r>
              <a:rPr lang="cs-CZ" sz="3000" dirty="0" smtClean="0">
                <a:solidFill>
                  <a:schemeClr val="accent1"/>
                </a:solidFill>
              </a:rPr>
              <a:t>	</a:t>
            </a:r>
            <a:r>
              <a:rPr lang="cs-CZ" sz="3000" b="1" dirty="0" smtClean="0">
                <a:solidFill>
                  <a:schemeClr val="accent1"/>
                </a:solidFill>
              </a:rPr>
              <a:t>6. Austrálie – </a:t>
            </a:r>
            <a:r>
              <a:rPr lang="cs-CZ" sz="3000" b="1" dirty="0" smtClean="0"/>
              <a:t>70 milionů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/>
              <a:t>		</a:t>
            </a:r>
            <a:r>
              <a:rPr lang="cs-CZ" sz="3000" b="1" dirty="0" smtClean="0">
                <a:solidFill>
                  <a:schemeClr val="accent1"/>
                </a:solidFill>
              </a:rPr>
              <a:t>7. Antarktida – </a:t>
            </a:r>
            <a:r>
              <a:rPr lang="cs-CZ" sz="3000" b="1" dirty="0" smtClean="0"/>
              <a:t>1000 obyvatel </a:t>
            </a:r>
            <a:endParaRPr lang="cs-CZ" sz="3000" b="1" dirty="0"/>
          </a:p>
        </p:txBody>
      </p:sp>
      <p:sp>
        <p:nvSpPr>
          <p:cNvPr id="4" name="Pravá složená závorka 3"/>
          <p:cNvSpPr/>
          <p:nvPr/>
        </p:nvSpPr>
        <p:spPr>
          <a:xfrm>
            <a:off x="6215074" y="1643050"/>
            <a:ext cx="928694" cy="5000660"/>
          </a:xfrm>
          <a:prstGeom prst="rightBrac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15206" y="3484907"/>
            <a:ext cx="2500330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>
                <a:solidFill>
                  <a:schemeClr val="accent1"/>
                </a:solidFill>
              </a:rPr>
              <a:t>7 miliard</a:t>
            </a:r>
            <a:endParaRPr lang="cs-CZ" sz="3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71480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Vypracujte graf z těchto údajů! </a:t>
            </a:r>
            <a:endParaRPr lang="cs-CZ" sz="4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71612"/>
            <a:ext cx="9144000" cy="5572164"/>
          </a:xfrm>
        </p:spPr>
        <p:txBody>
          <a:bodyPr>
            <a:normAutofit fontScale="92500" lnSpcReduction="20000"/>
          </a:bodyPr>
          <a:lstStyle/>
          <a:p>
            <a:pPr algn="ctr">
              <a:lnSpc>
                <a:spcPct val="160000"/>
              </a:lnSpc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rok 1600 – </a:t>
            </a:r>
            <a:r>
              <a:rPr lang="cs-CZ" sz="3200" b="1" dirty="0" smtClean="0"/>
              <a:t>0,3 miliardy</a:t>
            </a:r>
          </a:p>
          <a:p>
            <a:pPr algn="ctr">
              <a:lnSpc>
                <a:spcPct val="160000"/>
              </a:lnSpc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rok 1700 – </a:t>
            </a:r>
            <a:r>
              <a:rPr lang="cs-CZ" sz="3200" b="1" dirty="0" smtClean="0"/>
              <a:t>0,5 miliardy</a:t>
            </a:r>
          </a:p>
          <a:p>
            <a:pPr algn="ctr">
              <a:lnSpc>
                <a:spcPct val="160000"/>
              </a:lnSpc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rok 1800 – </a:t>
            </a:r>
            <a:r>
              <a:rPr lang="cs-CZ" sz="3200" b="1" dirty="0" smtClean="0"/>
              <a:t>1 miliardy</a:t>
            </a:r>
          </a:p>
          <a:p>
            <a:pPr algn="ctr">
              <a:lnSpc>
                <a:spcPct val="160000"/>
              </a:lnSpc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rok 1900 – </a:t>
            </a:r>
            <a:r>
              <a:rPr lang="cs-CZ" sz="3200" b="1" dirty="0" smtClean="0"/>
              <a:t>1,5 miliardy</a:t>
            </a:r>
          </a:p>
          <a:p>
            <a:pPr algn="ctr">
              <a:lnSpc>
                <a:spcPct val="160000"/>
              </a:lnSpc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rok 2000 – </a:t>
            </a:r>
            <a:r>
              <a:rPr lang="cs-CZ" sz="3200" b="1" dirty="0" smtClean="0"/>
              <a:t>6 miliard </a:t>
            </a:r>
          </a:p>
          <a:p>
            <a:pPr algn="ctr">
              <a:lnSpc>
                <a:spcPct val="160000"/>
              </a:lnSpc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rok 2100 – </a:t>
            </a:r>
            <a:r>
              <a:rPr lang="cs-CZ" sz="3200" b="1" dirty="0" smtClean="0"/>
              <a:t>10 miliard</a:t>
            </a:r>
          </a:p>
          <a:p>
            <a:pPr algn="ctr">
              <a:lnSpc>
                <a:spcPct val="160000"/>
              </a:lnSpc>
              <a:buNone/>
            </a:pPr>
            <a:r>
              <a:rPr lang="cs-CZ" sz="3200" b="1" dirty="0" smtClean="0">
                <a:solidFill>
                  <a:schemeClr val="accent1"/>
                </a:solidFill>
              </a:rPr>
              <a:t>rok 2200 – </a:t>
            </a:r>
            <a:r>
              <a:rPr lang="cs-CZ" sz="3200" b="1" dirty="0" smtClean="0"/>
              <a:t>14 miliard  </a:t>
            </a:r>
          </a:p>
          <a:p>
            <a:pPr>
              <a:buNone/>
            </a:pPr>
            <a:r>
              <a:rPr lang="cs-CZ" sz="3000" dirty="0" smtClean="0"/>
              <a:t> </a:t>
            </a:r>
            <a:endParaRPr lang="cs-CZ" sz="3000" dirty="0"/>
          </a:p>
        </p:txBody>
      </p:sp>
      <p:graphicFrame>
        <p:nvGraphicFramePr>
          <p:cNvPr id="4" name="Graf 3"/>
          <p:cNvGraphicFramePr/>
          <p:nvPr/>
        </p:nvGraphicFramePr>
        <p:xfrm>
          <a:off x="357158" y="1571612"/>
          <a:ext cx="8429684" cy="500066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AsOne/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071538" y="1957037"/>
            <a:ext cx="6929486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5000" dirty="0" smtClean="0"/>
              <a:t>Pomocí atlasu najdi vyznačená hlavní města</a:t>
            </a:r>
            <a:endParaRPr lang="cs-CZ" sz="5000" dirty="0"/>
          </a:p>
        </p:txBody>
      </p:sp>
      <p:pic>
        <p:nvPicPr>
          <p:cNvPr id="4" name="Zástupný symbol pro obsah 3" descr="File:Europe blank laea location map.svg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25400">
            <a:solidFill>
              <a:schemeClr val="accent2"/>
            </a:solidFill>
            <a:miter lim="800000"/>
            <a:headEnd/>
            <a:tailEnd/>
          </a:ln>
        </p:spPr>
      </p:pic>
      <p:sp>
        <p:nvSpPr>
          <p:cNvPr id="6" name="Elipsa 5"/>
          <p:cNvSpPr/>
          <p:nvPr/>
        </p:nvSpPr>
        <p:spPr>
          <a:xfrm>
            <a:off x="5500694" y="450057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000496" y="435769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5857884" y="3643314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4500562" y="342900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3571868" y="528638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143108" y="421481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785918" y="350043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1142976" y="5572140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3500430" y="3500438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6500826" y="2285992"/>
            <a:ext cx="214314" cy="214314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2071678"/>
            <a:ext cx="92869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10.</a:t>
            </a:r>
            <a:endParaRPr lang="cs-CZ" sz="3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714480" y="4000504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9.</a:t>
            </a:r>
            <a:endParaRPr lang="cs-CZ" sz="3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72066" y="4357694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8.</a:t>
            </a:r>
            <a:endParaRPr lang="cs-CZ" sz="3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4348" y="5357826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7.</a:t>
            </a:r>
            <a:endParaRPr lang="cs-CZ" sz="3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71934" y="3286124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6.</a:t>
            </a:r>
            <a:endParaRPr lang="cs-CZ" sz="30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71802" y="3286124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5.</a:t>
            </a:r>
            <a:endParaRPr lang="cs-CZ" sz="30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429256" y="3071810"/>
            <a:ext cx="642942" cy="8863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b="1" dirty="0" smtClean="0"/>
              <a:t>4.</a:t>
            </a:r>
            <a:endParaRPr lang="cs-CZ" sz="30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143240" y="5018142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3.</a:t>
            </a:r>
            <a:endParaRPr lang="cs-CZ" sz="30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71868" y="4160886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2.</a:t>
            </a:r>
            <a:endParaRPr lang="cs-CZ" sz="30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428728" y="3286124"/>
            <a:ext cx="64294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1.</a:t>
            </a:r>
            <a:endParaRPr lang="cs-CZ" sz="3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286116" y="5429264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Řím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428992" y="4500570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Vídeň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500562" y="4643446"/>
            <a:ext cx="185738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Bukurešť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357818" y="3786190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Kyjev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000760" y="2428868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Moskva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857620" y="3594888"/>
            <a:ext cx="1500198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" b="1" dirty="0" smtClean="0">
                <a:solidFill>
                  <a:schemeClr val="accent1"/>
                </a:solidFill>
              </a:rPr>
              <a:t>            </a:t>
            </a:r>
            <a:r>
              <a:rPr lang="cs-CZ" sz="2500" b="1" dirty="0" smtClean="0">
                <a:solidFill>
                  <a:schemeClr val="accent1"/>
                </a:solidFill>
              </a:rPr>
              <a:t>Varšava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786050" y="3643314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Berlín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57158" y="5715016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Madrid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857356" y="4357694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Paříž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285852" y="3071810"/>
            <a:ext cx="1428760" cy="477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500" b="1" dirty="0" smtClean="0">
                <a:solidFill>
                  <a:schemeClr val="accent1"/>
                </a:solidFill>
              </a:rPr>
              <a:t>Londýn</a:t>
            </a:r>
            <a:endParaRPr lang="cs-CZ" sz="25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8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0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5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0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5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3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9" fill="hold">
                      <p:stCondLst>
                        <p:cond delay="indefinite"/>
                      </p:stCondLst>
                      <p:childTnLst>
                        <p:par>
                          <p:cTn id="170" fill="hold">
                            <p:stCondLst>
                              <p:cond delay="0"/>
                            </p:stCondLst>
                            <p:childTnLst>
                              <p:par>
                                <p:cTn id="17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4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6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7" fill="hold">
                      <p:stCondLst>
                        <p:cond delay="indefinite"/>
                      </p:stCondLst>
                      <p:childTnLst>
                        <p:par>
                          <p:cTn id="188" fill="hold">
                            <p:stCondLst>
                              <p:cond delay="0"/>
                            </p:stCondLst>
                            <p:childTnLst>
                              <p:par>
                                <p:cTn id="189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6" fill="hold">
                      <p:stCondLst>
                        <p:cond delay="indefinite"/>
                      </p:stCondLst>
                      <p:childTnLst>
                        <p:par>
                          <p:cTn id="197" fill="hold">
                            <p:stCondLst>
                              <p:cond delay="0"/>
                            </p:stCondLst>
                            <p:childTnLst>
                              <p:par>
                                <p:cTn id="198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0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/>
      <p:bldP spid="17" grpId="1"/>
      <p:bldP spid="18" grpId="0"/>
      <p:bldP spid="18" grpId="1"/>
      <p:bldP spid="19" grpId="0"/>
      <p:bldP spid="19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31" grpId="0"/>
      <p:bldP spid="32" grpId="0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785786" y="2101719"/>
            <a:ext cx="7572428" cy="36132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200000"/>
              </a:lnSpc>
            </a:pPr>
            <a:r>
              <a:rPr lang="cs-CZ" sz="4000" b="1" dirty="0" smtClean="0"/>
              <a:t>pomocí tabulek vyhledej 10 nejlidnatějších států Evropy s jejich hlavími městy</a:t>
            </a:r>
            <a:endParaRPr lang="cs-CZ" sz="4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642918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žebříček lidnatosti států Evropy</a:t>
            </a:r>
            <a:endParaRPr lang="cs-CZ" sz="4000" b="1" u="sng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214282" y="1428739"/>
          <a:ext cx="8715436" cy="52149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8859"/>
                <a:gridCol w="2178859"/>
                <a:gridCol w="2178859"/>
                <a:gridCol w="2178859"/>
              </a:tblGrid>
              <a:tr h="440702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STÁT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</a:t>
                      </a:r>
                      <a:r>
                        <a:rPr lang="cs-CZ" baseline="0" dirty="0" smtClean="0"/>
                        <a:t> OBYVATEL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HLAVNÍ MĚSTO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POČET OBYVATEL</a:t>
                      </a:r>
                      <a:endParaRPr lang="cs-CZ" dirty="0"/>
                    </a:p>
                  </a:txBody>
                  <a:tcPr anchor="ctr"/>
                </a:tc>
              </a:tr>
              <a:tr h="47742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Rusko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17 000 000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Moskva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11 500 000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7742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Německo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82 000 000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Berlín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3 500 000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7742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Francie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61 000 000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Paříž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2 500 000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7742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Velká</a:t>
                      </a:r>
                      <a:r>
                        <a:rPr lang="cs-CZ" sz="2000" b="1" baseline="0" dirty="0" smtClean="0"/>
                        <a:t> Británie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60 000 000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Londýn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7 500 000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7742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Itálie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59 000 000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Řím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3 000 000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7742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Ukrajina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46 000 000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Kyjev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</a:t>
                      </a:r>
                      <a:r>
                        <a:rPr lang="cs-CZ" sz="2000" b="1" baseline="0" dirty="0" smtClean="0"/>
                        <a:t> 7</a:t>
                      </a:r>
                      <a:r>
                        <a:rPr lang="cs-CZ" sz="2000" b="1" dirty="0" smtClean="0"/>
                        <a:t>00 000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7742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Španělsko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44 000 000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Madrid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3 500 000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7742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Polsko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38 000 000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Varšava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1 800 000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7742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Rumunsko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21 000 000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Bukurešť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1 600 000</a:t>
                      </a:r>
                      <a:endParaRPr lang="cs-CZ" sz="2000" b="1" dirty="0"/>
                    </a:p>
                  </a:txBody>
                  <a:tcPr anchor="ctr"/>
                </a:tc>
              </a:tr>
              <a:tr h="477427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Nizozemsko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16 000 000 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Amsterdam</a:t>
                      </a:r>
                      <a:endParaRPr lang="cs-CZ" sz="20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700 000</a:t>
                      </a:r>
                      <a:endParaRPr lang="cs-CZ" sz="2000" b="1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42918"/>
            <a:ext cx="9144000" cy="85723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Hustota zalidnění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28736"/>
            <a:ext cx="8686800" cy="54292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cs typeface="Times New Roman"/>
              </a:rPr>
              <a:t>→ průměrné osídlení určitého území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cs typeface="Times New Roman"/>
              </a:rPr>
              <a:t>→ počet obyvatel žijících na 1 </a:t>
            </a:r>
            <a:r>
              <a:rPr lang="cs-CZ" sz="3000" b="1" dirty="0" smtClean="0"/>
              <a:t>km²</a:t>
            </a:r>
          </a:p>
          <a:p>
            <a:pPr>
              <a:buNone/>
            </a:pPr>
            <a:endParaRPr lang="cs-CZ" sz="3000" dirty="0" smtClean="0"/>
          </a:p>
          <a:p>
            <a:pPr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3000" b="1" dirty="0" smtClean="0">
                <a:solidFill>
                  <a:schemeClr val="accent1"/>
                </a:solidFill>
              </a:rPr>
              <a:t> </a:t>
            </a:r>
            <a:r>
              <a:rPr lang="cs-CZ" sz="3000" b="1" u="sng" dirty="0" smtClean="0">
                <a:solidFill>
                  <a:schemeClr val="accent1"/>
                </a:solidFill>
              </a:rPr>
              <a:t>PŘÍKLAD – hustota Evropy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	</a:t>
            </a:r>
            <a:r>
              <a:rPr lang="cs-CZ" sz="3000" b="1" dirty="0" smtClean="0">
                <a:solidFill>
                  <a:schemeClr val="accent1"/>
                </a:solidFill>
              </a:rPr>
              <a:t>- rozloha Evropy: </a:t>
            </a:r>
            <a:endParaRPr lang="cs-CZ" sz="3000" b="1" dirty="0" smtClean="0"/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</a:rPr>
              <a:t>	</a:t>
            </a:r>
            <a:r>
              <a:rPr lang="cs-CZ" sz="3000" b="1" dirty="0" smtClean="0">
                <a:solidFill>
                  <a:schemeClr val="accent1"/>
                </a:solidFill>
              </a:rPr>
              <a:t>- počet obyvatel Evropy: </a:t>
            </a:r>
            <a:endParaRPr lang="cs-CZ" sz="3000" b="1" dirty="0" smtClean="0"/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/>
              <a:t>	- 730 000 000 : 10 400 000 = </a:t>
            </a:r>
            <a:r>
              <a:rPr lang="cs-CZ" sz="3000" b="1" u="sng" dirty="0" smtClean="0"/>
              <a:t>70 obyvatel/km²  </a:t>
            </a:r>
            <a:endParaRPr lang="cs-CZ" sz="30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86182" y="4287244"/>
            <a:ext cx="3714776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00" b="1" dirty="0" smtClean="0"/>
              <a:t>                </a:t>
            </a:r>
            <a:r>
              <a:rPr lang="cs-CZ" sz="3000" b="1" dirty="0" smtClean="0"/>
              <a:t>10 400 000 km²</a:t>
            </a:r>
            <a:endParaRPr lang="cs-CZ" sz="3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00628" y="5073062"/>
            <a:ext cx="278608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00" b="1" dirty="0" smtClean="0"/>
              <a:t>                                   </a:t>
            </a:r>
            <a:r>
              <a:rPr lang="cs-CZ" sz="3000" b="1" dirty="0" smtClean="0"/>
              <a:t>730 000 000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hustota zalidnění světa</a:t>
            </a:r>
            <a:endParaRPr lang="cs-CZ" sz="4000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4340" name="Picture 4" descr="C:\Users\Já\Desktop\mapa světa I..png"/>
          <p:cNvPicPr>
            <a:picLocks noChangeAspect="1" noChangeArrowheads="1"/>
          </p:cNvPicPr>
          <p:nvPr/>
        </p:nvPicPr>
        <p:blipFill>
          <a:blip r:embed="rId2" cstate="print"/>
          <a:srcRect l="6250" r="5468"/>
          <a:stretch>
            <a:fillRect/>
          </a:stretch>
        </p:blipFill>
        <p:spPr bwMode="auto">
          <a:xfrm>
            <a:off x="142844" y="928670"/>
            <a:ext cx="8786874" cy="5072098"/>
          </a:xfrm>
          <a:prstGeom prst="rect">
            <a:avLst/>
          </a:prstGeom>
          <a:noFill/>
        </p:spPr>
      </p:pic>
      <p:pic>
        <p:nvPicPr>
          <p:cNvPr id="11" name="Picture 2" descr="http://upload.wikimedia.org/wikipedia/commons/c/c1/Countries_and_regions_by_population_density.png?uselang=cs"/>
          <p:cNvPicPr>
            <a:picLocks noChangeAspect="1" noChangeArrowheads="1"/>
          </p:cNvPicPr>
          <p:nvPr/>
        </p:nvPicPr>
        <p:blipFill>
          <a:blip r:embed="rId3" cstate="print"/>
          <a:srcRect l="88823" t="15207" r="1716" b="71617"/>
          <a:stretch>
            <a:fillRect/>
          </a:stretch>
        </p:blipFill>
        <p:spPr bwMode="auto">
          <a:xfrm>
            <a:off x="2928926" y="5357826"/>
            <a:ext cx="2071702" cy="1269753"/>
          </a:xfrm>
          <a:prstGeom prst="rect">
            <a:avLst/>
          </a:prstGeom>
          <a:noFill/>
        </p:spPr>
      </p:pic>
      <p:pic>
        <p:nvPicPr>
          <p:cNvPr id="12" name="Picture 2" descr="http://upload.wikimedia.org/wikipedia/commons/c/c1/Countries_and_regions_by_population_density.png?uselang=cs"/>
          <p:cNvPicPr>
            <a:picLocks noChangeAspect="1" noChangeArrowheads="1"/>
          </p:cNvPicPr>
          <p:nvPr/>
        </p:nvPicPr>
        <p:blipFill>
          <a:blip r:embed="rId3" cstate="print"/>
          <a:srcRect l="88823" t="28383" r="3021" b="58519"/>
          <a:stretch>
            <a:fillRect/>
          </a:stretch>
        </p:blipFill>
        <p:spPr bwMode="auto">
          <a:xfrm>
            <a:off x="4714876" y="5373444"/>
            <a:ext cx="1785950" cy="1262327"/>
          </a:xfrm>
          <a:prstGeom prst="rect">
            <a:avLst/>
          </a:prstGeom>
          <a:noFill/>
        </p:spPr>
      </p:pic>
      <p:sp>
        <p:nvSpPr>
          <p:cNvPr id="13" name="Obdélník 12"/>
          <p:cNvSpPr/>
          <p:nvPr/>
        </p:nvSpPr>
        <p:spPr>
          <a:xfrm>
            <a:off x="2857488" y="5286388"/>
            <a:ext cx="3643338" cy="142876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14356"/>
            <a:ext cx="9144000" cy="85723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Faktory ovlivňující hustotu zalidnění</a:t>
            </a:r>
            <a:endParaRPr lang="cs-CZ" sz="4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500174"/>
            <a:ext cx="8329642" cy="4824426"/>
          </a:xfrm>
        </p:spPr>
        <p:txBody>
          <a:bodyPr>
            <a:normAutofit lnSpcReduction="10000"/>
          </a:bodyPr>
          <a:lstStyle/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  <a:cs typeface="Times New Roman"/>
              </a:rPr>
              <a:t>	→ blízkost velkých řek – </a:t>
            </a:r>
            <a:r>
              <a:rPr lang="cs-CZ" sz="3000" dirty="0" smtClean="0">
                <a:solidFill>
                  <a:schemeClr val="accent1"/>
                </a:solidFill>
                <a:cs typeface="Times New Roman"/>
              </a:rPr>
              <a:t>pitná voda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  <a:cs typeface="Times New Roman"/>
              </a:rPr>
              <a:t>	→ blízkost k oceánům </a:t>
            </a:r>
            <a:endParaRPr lang="cs-CZ" sz="3000" dirty="0" smtClean="0">
              <a:solidFill>
                <a:schemeClr val="accent1"/>
              </a:solidFill>
              <a:cs typeface="Times New Roman"/>
            </a:endParaRP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  <a:cs typeface="Times New Roman"/>
              </a:rPr>
              <a:t>	→ nízká nadmořská výška </a:t>
            </a:r>
            <a:endParaRPr lang="cs-CZ" sz="3000" b="1" dirty="0" smtClean="0">
              <a:solidFill>
                <a:schemeClr val="accent1"/>
              </a:solidFill>
            </a:endParaRP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  <a:cs typeface="Times New Roman"/>
              </a:rPr>
              <a:t>	→ zeměpisná šířka – </a:t>
            </a:r>
            <a:r>
              <a:rPr lang="cs-CZ" sz="3000" dirty="0" smtClean="0">
                <a:solidFill>
                  <a:schemeClr val="accent1"/>
                </a:solidFill>
                <a:cs typeface="Times New Roman"/>
              </a:rPr>
              <a:t>podnebí, teplota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  <a:cs typeface="Times New Roman"/>
              </a:rPr>
              <a:t>	→ vhodné přírodní podmínky</a:t>
            </a:r>
            <a:endParaRPr lang="cs-CZ" sz="3000" dirty="0" smtClean="0">
              <a:solidFill>
                <a:schemeClr val="accent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File:Cirque de Gourette Pic de G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4071942"/>
            <a:ext cx="3857652" cy="2286016"/>
          </a:xfrm>
          <a:prstGeom prst="rect">
            <a:avLst/>
          </a:prstGeom>
          <a:noFill/>
        </p:spPr>
      </p:pic>
      <p:pic>
        <p:nvPicPr>
          <p:cNvPr id="5" name="Picture 2" descr="File:Whole Monac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1357298"/>
            <a:ext cx="3857652" cy="2286016"/>
          </a:xfrm>
          <a:prstGeom prst="rect">
            <a:avLst/>
          </a:prstGeom>
          <a:noFill/>
        </p:spPr>
      </p:pic>
      <p:pic>
        <p:nvPicPr>
          <p:cNvPr id="7" name="Picture 2" descr="File:Between Stavanger,Hovden,and the Hardanger National Park 3 (5354129218).jpg"/>
          <p:cNvPicPr>
            <a:picLocks noChangeAspect="1" noChangeArrowheads="1"/>
          </p:cNvPicPr>
          <p:nvPr/>
        </p:nvPicPr>
        <p:blipFill>
          <a:blip r:embed="rId4" cstate="print"/>
          <a:srcRect b="16044"/>
          <a:stretch>
            <a:fillRect/>
          </a:stretch>
        </p:blipFill>
        <p:spPr bwMode="auto">
          <a:xfrm>
            <a:off x="4857752" y="4071942"/>
            <a:ext cx="3857652" cy="2286016"/>
          </a:xfrm>
          <a:prstGeom prst="rect">
            <a:avLst/>
          </a:prstGeom>
          <a:noFill/>
        </p:spPr>
      </p:pic>
      <p:pic>
        <p:nvPicPr>
          <p:cNvPr id="15362" name="Picture 2" descr="File:Linz view 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596" y="1357298"/>
            <a:ext cx="3857652" cy="229316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0" y="571480"/>
            <a:ext cx="91440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Určete faktory hustoty zalidnění</a:t>
            </a:r>
            <a:endParaRPr lang="cs-CZ" sz="4000" b="1" u="sng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8596" y="676801"/>
            <a:ext cx="1214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    </a:t>
            </a:r>
          </a:p>
          <a:p>
            <a:r>
              <a:rPr lang="cs-CZ" sz="4000" b="1" dirty="0" smtClean="0"/>
              <a:t> 1.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57752" y="676801"/>
            <a:ext cx="1214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    </a:t>
            </a:r>
          </a:p>
          <a:p>
            <a:r>
              <a:rPr lang="cs-CZ" sz="4000" b="1" dirty="0" smtClean="0"/>
              <a:t> 2.</a:t>
            </a:r>
            <a:endParaRPr lang="cs-CZ" sz="4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57158" y="3429000"/>
            <a:ext cx="1214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    </a:t>
            </a:r>
          </a:p>
          <a:p>
            <a:r>
              <a:rPr lang="cs-CZ" sz="4000" b="1" dirty="0" smtClean="0"/>
              <a:t> 3.</a:t>
            </a:r>
            <a:endParaRPr lang="cs-CZ" sz="40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86314" y="3391445"/>
            <a:ext cx="121444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         </a:t>
            </a:r>
          </a:p>
          <a:p>
            <a:r>
              <a:rPr lang="cs-CZ" sz="4000" b="1" dirty="0" smtClean="0"/>
              <a:t> 4.</a:t>
            </a:r>
            <a:endParaRPr lang="cs-CZ" sz="40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3500438"/>
            <a:ext cx="4500562" cy="609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 </a:t>
            </a:r>
            <a:r>
              <a:rPr lang="cs-CZ" sz="100" b="1" dirty="0" smtClean="0">
                <a:solidFill>
                  <a:schemeClr val="accent1"/>
                </a:solidFill>
              </a:rPr>
              <a:t>                                              </a:t>
            </a:r>
            <a:r>
              <a:rPr lang="cs-CZ" sz="2500" b="1" dirty="0" smtClean="0">
                <a:solidFill>
                  <a:schemeClr val="accent1"/>
                </a:solidFill>
              </a:rPr>
              <a:t>blízkost velkých řek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57752" y="3500438"/>
            <a:ext cx="3857652" cy="609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blízkost oceánů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8596" y="6215082"/>
            <a:ext cx="3857652" cy="609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nadmořská výška</a:t>
            </a:r>
            <a:endParaRPr lang="cs-CZ" sz="2500" b="1" dirty="0">
              <a:solidFill>
                <a:schemeClr val="accent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57752" y="6215082"/>
            <a:ext cx="3857652" cy="6097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</a:pPr>
            <a:r>
              <a:rPr lang="cs-CZ" sz="2500" b="1" dirty="0" smtClean="0">
                <a:solidFill>
                  <a:schemeClr val="accent1"/>
                </a:solidFill>
              </a:rPr>
              <a:t>příznivé klima</a:t>
            </a:r>
            <a:endParaRPr lang="cs-CZ" sz="25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  <p:bldP spid="1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42918"/>
            <a:ext cx="9144000" cy="9087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Bude nás ubývat, či přibývat? 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714488"/>
            <a:ext cx="8401080" cy="514351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→ porodnost </a:t>
            </a:r>
            <a:r>
              <a:rPr lang="cs-CZ" sz="3000" dirty="0" smtClean="0"/>
              <a:t>– počet narozených dětí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→ úmrtnost </a:t>
            </a:r>
            <a:r>
              <a:rPr lang="cs-CZ" sz="3000" dirty="0" smtClean="0"/>
              <a:t>– počet lidí, které umřou</a:t>
            </a:r>
          </a:p>
          <a:p>
            <a:pPr>
              <a:buNone/>
            </a:pPr>
            <a:endParaRPr lang="cs-CZ" sz="3000" dirty="0" smtClean="0"/>
          </a:p>
          <a:p>
            <a:pPr>
              <a:buNone/>
            </a:pPr>
            <a:r>
              <a:rPr lang="cs-CZ" sz="3000" b="1" dirty="0" smtClean="0"/>
              <a:t>→ přirozený přírůstek = natalita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C00000"/>
                </a:solidFill>
              </a:rPr>
              <a:t>				</a:t>
            </a:r>
            <a:r>
              <a:rPr lang="cs-CZ" sz="3000" b="1" dirty="0" smtClean="0">
                <a:solidFill>
                  <a:schemeClr val="accent1"/>
                </a:solidFill>
              </a:rPr>
              <a:t>- narodí se více, než umře</a:t>
            </a:r>
            <a:endParaRPr lang="cs-CZ" sz="3000" dirty="0" smtClean="0">
              <a:solidFill>
                <a:schemeClr val="accent1"/>
              </a:solidFill>
            </a:endParaRPr>
          </a:p>
          <a:p>
            <a:pPr>
              <a:buNone/>
            </a:pPr>
            <a:endParaRPr lang="cs-CZ" sz="3000" dirty="0" smtClean="0">
              <a:solidFill>
                <a:srgbClr val="C00000"/>
              </a:solidFill>
            </a:endParaRPr>
          </a:p>
          <a:p>
            <a:pPr>
              <a:buNone/>
            </a:pPr>
            <a:r>
              <a:rPr lang="cs-CZ" sz="3000" b="1" dirty="0" smtClean="0"/>
              <a:t>→ přirozený úbytek = mortalita</a:t>
            </a:r>
          </a:p>
          <a:p>
            <a:pPr>
              <a:buNone/>
            </a:pPr>
            <a:r>
              <a:rPr lang="cs-CZ" sz="3000" b="1" dirty="0" smtClean="0">
                <a:solidFill>
                  <a:srgbClr val="C00000"/>
                </a:solidFill>
              </a:rPr>
              <a:t>				</a:t>
            </a:r>
            <a:r>
              <a:rPr lang="cs-CZ" sz="3000" b="1" dirty="0" smtClean="0">
                <a:solidFill>
                  <a:schemeClr val="accent1"/>
                </a:solidFill>
              </a:rPr>
              <a:t>- umře více, než se narodí</a:t>
            </a:r>
            <a:endParaRPr lang="cs-CZ" sz="30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00042"/>
            <a:ext cx="9144000" cy="836712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Vysvětlete následující pojmy</a:t>
            </a:r>
            <a:endParaRPr lang="cs-CZ" sz="4000" b="1" u="sng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357298"/>
            <a:ext cx="8964488" cy="550070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60000"/>
              </a:lnSpc>
              <a:buNone/>
            </a:pPr>
            <a:r>
              <a:rPr lang="cs-CZ" sz="3000" b="1" u="sng" dirty="0" smtClean="0">
                <a:solidFill>
                  <a:schemeClr val="accent1"/>
                </a:solidFill>
              </a:rPr>
              <a:t>POPULACE</a:t>
            </a:r>
          </a:p>
          <a:p>
            <a:pPr>
              <a:lnSpc>
                <a:spcPct val="160000"/>
              </a:lnSpc>
              <a:buNone/>
            </a:pPr>
            <a:r>
              <a:rPr lang="cs-CZ" sz="3000" dirty="0" smtClean="0"/>
              <a:t>	</a:t>
            </a:r>
            <a:r>
              <a:rPr lang="cs-CZ" sz="3000" b="1" dirty="0" smtClean="0"/>
              <a:t>→ soubor obyvatel žijícím na určitém místě </a:t>
            </a:r>
            <a:endParaRPr lang="cs-CZ" sz="3000" dirty="0" smtClean="0"/>
          </a:p>
          <a:p>
            <a:pPr>
              <a:lnSpc>
                <a:spcPct val="160000"/>
              </a:lnSpc>
              <a:buNone/>
            </a:pPr>
            <a:r>
              <a:rPr lang="cs-CZ" sz="3000" b="1" u="sng" dirty="0" smtClean="0">
                <a:solidFill>
                  <a:schemeClr val="accent1"/>
                </a:solidFill>
              </a:rPr>
              <a:t>AGLOMERACE</a:t>
            </a:r>
          </a:p>
          <a:p>
            <a:pPr>
              <a:lnSpc>
                <a:spcPct val="160000"/>
              </a:lnSpc>
              <a:buNone/>
            </a:pPr>
            <a:r>
              <a:rPr lang="cs-CZ" sz="3000" dirty="0" smtClean="0"/>
              <a:t>	</a:t>
            </a:r>
            <a:r>
              <a:rPr lang="cs-CZ" sz="3000" b="1" dirty="0" smtClean="0"/>
              <a:t>→ souvislé seskupení sídel (město, předměstí) </a:t>
            </a:r>
            <a:endParaRPr lang="cs-CZ" sz="3000" dirty="0" smtClean="0"/>
          </a:p>
          <a:p>
            <a:pPr>
              <a:lnSpc>
                <a:spcPct val="160000"/>
              </a:lnSpc>
              <a:buNone/>
            </a:pPr>
            <a:r>
              <a:rPr lang="cs-CZ" sz="3000" b="1" u="sng" dirty="0" smtClean="0">
                <a:solidFill>
                  <a:schemeClr val="accent1"/>
                </a:solidFill>
              </a:rPr>
              <a:t>URBANIZACE</a:t>
            </a:r>
          </a:p>
          <a:p>
            <a:pPr>
              <a:lnSpc>
                <a:spcPct val="160000"/>
              </a:lnSpc>
              <a:buNone/>
            </a:pPr>
            <a:r>
              <a:rPr lang="cs-CZ" sz="3000" dirty="0" smtClean="0"/>
              <a:t>	</a:t>
            </a:r>
            <a:r>
              <a:rPr lang="cs-CZ" sz="3000" b="1" dirty="0" smtClean="0"/>
              <a:t>→ přestěhovávaní z vesnic do měst </a:t>
            </a:r>
            <a:endParaRPr lang="cs-CZ" sz="3000" dirty="0" smtClean="0"/>
          </a:p>
          <a:p>
            <a:pPr>
              <a:lnSpc>
                <a:spcPct val="160000"/>
              </a:lnSpc>
              <a:buNone/>
            </a:pPr>
            <a:r>
              <a:rPr lang="cs-CZ" sz="3000" b="1" u="sng" dirty="0" smtClean="0">
                <a:solidFill>
                  <a:schemeClr val="accent1"/>
                </a:solidFill>
              </a:rPr>
              <a:t>SATELITNÍ MĚSTO</a:t>
            </a:r>
          </a:p>
          <a:p>
            <a:pPr>
              <a:lnSpc>
                <a:spcPct val="160000"/>
              </a:lnSpc>
              <a:buNone/>
            </a:pPr>
            <a:r>
              <a:rPr lang="cs-CZ" sz="3000" dirty="0" smtClean="0"/>
              <a:t>	</a:t>
            </a:r>
            <a:r>
              <a:rPr lang="cs-CZ" sz="3000" b="1" dirty="0" smtClean="0"/>
              <a:t>→ malé obytné části mimo hlavní dosah města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91454"/>
            <a:ext cx="9144000" cy="9087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Národ</a:t>
            </a:r>
            <a:r>
              <a:rPr lang="cs-CZ" sz="4000" b="1" u="sng" dirty="0" smtClean="0">
                <a:solidFill>
                  <a:srgbClr val="740000"/>
                </a:solidFill>
                <a:latin typeface="+mn-lt"/>
              </a:rPr>
              <a:t> </a:t>
            </a:r>
            <a:endParaRPr lang="cs-CZ" sz="4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686800" cy="535782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000" b="1" dirty="0" smtClean="0">
                <a:cs typeface="Times New Roman"/>
              </a:rPr>
              <a:t> v</a:t>
            </a:r>
            <a:r>
              <a:rPr lang="cs-CZ" sz="3000" b="1" dirty="0" smtClean="0"/>
              <a:t> Evropě žije kolem      národů </a:t>
            </a:r>
            <a:endParaRPr lang="cs-CZ" sz="2800" b="1" dirty="0" smtClean="0"/>
          </a:p>
          <a:p>
            <a:pPr>
              <a:lnSpc>
                <a:spcPct val="150000"/>
              </a:lnSpc>
              <a:buNone/>
            </a:pPr>
            <a:r>
              <a:rPr lang="cs-CZ" sz="2800" dirty="0" smtClean="0">
                <a:solidFill>
                  <a:schemeClr val="accent1"/>
                </a:solidFill>
                <a:cs typeface="Times New Roman"/>
              </a:rPr>
              <a:t>		</a:t>
            </a:r>
            <a:r>
              <a:rPr lang="cs-CZ" sz="3000" b="1" u="sng" dirty="0" smtClean="0">
                <a:solidFill>
                  <a:schemeClr val="accent1"/>
                </a:solidFill>
                <a:cs typeface="Times New Roman"/>
              </a:rPr>
              <a:t>1) NÁRODNOSTNÍ STÁT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>
                <a:cs typeface="Times New Roman"/>
              </a:rPr>
              <a:t>		</a:t>
            </a:r>
            <a:r>
              <a:rPr lang="cs-CZ" sz="3000" dirty="0" smtClean="0">
                <a:cs typeface="Times New Roman"/>
              </a:rPr>
              <a:t>     - 90% obyvatel je stejné národnosti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cs typeface="Times New Roman"/>
              </a:rPr>
              <a:t>		     - Portugalsko, Norsko, ČR 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>
                <a:cs typeface="Times New Roman"/>
              </a:rPr>
              <a:t>		</a:t>
            </a:r>
            <a:r>
              <a:rPr lang="cs-CZ" sz="3000" b="1" u="sng" dirty="0" smtClean="0">
                <a:solidFill>
                  <a:schemeClr val="accent1"/>
                </a:solidFill>
                <a:cs typeface="Times New Roman"/>
              </a:rPr>
              <a:t>2) MNOHONÁRODNOSTNÍ STÁT 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>
                <a:cs typeface="Times New Roman"/>
              </a:rPr>
              <a:t>		</a:t>
            </a:r>
            <a:r>
              <a:rPr lang="cs-CZ" sz="3000" dirty="0" smtClean="0">
                <a:cs typeface="Times New Roman"/>
              </a:rPr>
              <a:t>     - obyvatele jedné národnosti netvoří 90%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cs typeface="Times New Roman"/>
              </a:rPr>
              <a:t>		     - Velká Británie, Francie, Německo </a:t>
            </a:r>
            <a:endParaRPr lang="cs-CZ" sz="3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7686" y="1358406"/>
            <a:ext cx="792088" cy="7132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b="1" dirty="0" smtClean="0">
                <a:solidFill>
                  <a:schemeClr val="accent1"/>
                </a:solidFill>
              </a:rPr>
              <a:t>46</a:t>
            </a:r>
            <a:endParaRPr lang="cs-CZ" sz="3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892"/>
            <a:ext cx="8686800" cy="573325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000" b="1" u="sng" dirty="0" smtClean="0"/>
              <a:t>Náboženství </a:t>
            </a:r>
            <a:r>
              <a:rPr lang="cs-CZ" sz="3000" b="1" u="sng" dirty="0" smtClean="0"/>
              <a:t> 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	Křesťanství 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	Judaismus 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	Islám 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	Buddhismus</a:t>
            </a:r>
          </a:p>
          <a:p>
            <a:pPr>
              <a:lnSpc>
                <a:spcPct val="200000"/>
              </a:lnSpc>
              <a:buNone/>
            </a:pPr>
            <a:r>
              <a:rPr lang="cs-CZ" sz="3000" b="1" dirty="0" smtClean="0">
                <a:solidFill>
                  <a:schemeClr val="accent1"/>
                </a:solidFill>
              </a:rPr>
              <a:t>		Hinduismus</a:t>
            </a:r>
          </a:p>
        </p:txBody>
      </p:sp>
      <p:pic>
        <p:nvPicPr>
          <p:cNvPr id="9" name="Obrázek 8" descr="http://upload.wikimedia.org/wikipedia/commons/7/7a/RELIGIONES.png"/>
          <p:cNvPicPr/>
          <p:nvPr/>
        </p:nvPicPr>
        <p:blipFill>
          <a:blip r:embed="rId2" cstate="print"/>
          <a:srcRect l="61917" t="5126" r="30417" b="83599"/>
          <a:stretch>
            <a:fillRect/>
          </a:stretch>
        </p:blipFill>
        <p:spPr bwMode="auto">
          <a:xfrm>
            <a:off x="5868144" y="2348880"/>
            <a:ext cx="1656184" cy="29523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http://upload.wikimedia.org/wikipedia/commons/7/7a/RELIGIONES.png"/>
          <p:cNvPicPr/>
          <p:nvPr/>
        </p:nvPicPr>
        <p:blipFill>
          <a:blip r:embed="rId2" cstate="print"/>
          <a:srcRect l="74638" t="14602" r="15296" b="75170"/>
          <a:stretch>
            <a:fillRect/>
          </a:stretch>
        </p:blipFill>
        <p:spPr bwMode="auto">
          <a:xfrm>
            <a:off x="5508104" y="2492896"/>
            <a:ext cx="2448272" cy="259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http://upload.wikimedia.org/wikipedia/commons/7/7a/RELIGIONES.png"/>
          <p:cNvPicPr/>
          <p:nvPr/>
        </p:nvPicPr>
        <p:blipFill>
          <a:blip r:embed="rId2" cstate="print"/>
          <a:srcRect l="44913" t="1251" r="45203" b="87121"/>
          <a:stretch>
            <a:fillRect/>
          </a:stretch>
        </p:blipFill>
        <p:spPr bwMode="auto">
          <a:xfrm>
            <a:off x="5508104" y="2348880"/>
            <a:ext cx="2448272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http://upload.wikimedia.org/wikipedia/commons/7/7a/RELIGIONES.png"/>
          <p:cNvPicPr/>
          <p:nvPr/>
        </p:nvPicPr>
        <p:blipFill>
          <a:blip r:embed="rId2" cstate="print"/>
          <a:srcRect l="86249" t="42500" r="1251" b="43750"/>
          <a:stretch>
            <a:fillRect/>
          </a:stretch>
        </p:blipFill>
        <p:spPr bwMode="auto">
          <a:xfrm>
            <a:off x="5508104" y="2348880"/>
            <a:ext cx="2448272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http://upload.wikimedia.org/wikipedia/commons/7/7a/RELIGIONES.png"/>
          <p:cNvPicPr/>
          <p:nvPr/>
        </p:nvPicPr>
        <p:blipFill>
          <a:blip r:embed="rId2" cstate="print"/>
          <a:srcRect l="74731" t="74780" r="13483" b="13532"/>
          <a:stretch>
            <a:fillRect/>
          </a:stretch>
        </p:blipFill>
        <p:spPr bwMode="auto">
          <a:xfrm>
            <a:off x="5436096" y="2564904"/>
            <a:ext cx="2592288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Obrázek 14" descr="http://upload.wikimedia.org/wikipedia/commons/7/7a/RELIGIONES.png"/>
          <p:cNvPicPr/>
          <p:nvPr/>
        </p:nvPicPr>
        <p:blipFill>
          <a:blip r:embed="rId2" cstate="print"/>
          <a:srcRect l="61250" t="3751" r="30000" b="82499"/>
          <a:stretch>
            <a:fillRect/>
          </a:stretch>
        </p:blipFill>
        <p:spPr bwMode="auto">
          <a:xfrm>
            <a:off x="683568" y="1844824"/>
            <a:ext cx="504056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http://upload.wikimedia.org/wikipedia/commons/7/7a/RELIGIONES.png"/>
          <p:cNvPicPr/>
          <p:nvPr/>
        </p:nvPicPr>
        <p:blipFill>
          <a:blip r:embed="rId2" cstate="print"/>
          <a:srcRect l="43750" t="1251" r="45000" b="86249"/>
          <a:stretch>
            <a:fillRect/>
          </a:stretch>
        </p:blipFill>
        <p:spPr bwMode="auto">
          <a:xfrm>
            <a:off x="611560" y="2996952"/>
            <a:ext cx="648072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http://upload.wikimedia.org/wikipedia/commons/7/7a/RELIGIONES.png"/>
          <p:cNvPicPr/>
          <p:nvPr/>
        </p:nvPicPr>
        <p:blipFill>
          <a:blip r:embed="rId2" cstate="print"/>
          <a:srcRect l="73750" t="13750" r="15000" b="73750"/>
          <a:stretch>
            <a:fillRect/>
          </a:stretch>
        </p:blipFill>
        <p:spPr bwMode="auto">
          <a:xfrm>
            <a:off x="611560" y="3933056"/>
            <a:ext cx="648072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http://upload.wikimedia.org/wikipedia/commons/7/7a/RELIGIONES.png"/>
          <p:cNvPicPr/>
          <p:nvPr/>
        </p:nvPicPr>
        <p:blipFill>
          <a:blip r:embed="rId2" cstate="print"/>
          <a:srcRect l="86249" t="41250" r="1251" b="43750"/>
          <a:stretch>
            <a:fillRect/>
          </a:stretch>
        </p:blipFill>
        <p:spPr bwMode="auto">
          <a:xfrm>
            <a:off x="611560" y="5877272"/>
            <a:ext cx="72008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http://upload.wikimedia.org/wikipedia/commons/7/7a/RELIGIONES.png"/>
          <p:cNvPicPr/>
          <p:nvPr/>
        </p:nvPicPr>
        <p:blipFill>
          <a:blip r:embed="rId2" cstate="print"/>
          <a:srcRect l="73750" t="73750" r="12500" b="12500"/>
          <a:stretch>
            <a:fillRect/>
          </a:stretch>
        </p:blipFill>
        <p:spPr bwMode="auto">
          <a:xfrm>
            <a:off x="539552" y="4941168"/>
            <a:ext cx="792088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Picture 2" descr="C:\Users\Já\Desktop\515.png"/>
          <p:cNvPicPr>
            <a:picLocks noChangeAspect="1" noChangeArrowheads="1"/>
          </p:cNvPicPr>
          <p:nvPr/>
        </p:nvPicPr>
        <p:blipFill>
          <a:blip r:embed="rId3" cstate="print"/>
          <a:srcRect l="29856" t="38896" r="49084" b="46432"/>
          <a:stretch>
            <a:fillRect/>
          </a:stretch>
        </p:blipFill>
        <p:spPr bwMode="auto">
          <a:xfrm>
            <a:off x="4143372" y="2285992"/>
            <a:ext cx="4786346" cy="3857652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3571868" y="2017746"/>
            <a:ext cx="557216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- </a:t>
            </a:r>
            <a:r>
              <a:rPr lang="cs-CZ" sz="3000" b="1" dirty="0" smtClean="0"/>
              <a:t>Itálie, Polsko, Španělsko</a:t>
            </a:r>
            <a:endParaRPr lang="cs-CZ" sz="30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357554" y="3017878"/>
            <a:ext cx="564360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- </a:t>
            </a:r>
            <a:r>
              <a:rPr lang="cs-CZ" sz="3000" b="1" dirty="0" smtClean="0"/>
              <a:t>Izrael, velká evropská města</a:t>
            </a:r>
            <a:endParaRPr lang="cs-CZ" sz="30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500298" y="4018010"/>
            <a:ext cx="642942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- </a:t>
            </a:r>
            <a:r>
              <a:rPr lang="cs-CZ" sz="3000" b="1" dirty="0" smtClean="0"/>
              <a:t>Turecko, Egypt, Saudská Arábie</a:t>
            </a:r>
            <a:endParaRPr lang="cs-CZ" sz="30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714744" y="5018142"/>
            <a:ext cx="62151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chemeClr val="accent1"/>
                </a:solidFill>
              </a:rPr>
              <a:t>- </a:t>
            </a:r>
            <a:r>
              <a:rPr lang="cs-CZ" sz="3000" b="1" dirty="0" smtClean="0"/>
              <a:t>Čína, Mongolsko, Thajsko</a:t>
            </a:r>
            <a:endParaRPr lang="cs-CZ" sz="3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3643306" y="6043922"/>
            <a:ext cx="528641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ts val="3600"/>
              </a:lnSpc>
            </a:pPr>
            <a:r>
              <a:rPr lang="cs-CZ" sz="3000" b="1" dirty="0" smtClean="0">
                <a:solidFill>
                  <a:schemeClr val="accent1"/>
                </a:solidFill>
              </a:rPr>
              <a:t>- </a:t>
            </a:r>
            <a:r>
              <a:rPr lang="cs-CZ" sz="3000" b="1" dirty="0" smtClean="0"/>
              <a:t>Indie, Nepál, Bhútán</a:t>
            </a:r>
            <a:endParaRPr lang="cs-CZ" sz="3000" b="1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3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/>
      <p:bldP spid="28" grpId="0"/>
      <p:bldP spid="29" grpId="0"/>
      <p:bldP spid="30" grpId="0"/>
      <p:bldP spid="3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Propojte správně tyto pojmy!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5720" y="1928802"/>
            <a:ext cx="2143140" cy="553998"/>
          </a:xfrm>
          <a:prstGeom prst="rect">
            <a:avLst/>
          </a:prstGeom>
          <a:solidFill>
            <a:schemeClr val="accent2"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bůh</a:t>
            </a:r>
            <a:endParaRPr lang="cs-CZ" sz="3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85720" y="2857496"/>
            <a:ext cx="2143140" cy="553998"/>
          </a:xfrm>
          <a:prstGeom prst="rect">
            <a:avLst/>
          </a:prstGeom>
          <a:solidFill>
            <a:schemeClr val="accent2"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Višna</a:t>
            </a:r>
            <a:endParaRPr lang="cs-CZ" sz="3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5720" y="3786190"/>
            <a:ext cx="2143140" cy="553998"/>
          </a:xfrm>
          <a:prstGeom prst="rect">
            <a:avLst/>
          </a:prstGeom>
          <a:solidFill>
            <a:schemeClr val="accent2"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Budha</a:t>
            </a:r>
            <a:endParaRPr lang="cs-CZ" sz="3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000364" y="1928802"/>
            <a:ext cx="3143272" cy="553998"/>
          </a:xfrm>
          <a:prstGeom prst="rect">
            <a:avLst/>
          </a:prstGeom>
          <a:solidFill>
            <a:srgbClr val="FFC000">
              <a:alpha val="60000"/>
            </a:srgb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buddhismus</a:t>
            </a:r>
            <a:endParaRPr lang="cs-CZ" sz="3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5720" y="4714884"/>
            <a:ext cx="2143140" cy="553998"/>
          </a:xfrm>
          <a:prstGeom prst="rect">
            <a:avLst/>
          </a:prstGeom>
          <a:solidFill>
            <a:schemeClr val="accent2"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Alláh</a:t>
            </a:r>
            <a:endParaRPr lang="cs-CZ" sz="3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85720" y="5661084"/>
            <a:ext cx="2143140" cy="553998"/>
          </a:xfrm>
          <a:prstGeom prst="rect">
            <a:avLst/>
          </a:prstGeom>
          <a:solidFill>
            <a:schemeClr val="accent2"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Jahve</a:t>
            </a:r>
            <a:endParaRPr lang="cs-CZ" sz="3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15140" y="1928802"/>
            <a:ext cx="2143140" cy="553998"/>
          </a:xfrm>
          <a:prstGeom prst="rect">
            <a:avLst/>
          </a:prstGeom>
          <a:solidFill>
            <a:schemeClr val="accent5">
              <a:lumMod val="60000"/>
              <a:lumOff val="40000"/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Turecko</a:t>
            </a:r>
            <a:endParaRPr lang="cs-CZ" sz="3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15140" y="2857496"/>
            <a:ext cx="2143140" cy="553998"/>
          </a:xfrm>
          <a:prstGeom prst="rect">
            <a:avLst/>
          </a:prstGeom>
          <a:solidFill>
            <a:schemeClr val="accent5">
              <a:lumMod val="60000"/>
              <a:lumOff val="40000"/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Čína</a:t>
            </a:r>
            <a:endParaRPr lang="cs-CZ" sz="3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715140" y="3803696"/>
            <a:ext cx="2143140" cy="553998"/>
          </a:xfrm>
          <a:prstGeom prst="rect">
            <a:avLst/>
          </a:prstGeom>
          <a:solidFill>
            <a:schemeClr val="accent5">
              <a:lumMod val="60000"/>
              <a:lumOff val="40000"/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Indie</a:t>
            </a:r>
            <a:endParaRPr lang="cs-CZ" sz="3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715140" y="4732390"/>
            <a:ext cx="2143140" cy="553998"/>
          </a:xfrm>
          <a:prstGeom prst="rect">
            <a:avLst/>
          </a:prstGeom>
          <a:solidFill>
            <a:schemeClr val="accent5">
              <a:lumMod val="60000"/>
              <a:lumOff val="40000"/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Itálie</a:t>
            </a:r>
            <a:endParaRPr lang="cs-CZ" sz="3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715140" y="5661084"/>
            <a:ext cx="2143140" cy="553998"/>
          </a:xfrm>
          <a:prstGeom prst="rect">
            <a:avLst/>
          </a:prstGeom>
          <a:solidFill>
            <a:schemeClr val="accent5">
              <a:lumMod val="60000"/>
              <a:lumOff val="40000"/>
              <a:alpha val="60000"/>
            </a:scheme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Izrael</a:t>
            </a:r>
            <a:endParaRPr lang="cs-CZ" sz="3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000364" y="2857496"/>
            <a:ext cx="3143272" cy="553998"/>
          </a:xfrm>
          <a:prstGeom prst="rect">
            <a:avLst/>
          </a:prstGeom>
          <a:solidFill>
            <a:srgbClr val="FFC000">
              <a:alpha val="60000"/>
            </a:srgb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islám</a:t>
            </a:r>
            <a:endParaRPr lang="cs-CZ" sz="3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000364" y="3803696"/>
            <a:ext cx="3143272" cy="553998"/>
          </a:xfrm>
          <a:prstGeom prst="rect">
            <a:avLst/>
          </a:prstGeom>
          <a:solidFill>
            <a:srgbClr val="FFC000">
              <a:alpha val="60000"/>
            </a:srgb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hinduismus</a:t>
            </a:r>
            <a:endParaRPr lang="cs-CZ" sz="3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000364" y="4732390"/>
            <a:ext cx="3143272" cy="553998"/>
          </a:xfrm>
          <a:prstGeom prst="rect">
            <a:avLst/>
          </a:prstGeom>
          <a:solidFill>
            <a:srgbClr val="FFC000">
              <a:alpha val="60000"/>
            </a:srgb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judaismus</a:t>
            </a:r>
            <a:endParaRPr lang="cs-CZ" sz="3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000364" y="5661084"/>
            <a:ext cx="3143272" cy="553998"/>
          </a:xfrm>
          <a:prstGeom prst="rect">
            <a:avLst/>
          </a:prstGeom>
          <a:solidFill>
            <a:srgbClr val="FFC000">
              <a:alpha val="60000"/>
            </a:srgbClr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000" dirty="0" smtClean="0"/>
              <a:t>křesťanství</a:t>
            </a:r>
            <a:endParaRPr lang="cs-CZ" sz="3000" dirty="0"/>
          </a:p>
        </p:txBody>
      </p:sp>
      <p:cxnSp>
        <p:nvCxnSpPr>
          <p:cNvPr id="26" name="Přímá spojovací čára 25"/>
          <p:cNvCxnSpPr>
            <a:stCxn id="4" idx="3"/>
            <a:endCxn id="24" idx="1"/>
          </p:cNvCxnSpPr>
          <p:nvPr/>
        </p:nvCxnSpPr>
        <p:spPr>
          <a:xfrm>
            <a:off x="2428860" y="2205801"/>
            <a:ext cx="571504" cy="373228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stCxn id="19" idx="1"/>
            <a:endCxn id="24" idx="3"/>
          </p:cNvCxnSpPr>
          <p:nvPr/>
        </p:nvCxnSpPr>
        <p:spPr>
          <a:xfrm rot="10800000" flipV="1">
            <a:off x="6143636" y="5009389"/>
            <a:ext cx="571504" cy="9286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>
            <a:stCxn id="11" idx="3"/>
            <a:endCxn id="22" idx="1"/>
          </p:cNvCxnSpPr>
          <p:nvPr/>
        </p:nvCxnSpPr>
        <p:spPr>
          <a:xfrm>
            <a:off x="2428860" y="3134495"/>
            <a:ext cx="571504" cy="94620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18" idx="1"/>
            <a:endCxn id="22" idx="3"/>
          </p:cNvCxnSpPr>
          <p:nvPr/>
        </p:nvCxnSpPr>
        <p:spPr>
          <a:xfrm rot="10800000">
            <a:off x="6143636" y="4080695"/>
            <a:ext cx="571504" cy="15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>
            <a:stCxn id="12" idx="3"/>
            <a:endCxn id="13" idx="1"/>
          </p:cNvCxnSpPr>
          <p:nvPr/>
        </p:nvCxnSpPr>
        <p:spPr>
          <a:xfrm flipV="1">
            <a:off x="2428860" y="2205801"/>
            <a:ext cx="571504" cy="18573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>
            <a:stCxn id="13" idx="3"/>
            <a:endCxn id="17" idx="1"/>
          </p:cNvCxnSpPr>
          <p:nvPr/>
        </p:nvCxnSpPr>
        <p:spPr>
          <a:xfrm>
            <a:off x="6143636" y="2205801"/>
            <a:ext cx="571504" cy="9286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>
            <a:stCxn id="14" idx="3"/>
            <a:endCxn id="21" idx="1"/>
          </p:cNvCxnSpPr>
          <p:nvPr/>
        </p:nvCxnSpPr>
        <p:spPr>
          <a:xfrm flipV="1">
            <a:off x="2428860" y="3134495"/>
            <a:ext cx="571504" cy="1857388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>
            <a:stCxn id="21" idx="3"/>
            <a:endCxn id="16" idx="1"/>
          </p:cNvCxnSpPr>
          <p:nvPr/>
        </p:nvCxnSpPr>
        <p:spPr>
          <a:xfrm flipV="1">
            <a:off x="6143636" y="2205801"/>
            <a:ext cx="571504" cy="9286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>
            <a:stCxn id="15" idx="3"/>
            <a:endCxn id="23" idx="1"/>
          </p:cNvCxnSpPr>
          <p:nvPr/>
        </p:nvCxnSpPr>
        <p:spPr>
          <a:xfrm flipV="1">
            <a:off x="2428860" y="5009389"/>
            <a:ext cx="571504" cy="9286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ovací čára 55"/>
          <p:cNvCxnSpPr>
            <a:stCxn id="20" idx="1"/>
            <a:endCxn id="23" idx="3"/>
          </p:cNvCxnSpPr>
          <p:nvPr/>
        </p:nvCxnSpPr>
        <p:spPr>
          <a:xfrm rot="10800000">
            <a:off x="6143636" y="5009389"/>
            <a:ext cx="571504" cy="928694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File:AbujaNationalMosq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785925"/>
            <a:ext cx="4286280" cy="3286149"/>
          </a:xfrm>
          <a:prstGeom prst="rect">
            <a:avLst/>
          </a:prstGeom>
          <a:noFill/>
        </p:spPr>
      </p:pic>
      <p:pic>
        <p:nvPicPr>
          <p:cNvPr id="2" name="Picture 2" descr="File:Synagogue Florence Italy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92146" y="1785926"/>
            <a:ext cx="4237540" cy="3286148"/>
          </a:xfrm>
          <a:prstGeom prst="rect">
            <a:avLst/>
          </a:prstGeom>
          <a:noFill/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500042"/>
            <a:ext cx="8229600" cy="928694"/>
          </a:xfrm>
        </p:spPr>
        <p:txBody>
          <a:bodyPr>
            <a:normAutofit/>
          </a:bodyPr>
          <a:lstStyle/>
          <a:p>
            <a:pPr algn="ctr"/>
            <a:r>
              <a:rPr lang="cs-CZ" sz="4000" b="1" u="sng" dirty="0" smtClean="0">
                <a:solidFill>
                  <a:schemeClr val="tx1"/>
                </a:solidFill>
              </a:rPr>
              <a:t>Určete, </a:t>
            </a:r>
            <a:r>
              <a:rPr lang="cs-CZ" sz="4000" b="1" u="sng" dirty="0" smtClean="0">
                <a:solidFill>
                  <a:schemeClr val="tx1"/>
                </a:solidFill>
              </a:rPr>
              <a:t>o jaké stavby jde!</a:t>
            </a:r>
            <a:endParaRPr lang="cs-CZ" sz="4000" b="1" u="sng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4282" y="5199419"/>
            <a:ext cx="428628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muslimská stavba</a:t>
            </a:r>
          </a:p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mešita</a:t>
            </a:r>
            <a:endParaRPr lang="cs-CZ" sz="3000" b="1" dirty="0">
              <a:solidFill>
                <a:schemeClr val="accent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14876" y="5199419"/>
            <a:ext cx="421484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židovská stavba</a:t>
            </a:r>
          </a:p>
          <a:p>
            <a:pPr algn="ctr"/>
            <a:r>
              <a:rPr lang="cs-CZ" sz="3000" b="1" dirty="0" smtClean="0">
                <a:solidFill>
                  <a:schemeClr val="accent1"/>
                </a:solidFill>
              </a:rPr>
              <a:t>synagoga</a:t>
            </a:r>
            <a:endParaRPr lang="cs-CZ" sz="3000" b="1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71480"/>
            <a:ext cx="9144000" cy="908720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+mn-lt"/>
              </a:rPr>
              <a:t>    </a:t>
            </a:r>
            <a:r>
              <a:rPr lang="cs-CZ" sz="4000" b="1" u="sng" dirty="0" smtClean="0">
                <a:solidFill>
                  <a:schemeClr val="tx1"/>
                </a:solidFill>
                <a:latin typeface="+mn-lt"/>
              </a:rPr>
              <a:t>Náboženství v Evropě </a:t>
            </a:r>
            <a:endParaRPr lang="cs-CZ" sz="4000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8686800" cy="5026310"/>
          </a:xfrm>
        </p:spPr>
        <p:txBody>
          <a:bodyPr>
            <a:norm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3000" b="1" dirty="0" smtClean="0"/>
              <a:t> Drtivá většina Evropy jsou křesťané: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cs typeface="Times New Roman"/>
              </a:rPr>
              <a:t>	</a:t>
            </a:r>
            <a:r>
              <a:rPr lang="cs-CZ" sz="3000" b="1" dirty="0" smtClean="0">
                <a:solidFill>
                  <a:schemeClr val="accent1"/>
                </a:solidFill>
                <a:cs typeface="Times New Roman"/>
              </a:rPr>
              <a:t>→ katolíci </a:t>
            </a:r>
            <a:r>
              <a:rPr lang="cs-CZ" sz="3000" dirty="0" smtClean="0">
                <a:cs typeface="Times New Roman"/>
              </a:rPr>
              <a:t>–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solidFill>
                  <a:schemeClr val="accent1"/>
                </a:solidFill>
                <a:cs typeface="Times New Roman"/>
              </a:rPr>
              <a:t>	</a:t>
            </a:r>
            <a:r>
              <a:rPr lang="cs-CZ" sz="3000" b="1" dirty="0" smtClean="0">
                <a:solidFill>
                  <a:schemeClr val="accent1"/>
                </a:solidFill>
                <a:cs typeface="Times New Roman"/>
              </a:rPr>
              <a:t>→ protestanti </a:t>
            </a:r>
            <a:r>
              <a:rPr lang="cs-CZ" sz="3000" dirty="0" smtClean="0">
                <a:cs typeface="Times New Roman"/>
              </a:rPr>
              <a:t>– </a:t>
            </a:r>
          </a:p>
          <a:p>
            <a:pPr>
              <a:lnSpc>
                <a:spcPct val="150000"/>
              </a:lnSpc>
              <a:buNone/>
            </a:pPr>
            <a:r>
              <a:rPr lang="cs-CZ" sz="3000" dirty="0" smtClean="0">
                <a:cs typeface="Times New Roman"/>
              </a:rPr>
              <a:t>	</a:t>
            </a:r>
            <a:r>
              <a:rPr lang="cs-CZ" sz="3000" b="1" dirty="0" smtClean="0">
                <a:solidFill>
                  <a:schemeClr val="accent1"/>
                </a:solidFill>
                <a:cs typeface="Times New Roman"/>
              </a:rPr>
              <a:t>→ pravoslavní </a:t>
            </a:r>
            <a:r>
              <a:rPr lang="cs-CZ" sz="3000" dirty="0" smtClean="0">
                <a:cs typeface="Times New Roman"/>
              </a:rPr>
              <a:t>– </a:t>
            </a:r>
          </a:p>
          <a:p>
            <a:pPr>
              <a:buNone/>
            </a:pPr>
            <a:endParaRPr lang="cs-CZ" sz="3000" dirty="0" smtClean="0">
              <a:cs typeface="Times New Roman"/>
            </a:endParaRPr>
          </a:p>
          <a:p>
            <a:pPr>
              <a:lnSpc>
                <a:spcPct val="150000"/>
              </a:lnSpc>
              <a:buClr>
                <a:schemeClr val="accent1"/>
              </a:buClr>
              <a:buFont typeface="Wingdings" pitchFamily="2" charset="2"/>
              <a:buChar char="q"/>
            </a:pPr>
            <a:r>
              <a:rPr lang="cs-CZ" sz="3000" b="1" dirty="0" smtClean="0">
                <a:cs typeface="Times New Roman"/>
              </a:rPr>
              <a:t> Islám je zastoupen: </a:t>
            </a:r>
          </a:p>
          <a:p>
            <a:pPr>
              <a:lnSpc>
                <a:spcPct val="150000"/>
              </a:lnSpc>
              <a:buNone/>
            </a:pPr>
            <a:r>
              <a:rPr lang="cs-CZ" sz="3000" b="1" dirty="0" smtClean="0">
                <a:cs typeface="Times New Roman"/>
              </a:rPr>
              <a:t>	</a:t>
            </a:r>
            <a:r>
              <a:rPr lang="cs-CZ" sz="3000" dirty="0" smtClean="0">
                <a:cs typeface="Times New Roman"/>
              </a:rPr>
              <a:t>→ Bosna a Hercegovina, Albánie, Turecko  </a:t>
            </a:r>
            <a:endParaRPr lang="cs-CZ" sz="30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2915816" y="2056147"/>
            <a:ext cx="51845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100" dirty="0" smtClean="0"/>
              <a:t>  </a:t>
            </a:r>
            <a:r>
              <a:rPr lang="cs-CZ" sz="3000" dirty="0" smtClean="0"/>
              <a:t>Španělsko, Francie, Itálie, ČR</a:t>
            </a:r>
            <a:endParaRPr lang="cs-CZ" sz="3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563888" y="2841965"/>
            <a:ext cx="55801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dirty="0" smtClean="0"/>
              <a:t>Německo, Anglie, Skandinávie</a:t>
            </a:r>
            <a:endParaRPr lang="cs-CZ" sz="3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635896" y="3571876"/>
            <a:ext cx="33123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3000" dirty="0" smtClean="0"/>
              <a:t>Východní Evropa</a:t>
            </a:r>
            <a:endParaRPr lang="cs-CZ" sz="30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357694"/>
            <a:ext cx="8429684" cy="857232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cs-CZ" b="1" dirty="0" smtClean="0">
                <a:solidFill>
                  <a:schemeClr val="tx1"/>
                </a:solidFill>
                <a:latin typeface="+mn-lt"/>
              </a:rPr>
              <a:t>Práce s mapou – vyjmenujte státy s převládajícím náboženstvím</a:t>
            </a:r>
            <a:endParaRPr lang="cs-CZ" b="1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1027" name="Picture 3" descr="C:\Users\Já\Desktop\Bez názvu.png"/>
          <p:cNvPicPr>
            <a:picLocks noChangeAspect="1" noChangeArrowheads="1"/>
          </p:cNvPicPr>
          <p:nvPr/>
        </p:nvPicPr>
        <p:blipFill>
          <a:blip r:embed="rId3" cstate="print"/>
          <a:srcRect t="4166" r="6359" b="5208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sp>
        <p:nvSpPr>
          <p:cNvPr id="13" name="Obdélník 12"/>
          <p:cNvSpPr/>
          <p:nvPr/>
        </p:nvSpPr>
        <p:spPr>
          <a:xfrm>
            <a:off x="5715008" y="214290"/>
            <a:ext cx="3214710" cy="2500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6643702" y="0"/>
            <a:ext cx="250029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000" b="1" dirty="0" smtClean="0"/>
              <a:t>katolíci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protestanti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pravoslavní</a:t>
            </a:r>
          </a:p>
          <a:p>
            <a:pPr>
              <a:lnSpc>
                <a:spcPct val="150000"/>
              </a:lnSpc>
            </a:pPr>
            <a:r>
              <a:rPr lang="cs-CZ" sz="3000" b="1" dirty="0" smtClean="0"/>
              <a:t>muslimové</a:t>
            </a:r>
          </a:p>
        </p:txBody>
      </p:sp>
      <p:pic>
        <p:nvPicPr>
          <p:cNvPr id="12" name="Obrázek 11" descr="http://upload.wikimedia.org/wikipedia/commons/6/61/Religiones_de_europa.png?uselang=cs"/>
          <p:cNvPicPr/>
          <p:nvPr/>
        </p:nvPicPr>
        <p:blipFill>
          <a:blip r:embed="rId4" cstate="print"/>
          <a:srcRect l="86351" t="33365" r="9821" b="64753"/>
          <a:stretch>
            <a:fillRect/>
          </a:stretch>
        </p:blipFill>
        <p:spPr bwMode="auto">
          <a:xfrm>
            <a:off x="5786446" y="2357430"/>
            <a:ext cx="857256" cy="285752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1" name="Obrázek 10" descr="http://upload.wikimedia.org/wikipedia/commons/6/61/Religiones_de_europa.png?uselang=cs"/>
          <p:cNvPicPr/>
          <p:nvPr/>
        </p:nvPicPr>
        <p:blipFill>
          <a:blip r:embed="rId4" cstate="print"/>
          <a:srcRect l="86428" t="24321" r="9753" b="74241"/>
          <a:stretch>
            <a:fillRect/>
          </a:stretch>
        </p:blipFill>
        <p:spPr bwMode="auto">
          <a:xfrm>
            <a:off x="5786446" y="1714488"/>
            <a:ext cx="857256" cy="285752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10" name="Obrázek 9" descr="http://upload.wikimedia.org/wikipedia/commons/6/61/Religiones_de_europa.png?uselang=cs"/>
          <p:cNvPicPr/>
          <p:nvPr/>
        </p:nvPicPr>
        <p:blipFill>
          <a:blip r:embed="rId4" cstate="print"/>
          <a:srcRect l="86809" t="19785" r="9958" b="78298"/>
          <a:stretch>
            <a:fillRect/>
          </a:stretch>
        </p:blipFill>
        <p:spPr bwMode="auto">
          <a:xfrm>
            <a:off x="5786446" y="1000108"/>
            <a:ext cx="857256" cy="285752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</p:pic>
      <p:pic>
        <p:nvPicPr>
          <p:cNvPr id="5" name="Obrázek 4" descr="http://upload.wikimedia.org/wikipedia/commons/6/61/Religiones_de_europa.png?uselang=cs"/>
          <p:cNvPicPr/>
          <p:nvPr/>
        </p:nvPicPr>
        <p:blipFill>
          <a:blip r:embed="rId4" cstate="print"/>
          <a:srcRect l="86648" t="15440" r="9851" b="82643"/>
          <a:stretch>
            <a:fillRect/>
          </a:stretch>
        </p:blipFill>
        <p:spPr bwMode="auto">
          <a:xfrm>
            <a:off x="5786446" y="285728"/>
            <a:ext cx="857256" cy="285752"/>
          </a:xfrm>
          <a:prstGeom prst="rect">
            <a:avLst/>
          </a:prstGeom>
          <a:noFill/>
          <a:ln w="25400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>
    <p:fade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142844" y="1357298"/>
            <a:ext cx="8858312" cy="535785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42844" y="116632"/>
            <a:ext cx="8858312" cy="1097790"/>
          </a:xfrm>
          <a:prstGeom prst="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71546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800000"/>
                </a:solidFill>
                <a:latin typeface="+mn-lt"/>
              </a:rPr>
              <a:t>Citace</a:t>
            </a:r>
            <a:endParaRPr lang="cs-CZ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28736"/>
            <a:ext cx="9144000" cy="5429264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www:&lt;http://commons.wikimedia.org/wiki/File:BlankMap-World-noborders.png&gt;.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[2] ALEXKR2.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www:&lt;http://commons.wikimedia.org/wiki/File:Europe_blank_laea_location_map.svg&gt;.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[3] CODY, Escadron delta.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www:&lt;http://commons.wikimedia.org/wiki/File:Panorama_Paris_December_2007.jpg&gt;.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[4] VOLNÉ DÍLO.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www:&lt;http://commons.wikimedia.org/wiki/File:Houses.of.parliament.overall.arp.jpg&gt;.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[5] TILLEA.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www:&lt;http://commons.wikimedia.org/wiki/File:ColosseumAtEvening.jpg&gt;.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[6] JORGEROYAN.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www:&lt;http://commons.wikimedia.org/wiki/File:The_Castle_and_Charles_Bridge,_Prague_-_7982.jpg&gt;.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[7] 32X.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www:&lt;http://commons.wikimedia.org/wiki/File:Linz_view_2.jpg&gt;.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[8] KATONAMS.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www:&lt;http://commons.wikimedia.org/wiki/File:Whole_Monaco.jpg&gt;.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[9] MYRABELLA.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www:&lt;http://commons.wikimedia.org/wiki/File:Cirque_de_Gourette_Pic_de_Ger.jpg?uselang=cs&gt;.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[10] MANSKE, Magnus.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www:&lt;http://commons.wikimedia.org/wiki/File:Between_Stavanger,Hovden,and_the_Hardanger_National_Park_3_(5354129218).jpg&gt;.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[11] MANSKE, Magnus.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www:&lt;http://commons.wikimedia.org/wiki/File:Countries_and_regions_by_population_density.png?uselang=cs&gt;.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[12] REGULY.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www:&lt;http://commons.wikimedia.org/wiki/File:RELIGIONES.png?uselang=cs&gt;.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[13] MARTIN H.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www:&lt;http://commons.wikimedia.org/wiki/File:AbujaNationalMosque.jpg&gt;.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[14] TOKSAVE.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www:&lt;http://commons.wikimedia.org/wiki/File:Synagogue_Florence_Italy.JPG&gt;.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[15] POKRAJAC. </a:t>
            </a:r>
            <a:r>
              <a:rPr lang="cs-CZ" sz="700" i="1" dirty="0" smtClean="0"/>
              <a:t>Wikipedia</a:t>
            </a:r>
            <a:r>
              <a:rPr lang="cs-CZ" sz="700" dirty="0" smtClean="0"/>
              <a:t> [online]. [cit. 2012-20-7]. Dostupný na www:&lt;http://commons.wikimedia.org/wiki/File:Religiones_de_europa.png?uselang=cs&gt;.</a:t>
            </a:r>
          </a:p>
          <a:p>
            <a:pPr>
              <a:lnSpc>
                <a:spcPct val="200000"/>
              </a:lnSpc>
              <a:spcBef>
                <a:spcPts val="0"/>
              </a:spcBef>
              <a:buNone/>
            </a:pPr>
            <a:r>
              <a:rPr lang="cs-CZ" sz="700" dirty="0" smtClean="0"/>
              <a:t>	</a:t>
            </a:r>
            <a:r>
              <a:rPr lang="cs-CZ" sz="700" smtClean="0"/>
              <a:t>[16] BORECKÝ </a:t>
            </a:r>
            <a:r>
              <a:rPr lang="cs-CZ" sz="700" dirty="0" smtClean="0"/>
              <a:t>Daniel, CHALUPA Petr, NOVÁK Svatopluk, Zeměpis pro 8. ročník, 2. díl Česká republika, nakladatelství Nová Škola, Brno 2009, 95 s.   </a:t>
            </a:r>
          </a:p>
          <a:p>
            <a:pPr>
              <a:buNone/>
            </a:pPr>
            <a:endParaRPr lang="cs-CZ" sz="900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1643</TotalTime>
  <Words>464</Words>
  <Application>Microsoft Office PowerPoint</Application>
  <PresentationFormat>Předvádění na obrazovce (4:3)</PresentationFormat>
  <Paragraphs>264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Tok</vt:lpstr>
      <vt:lpstr>Snímek 1</vt:lpstr>
      <vt:lpstr>Snímek 2</vt:lpstr>
      <vt:lpstr>    Kolik nás zde žije </vt:lpstr>
      <vt:lpstr>Urči populaci světadílů </vt:lpstr>
      <vt:lpstr>Seřaďte světadíly dle počtu obyvatel</vt:lpstr>
      <vt:lpstr>Vypracujte graf z těchto údajů! </vt:lpstr>
      <vt:lpstr>Snímek 7</vt:lpstr>
      <vt:lpstr>Snímek 8</vt:lpstr>
      <vt:lpstr>    Hustota zalidnění</vt:lpstr>
      <vt:lpstr>hustota zalidnění světa</vt:lpstr>
      <vt:lpstr>Faktory ovlivňující hustotu zalidnění</vt:lpstr>
      <vt:lpstr>Snímek 12</vt:lpstr>
      <vt:lpstr>    Bude nás ubývat, či přibývat? </vt:lpstr>
      <vt:lpstr>Vysvětlete následující pojmy</vt:lpstr>
      <vt:lpstr>    Národ </vt:lpstr>
      <vt:lpstr>Snímek 16</vt:lpstr>
      <vt:lpstr>Propojte správně tyto pojmy!</vt:lpstr>
      <vt:lpstr>Určete, o jaké stavby jde!</vt:lpstr>
      <vt:lpstr>    Náboženství v Evropě </vt:lpstr>
      <vt:lpstr>Práce s mapou – vyjmenujte státy s převládajícím náboženstvím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</dc:creator>
  <cp:lastModifiedBy>Dum</cp:lastModifiedBy>
  <cp:revision>171</cp:revision>
  <dcterms:created xsi:type="dcterms:W3CDTF">2012-10-30T18:51:47Z</dcterms:created>
  <dcterms:modified xsi:type="dcterms:W3CDTF">2013-07-01T11:50:51Z</dcterms:modified>
</cp:coreProperties>
</file>