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2" r:id="rId2"/>
    <p:sldId id="275" r:id="rId3"/>
    <p:sldId id="259" r:id="rId4"/>
    <p:sldId id="261" r:id="rId5"/>
    <p:sldId id="276" r:id="rId6"/>
    <p:sldId id="260" r:id="rId7"/>
    <p:sldId id="277" r:id="rId8"/>
    <p:sldId id="263" r:id="rId9"/>
    <p:sldId id="280" r:id="rId10"/>
    <p:sldId id="264" r:id="rId11"/>
    <p:sldId id="266" r:id="rId12"/>
    <p:sldId id="28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25462-1DFC-44A3-86B6-581A982DB00F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D4058-9E5F-4C90-8CDB-FBFC9CD4B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25462-1DFC-44A3-86B6-581A982DB00F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D4058-9E5F-4C90-8CDB-FBFC9CD4B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25462-1DFC-44A3-86B6-581A982DB00F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D4058-9E5F-4C90-8CDB-FBFC9CD4B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25462-1DFC-44A3-86B6-581A982DB00F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D4058-9E5F-4C90-8CDB-FBFC9CD4B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25462-1DFC-44A3-86B6-581A982DB00F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D4058-9E5F-4C90-8CDB-FBFC9CD4B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25462-1DFC-44A3-86B6-581A982DB00F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D4058-9E5F-4C90-8CDB-FBFC9CD4B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25462-1DFC-44A3-86B6-581A982DB00F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D4058-9E5F-4C90-8CDB-FBFC9CD4B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25462-1DFC-44A3-86B6-581A982DB00F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D4058-9E5F-4C90-8CDB-FBFC9CD4B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25462-1DFC-44A3-86B6-581A982DB00F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61D4058-9E5F-4C90-8CDB-FBFC9CD4B6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25462-1DFC-44A3-86B6-581A982DB00F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D4058-9E5F-4C90-8CDB-FBFC9CD4B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E25462-1DFC-44A3-86B6-581A982DB00F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1D4058-9E5F-4C90-8CDB-FBFC9CD4B6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BE25462-1DFC-44A3-86B6-581A982DB00F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61D4058-9E5F-4C90-8CDB-FBFC9CD4B6E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 thruBlk="1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245511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71462"/>
            <a:ext cx="9144000" cy="707233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					          </a:t>
            </a:r>
            <a:endParaRPr lang="cs-CZ" sz="30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30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Registrační číslo projektu: </a:t>
            </a:r>
            <a:r>
              <a:rPr lang="cs-CZ" sz="2200" dirty="0" smtClean="0"/>
              <a:t>CZ 1.07/1.4.00/21.1886</a:t>
            </a:r>
            <a:endParaRPr lang="cs-CZ" sz="22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Šablona: </a:t>
            </a:r>
            <a:r>
              <a:rPr lang="cs-CZ" sz="2200" dirty="0" smtClean="0">
                <a:cs typeface="Times New Roman" pitchFamily="18" charset="0"/>
              </a:rPr>
              <a:t>32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Předmět: </a:t>
            </a:r>
            <a:r>
              <a:rPr lang="cs-CZ" sz="22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Sada: </a:t>
            </a:r>
            <a:r>
              <a:rPr lang="cs-CZ" sz="2200" smtClean="0">
                <a:cs typeface="Times New Roman" pitchFamily="18" charset="0"/>
              </a:rPr>
              <a:t>Z 8/08</a:t>
            </a:r>
            <a:r>
              <a:rPr lang="cs-CZ" sz="22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Ročník: </a:t>
            </a:r>
            <a:r>
              <a:rPr lang="cs-CZ" sz="2200" dirty="0" smtClean="0">
                <a:cs typeface="Times New Roman" pitchFamily="18" charset="0"/>
              </a:rPr>
              <a:t>8. ročník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Jméno autora (vč. titul): </a:t>
            </a:r>
            <a:r>
              <a:rPr lang="cs-CZ" sz="2200" dirty="0" smtClean="0">
                <a:cs typeface="Times New Roman" pitchFamily="18" charset="0"/>
              </a:rPr>
              <a:t>Tomáš Szabo (Bc.)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Škola – adresa: </a:t>
            </a:r>
            <a:r>
              <a:rPr lang="cs-CZ" sz="22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l="5133" t="21875" r="10173" b="12500"/>
          <a:stretch>
            <a:fillRect/>
          </a:stretch>
        </p:blipFill>
        <p:spPr bwMode="auto">
          <a:xfrm>
            <a:off x="285720" y="214290"/>
            <a:ext cx="3214711" cy="2243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491880" y="548680"/>
            <a:ext cx="55446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000" b="1" dirty="0" smtClean="0"/>
              <a:t>Výukový materiál 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zpracovaný v rámci projektu</a:t>
            </a:r>
            <a:endParaRPr lang="cs-CZ" sz="3000" b="1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166" y="2643183"/>
            <a:ext cx="6357982" cy="92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174073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2844" y="2000240"/>
            <a:ext cx="8858312" cy="471490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8929718" cy="6858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000" b="1" dirty="0" smtClean="0"/>
              <a:t>   Evropa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800000"/>
                </a:solidFill>
              </a:rPr>
              <a:t>   8. hospodářství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3000" b="1" dirty="0" smtClean="0"/>
              <a:t>	Klíčová slova: </a:t>
            </a:r>
            <a:r>
              <a:rPr lang="cs-CZ" sz="2500" dirty="0" smtClean="0"/>
              <a:t>Evropa, hospodářství, hospodářské sektory, ekonomika, ekonomie, zemědělství (rostlinná a živočišná výroba), průmysl (těžký a lehký), nerostné suroviny</a:t>
            </a:r>
            <a:endParaRPr lang="cs-CZ" sz="2500" b="1" dirty="0" smtClean="0"/>
          </a:p>
          <a:p>
            <a:pPr algn="just">
              <a:buNone/>
            </a:pPr>
            <a:endParaRPr lang="cs-CZ" sz="2500" b="1" dirty="0" smtClean="0"/>
          </a:p>
          <a:p>
            <a:pPr algn="just">
              <a:lnSpc>
                <a:spcPct val="150000"/>
              </a:lnSpc>
              <a:buNone/>
            </a:pPr>
            <a:r>
              <a:rPr lang="cs-CZ" sz="2500" b="1" dirty="0" smtClean="0"/>
              <a:t>	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získání a osvojení základních znalostí     v oblasti hospodářství Evropy. Prezentace umožňuje učiteli srozumitelný výklad látky s aktivní účastí žáků. Prezentace se spouští F5 a enter. </a:t>
            </a:r>
          </a:p>
          <a:p>
            <a:pPr>
              <a:buNone/>
            </a:pPr>
            <a:endParaRPr lang="cs-CZ" sz="25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75526"/>
            <a:ext cx="8229600" cy="796086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Hospodářství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686800" cy="4922520"/>
          </a:xfrm>
        </p:spPr>
        <p:txBody>
          <a:bodyPr/>
          <a:lstStyle/>
          <a:p>
            <a:pPr>
              <a:buClr>
                <a:schemeClr val="accent1"/>
              </a:buClr>
              <a:buFont typeface="Wingdings" pitchFamily="2" charset="2"/>
              <a:buChar char="q"/>
            </a:pPr>
            <a:r>
              <a:rPr lang="cs-CZ" sz="3000" b="1" dirty="0" smtClean="0">
                <a:solidFill>
                  <a:schemeClr val="accent1"/>
                </a:solidFill>
              </a:rPr>
              <a:t> hospodářství = ekonomika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		</a:t>
            </a:r>
            <a:r>
              <a:rPr lang="cs-CZ" sz="3000" b="1" dirty="0" smtClean="0">
                <a:latin typeface="Times New Roman"/>
                <a:cs typeface="Times New Roman"/>
              </a:rPr>
              <a:t>→ </a:t>
            </a:r>
            <a:r>
              <a:rPr lang="cs-CZ" sz="3000" b="1" dirty="0" smtClean="0"/>
              <a:t>shrnutí celkového hospodaření státu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		</a:t>
            </a:r>
            <a:r>
              <a:rPr lang="cs-CZ" sz="3000" b="1" dirty="0" smtClean="0">
                <a:latin typeface="Times New Roman"/>
                <a:cs typeface="Times New Roman"/>
              </a:rPr>
              <a:t>→ </a:t>
            </a:r>
            <a:r>
              <a:rPr lang="cs-CZ" sz="3000" b="1" dirty="0" smtClean="0"/>
              <a:t>věda, která se tím zabývá je</a:t>
            </a:r>
            <a:r>
              <a:rPr lang="cs-CZ" sz="3000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000" b="1" dirty="0" smtClean="0">
                <a:solidFill>
                  <a:schemeClr val="accent1"/>
                </a:solidFill>
              </a:rPr>
              <a:t>ekonomie</a:t>
            </a:r>
          </a:p>
          <a:p>
            <a:pPr>
              <a:buNone/>
            </a:pPr>
            <a:endParaRPr lang="cs-CZ" sz="3000" b="1" dirty="0" smtClean="0">
              <a:solidFill>
                <a:schemeClr val="accent1"/>
              </a:solidFill>
            </a:endParaRPr>
          </a:p>
          <a:p>
            <a:pPr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		</a:t>
            </a:r>
            <a:r>
              <a:rPr lang="cs-CZ" sz="3000" b="1" dirty="0" smtClean="0">
                <a:solidFill>
                  <a:schemeClr val="accent1"/>
                </a:solidFill>
                <a:cs typeface="Times New Roman"/>
              </a:rPr>
              <a:t>→ Evropa patří mezi hospodářsky vyspělé </a:t>
            </a:r>
            <a:endParaRPr lang="cs-CZ" sz="3000" dirty="0" smtClean="0">
              <a:solidFill>
                <a:schemeClr val="accent1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6964"/>
            <a:ext cx="8229600" cy="724648"/>
          </a:xfrm>
        </p:spPr>
        <p:txBody>
          <a:bodyPr>
            <a:noAutofit/>
          </a:bodyPr>
          <a:lstStyle/>
          <a:p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Hospodářské sektory</a:t>
            </a:r>
            <a:endParaRPr lang="cs-CZ" sz="4000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565354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1.) primární sektor</a:t>
            </a:r>
          </a:p>
          <a:p>
            <a:pPr lvl="0">
              <a:buNone/>
            </a:pPr>
            <a:r>
              <a:rPr lang="cs-CZ" sz="3000" dirty="0" smtClean="0"/>
              <a:t>			</a:t>
            </a:r>
            <a:r>
              <a:rPr lang="cs-CZ" sz="3000" b="1" dirty="0" smtClean="0">
                <a:latin typeface="Times New Roman"/>
                <a:cs typeface="Times New Roman"/>
              </a:rPr>
              <a:t>→ </a:t>
            </a:r>
            <a:r>
              <a:rPr lang="cs-CZ" sz="3000" b="1" dirty="0" smtClean="0"/>
              <a:t>činnost zemědělství a těžby</a:t>
            </a:r>
          </a:p>
          <a:p>
            <a:pPr lvl="0"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2.) sekundární sektor</a:t>
            </a:r>
          </a:p>
          <a:p>
            <a:pPr lvl="0">
              <a:buNone/>
            </a:pPr>
            <a:r>
              <a:rPr lang="cs-CZ" sz="3000" dirty="0" smtClean="0"/>
              <a:t>			</a:t>
            </a:r>
            <a:r>
              <a:rPr lang="cs-CZ" sz="3000" b="1" dirty="0" smtClean="0">
                <a:latin typeface="Times New Roman"/>
                <a:cs typeface="Times New Roman"/>
              </a:rPr>
              <a:t>→ </a:t>
            </a:r>
            <a:r>
              <a:rPr lang="cs-CZ" sz="3000" b="1" dirty="0" smtClean="0"/>
              <a:t>zpracovatelský průmysl</a:t>
            </a:r>
          </a:p>
          <a:p>
            <a:pPr lvl="0"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3.) terciární sektor</a:t>
            </a:r>
          </a:p>
          <a:p>
            <a:pPr lvl="0">
              <a:buNone/>
            </a:pPr>
            <a:r>
              <a:rPr lang="cs-CZ" sz="3000" dirty="0" smtClean="0"/>
              <a:t>			</a:t>
            </a:r>
            <a:r>
              <a:rPr lang="cs-CZ" sz="3000" b="1" dirty="0" smtClean="0">
                <a:latin typeface="Times New Roman"/>
                <a:cs typeface="Times New Roman"/>
              </a:rPr>
              <a:t>→ </a:t>
            </a:r>
            <a:r>
              <a:rPr lang="cs-CZ" sz="3000" b="1" dirty="0" smtClean="0"/>
              <a:t>služby, cestovní ruch</a:t>
            </a:r>
          </a:p>
          <a:p>
            <a:pPr lvl="0"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4.) kvartérní sektor</a:t>
            </a:r>
          </a:p>
          <a:p>
            <a:pPr>
              <a:buNone/>
            </a:pPr>
            <a:r>
              <a:rPr lang="cs-CZ" sz="3000" dirty="0" smtClean="0"/>
              <a:t>			</a:t>
            </a:r>
            <a:r>
              <a:rPr lang="cs-CZ" sz="3000" b="1" dirty="0" smtClean="0">
                <a:latin typeface="Times New Roman"/>
                <a:cs typeface="Times New Roman"/>
              </a:rPr>
              <a:t>→ </a:t>
            </a:r>
            <a:r>
              <a:rPr lang="cs-CZ" sz="3000" b="1" dirty="0" smtClean="0"/>
              <a:t>činnosti ve vědě a výzkumu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620688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/>
              <a:t>Určete hospodářské sektory</a:t>
            </a:r>
            <a:endParaRPr lang="cs-CZ" sz="4000" b="1" u="sng" dirty="0"/>
          </a:p>
        </p:txBody>
      </p:sp>
      <p:pic>
        <p:nvPicPr>
          <p:cNvPr id="10242" name="Picture 2" descr="File:John Deere Combine Harvester, Bredon Hill - geograph.org.uk - 52622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4000504"/>
            <a:ext cx="3643338" cy="2401466"/>
          </a:xfrm>
          <a:prstGeom prst="rect">
            <a:avLst/>
          </a:prstGeom>
          <a:noFill/>
        </p:spPr>
      </p:pic>
      <p:pic>
        <p:nvPicPr>
          <p:cNvPr id="10246" name="Picture 6" descr="File:Space Shuttle Columbia launchin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1285860"/>
            <a:ext cx="3643338" cy="2286016"/>
          </a:xfrm>
          <a:prstGeom prst="rect">
            <a:avLst/>
          </a:prstGeom>
          <a:noFill/>
        </p:spPr>
      </p:pic>
      <p:pic>
        <p:nvPicPr>
          <p:cNvPr id="11266" name="Picture 2" descr="File:Komische Oper Berlin interior Oct 2007 Balkon.jpg"/>
          <p:cNvPicPr>
            <a:picLocks noChangeAspect="1" noChangeArrowheads="1"/>
          </p:cNvPicPr>
          <p:nvPr/>
        </p:nvPicPr>
        <p:blipFill>
          <a:blip r:embed="rId4"/>
          <a:srcRect l="3750" r="9999" b="17126"/>
          <a:stretch>
            <a:fillRect/>
          </a:stretch>
        </p:blipFill>
        <p:spPr bwMode="auto">
          <a:xfrm>
            <a:off x="4929190" y="1285860"/>
            <a:ext cx="3643338" cy="2286016"/>
          </a:xfrm>
          <a:prstGeom prst="rect">
            <a:avLst/>
          </a:prstGeom>
          <a:noFill/>
        </p:spPr>
      </p:pic>
      <p:pic>
        <p:nvPicPr>
          <p:cNvPr id="2" name="Picture 2" descr="File:Museo BMW, Múnich, Alemania 2012-04-28, DD 01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29190" y="4000504"/>
            <a:ext cx="3643338" cy="242889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71472" y="3523450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kvaterní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29190" y="3523450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terciární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1472" y="6357958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primární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29190" y="6357958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sekundární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1472" y="1285860"/>
            <a:ext cx="15001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1.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0628" y="4000504"/>
            <a:ext cx="15001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4. 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1472" y="4000504"/>
            <a:ext cx="15001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3.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29190" y="1285860"/>
            <a:ext cx="15001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2.</a:t>
            </a:r>
            <a:endParaRPr lang="cs-CZ" sz="4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96086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1. Zemědělství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4488"/>
            <a:ext cx="8686800" cy="5143512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3000" dirty="0" smtClean="0">
                <a:cs typeface="Times New Roman"/>
              </a:rPr>
              <a:t>→ Evropa je </a:t>
            </a:r>
            <a:r>
              <a:rPr lang="cs-CZ" sz="3000" dirty="0" smtClean="0">
                <a:solidFill>
                  <a:schemeClr val="accent1"/>
                </a:solidFill>
                <a:cs typeface="Times New Roman"/>
              </a:rPr>
              <a:t>hospodářsky nejvyspělejší světadíl 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  <a:cs typeface="Times New Roman"/>
              </a:rPr>
              <a:t>→ vhodné podmínky pro zemědělství 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cs typeface="Times New Roman"/>
              </a:rPr>
              <a:t>				→ podnebí (mírný pás) 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cs typeface="Times New Roman"/>
              </a:rPr>
              <a:t>→ zemědělská půda tvoří 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  <a:cs typeface="Times New Roman"/>
              </a:rPr>
              <a:t>				→ 50-75% rozlohy většiny států 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cs typeface="Times New Roman"/>
              </a:rPr>
              <a:t>→ rostlinná a živočišná výroba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04088"/>
            <a:ext cx="9144000" cy="796086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Rozdělení zemědělství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43050"/>
            <a:ext cx="3971924" cy="5214950"/>
          </a:xfrm>
        </p:spPr>
        <p:txBody>
          <a:bodyPr>
            <a:normAutofit fontScale="92500"/>
          </a:bodyPr>
          <a:lstStyle/>
          <a:p>
            <a:pPr lvl="0">
              <a:lnSpc>
                <a:spcPct val="150000"/>
              </a:lnSpc>
              <a:buNone/>
            </a:pPr>
            <a:r>
              <a:rPr lang="cs-CZ" sz="3000" b="1" u="sng" dirty="0" smtClean="0">
                <a:solidFill>
                  <a:schemeClr val="accent1"/>
                </a:solidFill>
              </a:rPr>
              <a:t>1. ROSTLINNÁ výroba </a:t>
            </a:r>
          </a:p>
          <a:p>
            <a:pPr lvl="1">
              <a:lnSpc>
                <a:spcPct val="150000"/>
              </a:lnSpc>
              <a:buNone/>
            </a:pPr>
            <a:r>
              <a:rPr lang="cs-CZ" sz="3000" b="1" dirty="0" smtClean="0"/>
              <a:t>	- obiloviny </a:t>
            </a:r>
          </a:p>
          <a:p>
            <a:pPr lvl="1">
              <a:lnSpc>
                <a:spcPct val="150000"/>
              </a:lnSpc>
              <a:buNone/>
            </a:pPr>
            <a:r>
              <a:rPr lang="cs-CZ" sz="3000" b="1" dirty="0" smtClean="0"/>
              <a:t>	- okopaniny </a:t>
            </a:r>
          </a:p>
          <a:p>
            <a:pPr lvl="1">
              <a:lnSpc>
                <a:spcPct val="150000"/>
              </a:lnSpc>
              <a:buNone/>
            </a:pPr>
            <a:r>
              <a:rPr lang="cs-CZ" sz="3000" b="1" dirty="0" smtClean="0"/>
              <a:t>	- olejniny </a:t>
            </a:r>
          </a:p>
          <a:p>
            <a:pPr lvl="1">
              <a:lnSpc>
                <a:spcPct val="150000"/>
              </a:lnSpc>
              <a:buNone/>
            </a:pPr>
            <a:r>
              <a:rPr lang="cs-CZ" sz="3000" b="1" dirty="0" smtClean="0"/>
              <a:t>	- ovoce </a:t>
            </a:r>
          </a:p>
          <a:p>
            <a:pPr lvl="1">
              <a:lnSpc>
                <a:spcPct val="150000"/>
              </a:lnSpc>
              <a:buNone/>
            </a:pPr>
            <a:r>
              <a:rPr lang="cs-CZ" sz="3000" b="1" dirty="0" smtClean="0"/>
              <a:t>	- zelenina </a:t>
            </a:r>
          </a:p>
          <a:p>
            <a:pPr lvl="1">
              <a:lnSpc>
                <a:spcPct val="150000"/>
              </a:lnSpc>
              <a:buNone/>
            </a:pPr>
            <a:r>
              <a:rPr lang="cs-CZ" sz="3000" b="1" dirty="0" smtClean="0"/>
              <a:t>	- luskoviny 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929190" y="1643050"/>
            <a:ext cx="4000496" cy="52149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140000"/>
              </a:lnSpc>
              <a:spcBef>
                <a:spcPts val="720"/>
              </a:spcBef>
              <a:buNone/>
            </a:pPr>
            <a:r>
              <a:rPr lang="cs-CZ" sz="3000" b="1" u="sng" dirty="0" smtClean="0">
                <a:solidFill>
                  <a:schemeClr val="accent1"/>
                </a:solidFill>
              </a:rPr>
              <a:t>2. ŽIVOČIŠNÁ výroba </a:t>
            </a:r>
          </a:p>
          <a:p>
            <a:pPr lvl="1">
              <a:lnSpc>
                <a:spcPct val="140000"/>
              </a:lnSpc>
              <a:spcBef>
                <a:spcPts val="720"/>
              </a:spcBef>
            </a:pPr>
            <a:r>
              <a:rPr lang="cs-CZ" sz="3000" b="1" dirty="0" smtClean="0"/>
              <a:t>	- skot </a:t>
            </a:r>
          </a:p>
          <a:p>
            <a:pPr lvl="1">
              <a:lnSpc>
                <a:spcPct val="140000"/>
              </a:lnSpc>
              <a:spcBef>
                <a:spcPts val="720"/>
              </a:spcBef>
            </a:pPr>
            <a:r>
              <a:rPr lang="cs-CZ" sz="3000" b="1" dirty="0" smtClean="0"/>
              <a:t>	- prasata </a:t>
            </a:r>
          </a:p>
          <a:p>
            <a:pPr lvl="1">
              <a:lnSpc>
                <a:spcPct val="140000"/>
              </a:lnSpc>
              <a:spcBef>
                <a:spcPts val="720"/>
              </a:spcBef>
            </a:pPr>
            <a:r>
              <a:rPr lang="cs-CZ" sz="3000" b="1" dirty="0" smtClean="0"/>
              <a:t>	- drůbež</a:t>
            </a:r>
          </a:p>
          <a:p>
            <a:pPr lvl="1">
              <a:lnSpc>
                <a:spcPct val="140000"/>
              </a:lnSpc>
              <a:spcBef>
                <a:spcPts val="720"/>
              </a:spcBef>
            </a:pPr>
            <a:r>
              <a:rPr lang="cs-CZ" sz="3000" b="1" dirty="0" smtClean="0"/>
              <a:t>	- ovce a kozy </a:t>
            </a:r>
          </a:p>
          <a:p>
            <a:pPr lvl="1">
              <a:lnSpc>
                <a:spcPct val="140000"/>
              </a:lnSpc>
              <a:spcBef>
                <a:spcPts val="720"/>
              </a:spcBef>
            </a:pPr>
            <a:r>
              <a:rPr lang="cs-CZ" sz="3000" b="1" dirty="0" smtClean="0"/>
              <a:t>	- ryby </a:t>
            </a:r>
          </a:p>
          <a:p>
            <a:pPr lvl="1">
              <a:lnSpc>
                <a:spcPct val="140000"/>
              </a:lnSpc>
              <a:spcBef>
                <a:spcPts val="720"/>
              </a:spcBef>
            </a:pPr>
            <a:r>
              <a:rPr lang="cs-CZ" sz="3000" b="1" dirty="0" smtClean="0"/>
              <a:t>	- včely 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5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75526"/>
            <a:ext cx="8229600" cy="796086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2. Průmysl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5926"/>
            <a:ext cx="8686800" cy="507207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  <a:cs typeface="Times New Roman"/>
              </a:rPr>
              <a:t>→ průmysl má v Evropě dlouhou tradici 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cs typeface="Times New Roman"/>
              </a:rPr>
              <a:t>→ nerostné suroviny = paliva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>
                <a:cs typeface="Times New Roman"/>
              </a:rPr>
              <a:t>	</a:t>
            </a:r>
            <a:r>
              <a:rPr lang="cs-CZ" sz="3000" b="1" u="sng" dirty="0" smtClean="0">
                <a:solidFill>
                  <a:schemeClr val="accent1"/>
                </a:solidFill>
                <a:cs typeface="Times New Roman"/>
              </a:rPr>
              <a:t>1) černé a hnědé uhlí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>
                <a:cs typeface="Times New Roman"/>
              </a:rPr>
              <a:t>		</a:t>
            </a:r>
            <a:r>
              <a:rPr lang="cs-CZ" sz="3000" b="1" dirty="0" smtClean="0">
                <a:cs typeface="Times New Roman"/>
              </a:rPr>
              <a:t>- Rusko, Ukrajina, Polsko, Německo, VB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>
                <a:solidFill>
                  <a:schemeClr val="accent1"/>
                </a:solidFill>
                <a:cs typeface="Times New Roman"/>
              </a:rPr>
              <a:t>	</a:t>
            </a:r>
            <a:r>
              <a:rPr lang="cs-CZ" sz="3000" b="1" u="sng" dirty="0" smtClean="0">
                <a:solidFill>
                  <a:schemeClr val="accent1"/>
                </a:solidFill>
                <a:cs typeface="Times New Roman"/>
              </a:rPr>
              <a:t>2) ropa a zemní plyn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>
                <a:cs typeface="Times New Roman"/>
              </a:rPr>
              <a:t>		</a:t>
            </a:r>
            <a:r>
              <a:rPr lang="cs-CZ" sz="3000" b="1" dirty="0" smtClean="0">
                <a:cs typeface="Times New Roman"/>
              </a:rPr>
              <a:t>- Severní moře, Ural – Sibiř (Rusko)   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7158" y="1041047"/>
            <a:ext cx="8501122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5000" b="1" dirty="0" smtClean="0"/>
              <a:t>Do obrysové mapy  zakresli:</a:t>
            </a:r>
          </a:p>
          <a:p>
            <a:pPr marL="1257300" lvl="2" indent="-342900">
              <a:lnSpc>
                <a:spcPct val="150000"/>
              </a:lnSpc>
              <a:buAutoNum type="arabicParenR"/>
            </a:pPr>
            <a:r>
              <a:rPr lang="cs-CZ" sz="5000" b="1" dirty="0" smtClean="0"/>
              <a:t> těžba ropy</a:t>
            </a:r>
          </a:p>
          <a:p>
            <a:pPr marL="1257300" lvl="2" indent="-342900">
              <a:lnSpc>
                <a:spcPct val="150000"/>
              </a:lnSpc>
              <a:buAutoNum type="arabicParenR"/>
            </a:pPr>
            <a:r>
              <a:rPr lang="cs-CZ" sz="5000" b="1" dirty="0" smtClean="0"/>
              <a:t> těžba uhlí</a:t>
            </a:r>
          </a:p>
          <a:p>
            <a:pPr marL="1257300" lvl="2" indent="-342900">
              <a:lnSpc>
                <a:spcPct val="150000"/>
              </a:lnSpc>
              <a:buAutoNum type="arabicParenR"/>
            </a:pPr>
            <a:r>
              <a:rPr lang="cs-CZ" sz="5000" b="1" dirty="0" smtClean="0"/>
              <a:t> jaderné elektrárny</a:t>
            </a:r>
          </a:p>
          <a:p>
            <a:pPr marL="342900" indent="-342900">
              <a:buAutoNum type="arabicParenR"/>
            </a:pPr>
            <a:endParaRPr lang="cs-CZ" dirty="0" smtClean="0"/>
          </a:p>
          <a:p>
            <a:pPr marL="342900" indent="-342900">
              <a:buAutoNum type="arabicParenR"/>
            </a:pPr>
            <a:endParaRPr lang="cs-CZ" dirty="0" smtClean="0"/>
          </a:p>
          <a:p>
            <a:pPr marL="342900" indent="-342900">
              <a:buAutoNum type="arabicParenR"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3" name="Obrázek 2" descr="Soubor:Europe topography map.png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Krychle 6"/>
          <p:cNvSpPr/>
          <p:nvPr/>
        </p:nvSpPr>
        <p:spPr>
          <a:xfrm>
            <a:off x="3071802" y="3929066"/>
            <a:ext cx="357190" cy="357190"/>
          </a:xfrm>
          <a:prstGeom prst="cub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3929058" y="3429000"/>
            <a:ext cx="357190" cy="357190"/>
          </a:xfrm>
          <a:prstGeom prst="cub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3357554" y="3429000"/>
            <a:ext cx="357190" cy="357190"/>
          </a:xfrm>
          <a:prstGeom prst="cub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2857488" y="3500438"/>
            <a:ext cx="357190" cy="357190"/>
          </a:xfrm>
          <a:prstGeom prst="cub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1857356" y="3429000"/>
            <a:ext cx="214314" cy="214314"/>
          </a:xfrm>
          <a:prstGeom prst="cub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1928794" y="3143248"/>
            <a:ext cx="214314" cy="214314"/>
          </a:xfrm>
          <a:prstGeom prst="cub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/>
          <p:nvPr/>
        </p:nvSpPr>
        <p:spPr>
          <a:xfrm>
            <a:off x="4357686" y="3643314"/>
            <a:ext cx="357190" cy="357190"/>
          </a:xfrm>
          <a:prstGeom prst="cub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rychle 16"/>
          <p:cNvSpPr/>
          <p:nvPr/>
        </p:nvSpPr>
        <p:spPr>
          <a:xfrm>
            <a:off x="3714744" y="3929066"/>
            <a:ext cx="214314" cy="214314"/>
          </a:xfrm>
          <a:prstGeom prst="cub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7215206" y="3643314"/>
            <a:ext cx="357190" cy="357190"/>
          </a:xfrm>
          <a:prstGeom prst="cub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rychle 18"/>
          <p:cNvSpPr/>
          <p:nvPr/>
        </p:nvSpPr>
        <p:spPr>
          <a:xfrm>
            <a:off x="7715272" y="3786190"/>
            <a:ext cx="357190" cy="357190"/>
          </a:xfrm>
          <a:prstGeom prst="cub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rychle 19"/>
          <p:cNvSpPr/>
          <p:nvPr/>
        </p:nvSpPr>
        <p:spPr>
          <a:xfrm>
            <a:off x="7286644" y="4071942"/>
            <a:ext cx="357190" cy="357190"/>
          </a:xfrm>
          <a:prstGeom prst="cub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rychle 27"/>
          <p:cNvSpPr/>
          <p:nvPr/>
        </p:nvSpPr>
        <p:spPr>
          <a:xfrm>
            <a:off x="4000496" y="4071942"/>
            <a:ext cx="214314" cy="214314"/>
          </a:xfrm>
          <a:prstGeom prst="cub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2" name="Obrázek 21" descr="http://www.zelenezpravy.cz/wp-content/uploads/2011/08/radioaktiv_lase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68" y="4214818"/>
            <a:ext cx="285732" cy="285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22" descr="http://www.zelenezpravy.cz/wp-content/uploads/2011/08/radioaktiv_lase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7356" y="4357694"/>
            <a:ext cx="285732" cy="285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Obrázek 28" descr="http://www.zelenezpravy.cz/wp-content/uploads/2011/08/radioaktiv_lase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4546" y="4214818"/>
            <a:ext cx="285732" cy="285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Obrázek 29" descr="http://www.zelenezpravy.cz/wp-content/uploads/2011/08/radioaktiv_lase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1736" y="4143380"/>
            <a:ext cx="285732" cy="285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Obrázek 30" descr="http://www.zelenezpravy.cz/wp-content/uploads/2011/08/radioaktiv_lase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28860" y="3786190"/>
            <a:ext cx="285732" cy="285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Obrázek 31" descr="http://www.zelenezpravy.cz/wp-content/uploads/2011/08/radioaktiv_lase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7356" y="2714620"/>
            <a:ext cx="285732" cy="285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Obrázek 32" descr="http://www.zelenezpravy.cz/wp-content/uploads/2011/08/radioaktiv_lase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0166" y="2786078"/>
            <a:ext cx="285732" cy="285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Obrázek 33" descr="http://www.zelenezpravy.cz/wp-content/uploads/2011/08/radioaktiv_lase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4480" y="2357430"/>
            <a:ext cx="285732" cy="285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Obrázek 34" descr="http://www.zelenezpravy.cz/wp-content/uploads/2011/08/radioaktiv_lase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2976" y="5286388"/>
            <a:ext cx="285732" cy="285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Obrázek 35" descr="http://www.zelenezpravy.cz/wp-content/uploads/2011/08/radioaktiv_lase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28" y="5143512"/>
            <a:ext cx="285732" cy="285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" name="Obrázek 36" descr="http://www.zelenezpravy.cz/wp-content/uploads/2011/08/radioaktiv_lase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9078" y="4357714"/>
            <a:ext cx="285732" cy="285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" name="Obrázek 37" descr="http://www.zelenezpravy.cz/wp-content/uploads/2011/08/radioaktiv_lase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14744" y="2357430"/>
            <a:ext cx="285732" cy="285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Obrázek 38" descr="http://www.zelenezpravy.cz/wp-content/uploads/2011/08/radioaktiv_lase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6182" y="2000240"/>
            <a:ext cx="285732" cy="285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Obrázek 39" descr="http://www.zelenezpravy.cz/wp-content/uploads/2011/08/radioaktiv_lase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3857628"/>
            <a:ext cx="285732" cy="285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Obrázek 40" descr="http://www.zelenezpravy.cz/wp-content/uploads/2011/08/radioaktiv_lase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3714752"/>
            <a:ext cx="285732" cy="285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Obrázek 41" descr="http://www.zelenezpravy.cz/wp-content/uploads/2011/08/radioaktiv_lase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4500570"/>
            <a:ext cx="285732" cy="285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" name="Obrázek 42" descr="http://www.zelenezpravy.cz/wp-content/uploads/2011/08/radioaktiv_lase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58082" y="1857364"/>
            <a:ext cx="285732" cy="285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Obrázek 43" descr="http://www.zelenezpravy.cz/wp-content/uploads/2011/08/radioaktiv_lase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7950" y="1571612"/>
            <a:ext cx="285732" cy="285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" name="Obrázek 44" descr="http://www.zelenezpravy.cz/wp-content/uploads/2011/08/radioaktiv_lase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3000372"/>
            <a:ext cx="285732" cy="285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" name="Obrázek 45" descr="http://www.zelenezpravy.cz/wp-content/uploads/2011/08/radioaktiv_lase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2786058"/>
            <a:ext cx="285732" cy="285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" name="Obrázek 46" descr="http://www.zelenezpravy.cz/wp-content/uploads/2011/08/radioaktiv_lase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2264" y="2571744"/>
            <a:ext cx="285732" cy="285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" name="Obrázek 47" descr="http://www.zelenezpravy.cz/wp-content/uploads/2011/08/radioaktiv_lase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4572008"/>
            <a:ext cx="285732" cy="285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" name="Obrázek 48" descr="http://www.zelenezpravy.cz/wp-content/uploads/2011/08/radioaktiv_lase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488" y="4429132"/>
            <a:ext cx="285732" cy="2857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0" name="Plechovka 49"/>
          <p:cNvSpPr/>
          <p:nvPr/>
        </p:nvSpPr>
        <p:spPr>
          <a:xfrm>
            <a:off x="2571736" y="1714488"/>
            <a:ext cx="285752" cy="642942"/>
          </a:xfrm>
          <a:prstGeom prst="can">
            <a:avLst/>
          </a:prstGeom>
          <a:solidFill>
            <a:srgbClr val="990000"/>
          </a:solidFill>
          <a:ln>
            <a:solidFill>
              <a:srgbClr val="99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Plechovka 50"/>
          <p:cNvSpPr/>
          <p:nvPr/>
        </p:nvSpPr>
        <p:spPr>
          <a:xfrm>
            <a:off x="2786050" y="2643182"/>
            <a:ext cx="285752" cy="642942"/>
          </a:xfrm>
          <a:prstGeom prst="can">
            <a:avLst/>
          </a:prstGeom>
          <a:solidFill>
            <a:srgbClr val="990000"/>
          </a:solidFill>
          <a:ln>
            <a:solidFill>
              <a:srgbClr val="99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Plechovka 51"/>
          <p:cNvSpPr/>
          <p:nvPr/>
        </p:nvSpPr>
        <p:spPr>
          <a:xfrm>
            <a:off x="2357422" y="2500306"/>
            <a:ext cx="285752" cy="642942"/>
          </a:xfrm>
          <a:prstGeom prst="can">
            <a:avLst/>
          </a:prstGeom>
          <a:solidFill>
            <a:srgbClr val="990000"/>
          </a:solidFill>
          <a:ln>
            <a:solidFill>
              <a:srgbClr val="99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Plechovka 52"/>
          <p:cNvSpPr/>
          <p:nvPr/>
        </p:nvSpPr>
        <p:spPr>
          <a:xfrm>
            <a:off x="2857488" y="928670"/>
            <a:ext cx="285752" cy="642942"/>
          </a:xfrm>
          <a:prstGeom prst="can">
            <a:avLst/>
          </a:prstGeom>
          <a:solidFill>
            <a:srgbClr val="990000"/>
          </a:solidFill>
          <a:ln>
            <a:solidFill>
              <a:srgbClr val="99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8" grpId="0" animBg="1"/>
      <p:bldP spid="50" grpId="0" animBg="1"/>
      <p:bldP spid="51" grpId="0" animBg="1"/>
      <p:bldP spid="52" grpId="0" animBg="1"/>
      <p:bldP spid="5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00042"/>
            <a:ext cx="9144000" cy="796086"/>
          </a:xfrm>
        </p:spPr>
        <p:txBody>
          <a:bodyPr>
            <a:no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Rozdělení průmyslu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71470" y="1285860"/>
            <a:ext cx="9144032" cy="557214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	</a:t>
            </a:r>
            <a:r>
              <a:rPr lang="cs-CZ" sz="3000" b="1" u="sng" dirty="0" smtClean="0">
                <a:solidFill>
                  <a:schemeClr val="accent1"/>
                </a:solidFill>
              </a:rPr>
              <a:t>1.) TĚŽKÝ průmysl</a:t>
            </a:r>
            <a:r>
              <a:rPr lang="cs-CZ" sz="3000" b="1" dirty="0" smtClean="0">
                <a:solidFill>
                  <a:schemeClr val="accent1"/>
                </a:solidFill>
              </a:rPr>
              <a:t> 			</a:t>
            </a:r>
            <a:r>
              <a:rPr lang="cs-CZ" sz="3000" b="1" u="sng" dirty="0" smtClean="0">
                <a:solidFill>
                  <a:schemeClr val="accent1"/>
                </a:solidFill>
              </a:rPr>
              <a:t>2.) LEHKÝ průmysl</a:t>
            </a:r>
            <a:r>
              <a:rPr lang="cs-CZ" sz="3000" b="1" dirty="0" smtClean="0">
                <a:solidFill>
                  <a:schemeClr val="accent1"/>
                </a:solidFill>
              </a:rPr>
              <a:t> 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/>
              <a:t>	- strojírenství 			- potravinářský 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/>
              <a:t>	- hutnictví				- oděvní 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/>
              <a:t>	- těžební 				- obuvnický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/>
              <a:t>	- energetika				- kožedělný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/>
              <a:t>	- chemický 				- nábytkářský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/>
              <a:t>	- farmaceutický 			- papírenský  </a:t>
            </a:r>
            <a:r>
              <a:rPr lang="cs-CZ" sz="3000" dirty="0" smtClean="0"/>
              <a:t>	</a:t>
            </a:r>
          </a:p>
          <a:p>
            <a:pPr lvl="0">
              <a:buNone/>
            </a:pPr>
            <a:endParaRPr lang="cs-CZ" dirty="0" smtClean="0"/>
          </a:p>
          <a:p>
            <a:pPr lvl="0"/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14281" y="1357300"/>
          <a:ext cx="8715438" cy="52864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05146"/>
                <a:gridCol w="2905146"/>
                <a:gridCol w="2905146"/>
              </a:tblGrid>
              <a:tr h="883699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FIRMA</a:t>
                      </a:r>
                      <a:endParaRPr lang="cs-CZ" sz="2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PRŮMYSLOVÉ ODVĚTVÍ</a:t>
                      </a:r>
                      <a:endParaRPr lang="cs-CZ" sz="25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/>
                        <a:t>ZEMĚ PŮVODU </a:t>
                      </a:r>
                      <a:endParaRPr lang="cs-CZ" sz="2500" dirty="0"/>
                    </a:p>
                  </a:txBody>
                  <a:tcPr anchor="ctr"/>
                </a:tc>
              </a:tr>
              <a:tr h="489190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latin typeface="+mn-lt"/>
                        </a:rPr>
                        <a:t>Volk</a:t>
                      </a:r>
                      <a:r>
                        <a:rPr lang="cs-CZ" sz="2500" baseline="0" dirty="0" smtClean="0">
                          <a:latin typeface="+mn-lt"/>
                        </a:rPr>
                        <a:t>swagen</a:t>
                      </a:r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latin typeface="+mn-lt"/>
                        </a:rPr>
                        <a:t> </a:t>
                      </a:r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</a:tr>
              <a:tr h="489190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latin typeface="+mn-lt"/>
                        </a:rPr>
                        <a:t>Nokia</a:t>
                      </a:r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</a:tr>
              <a:tr h="489190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latin typeface="+mn-lt"/>
                        </a:rPr>
                        <a:t>Shell</a:t>
                      </a:r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</a:tr>
              <a:tr h="489190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latin typeface="+mn-lt"/>
                        </a:rPr>
                        <a:t>Ikea</a:t>
                      </a:r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</a:tr>
              <a:tr h="489190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latin typeface="+mn-lt"/>
                        </a:rPr>
                        <a:t>Siemens</a:t>
                      </a:r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</a:tr>
              <a:tr h="489190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latin typeface="+mn-lt"/>
                        </a:rPr>
                        <a:t>Nestlé</a:t>
                      </a:r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</a:tr>
              <a:tr h="489190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latin typeface="+mn-lt"/>
                        </a:rPr>
                        <a:t>BMW</a:t>
                      </a:r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</a:tr>
              <a:tr h="489190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latin typeface="+mn-lt"/>
                        </a:rPr>
                        <a:t>H</a:t>
                      </a:r>
                      <a:r>
                        <a:rPr lang="cs-CZ" sz="2500" dirty="0" smtClean="0">
                          <a:latin typeface="+mn-lt"/>
                          <a:cs typeface="Times New Roman"/>
                        </a:rPr>
                        <a:t>&amp;M</a:t>
                      </a:r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</a:tr>
              <a:tr h="489190"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latin typeface="+mn-lt"/>
                        </a:rPr>
                        <a:t>Fiat</a:t>
                      </a:r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500" dirty="0" smtClean="0">
                          <a:latin typeface="+mn-lt"/>
                        </a:rPr>
                        <a:t> </a:t>
                      </a:r>
                      <a:endParaRPr lang="cs-CZ" sz="2500" dirty="0">
                        <a:latin typeface="+mn-lt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0" y="642918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/>
              <a:t>Nejznámější evropské firmy</a:t>
            </a:r>
            <a:endParaRPr lang="cs-CZ" sz="40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43240" y="2237566"/>
            <a:ext cx="2857520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200"/>
              </a:lnSpc>
            </a:pPr>
            <a:r>
              <a:rPr lang="cs-CZ" sz="2500" dirty="0" smtClean="0"/>
              <a:t>automobilový</a:t>
            </a:r>
            <a:endParaRPr lang="cs-CZ" sz="25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43240" y="6143644"/>
            <a:ext cx="2928958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200"/>
              </a:lnSpc>
            </a:pPr>
            <a:r>
              <a:rPr lang="cs-CZ" sz="2500" dirty="0" smtClean="0"/>
              <a:t>automobilový</a:t>
            </a:r>
            <a:endParaRPr lang="cs-CZ" sz="25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43240" y="5143512"/>
            <a:ext cx="2857520" cy="541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500"/>
              </a:lnSpc>
            </a:pPr>
            <a:r>
              <a:rPr lang="cs-CZ" sz="2500" dirty="0" smtClean="0"/>
              <a:t>automobilový</a:t>
            </a:r>
            <a:endParaRPr lang="cs-CZ" sz="25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43240" y="2714620"/>
            <a:ext cx="2857520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200"/>
              </a:lnSpc>
            </a:pPr>
            <a:r>
              <a:rPr lang="cs-CZ" sz="2500" dirty="0" smtClean="0"/>
              <a:t>telekomunikační</a:t>
            </a:r>
            <a:endParaRPr lang="cs-CZ" sz="25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43240" y="3214686"/>
            <a:ext cx="2857520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200"/>
              </a:lnSpc>
            </a:pPr>
            <a:r>
              <a:rPr lang="cs-CZ" sz="2500" dirty="0" smtClean="0"/>
              <a:t>petrochemický</a:t>
            </a:r>
            <a:endParaRPr lang="cs-CZ" sz="25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43240" y="3714752"/>
            <a:ext cx="2857520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200"/>
              </a:lnSpc>
            </a:pPr>
            <a:r>
              <a:rPr lang="cs-CZ" sz="2500" dirty="0" smtClean="0"/>
              <a:t>nábytkářský</a:t>
            </a:r>
            <a:endParaRPr lang="cs-CZ" sz="25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43240" y="4212182"/>
            <a:ext cx="285752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00"/>
              </a:lnSpc>
            </a:pPr>
            <a:r>
              <a:rPr lang="cs-CZ" sz="2500" dirty="0" smtClean="0"/>
              <a:t>elektrotechnický</a:t>
            </a:r>
            <a:endParaRPr lang="cs-CZ" sz="25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43240" y="4712248"/>
            <a:ext cx="285752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000"/>
              </a:lnSpc>
            </a:pPr>
            <a:r>
              <a:rPr lang="cs-CZ" sz="2500" dirty="0" smtClean="0"/>
              <a:t>potravinový</a:t>
            </a:r>
            <a:endParaRPr lang="cs-CZ" sz="25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43240" y="5643578"/>
            <a:ext cx="2857520" cy="52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400"/>
              </a:lnSpc>
            </a:pPr>
            <a:r>
              <a:rPr lang="cs-CZ" sz="2500" dirty="0" smtClean="0"/>
              <a:t>textilní</a:t>
            </a:r>
            <a:endParaRPr lang="cs-CZ" sz="25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00760" y="2214554"/>
            <a:ext cx="2928958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200"/>
              </a:lnSpc>
            </a:pPr>
            <a:r>
              <a:rPr lang="cs-CZ" sz="2500" dirty="0" smtClean="0"/>
              <a:t>Německo</a:t>
            </a:r>
            <a:endParaRPr lang="cs-CZ" sz="25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72198" y="2714620"/>
            <a:ext cx="2857520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200"/>
              </a:lnSpc>
            </a:pPr>
            <a:r>
              <a:rPr lang="cs-CZ" sz="2500" dirty="0" smtClean="0"/>
              <a:t>Finsko</a:t>
            </a:r>
            <a:endParaRPr lang="cs-CZ" sz="25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00760" y="3214686"/>
            <a:ext cx="2928958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200"/>
              </a:lnSpc>
            </a:pPr>
            <a:r>
              <a:rPr lang="cs-CZ" sz="2500" dirty="0" smtClean="0"/>
              <a:t>VB/Nizozemí</a:t>
            </a:r>
            <a:endParaRPr lang="cs-CZ" sz="25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00760" y="3714752"/>
            <a:ext cx="2928958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200"/>
              </a:lnSpc>
            </a:pPr>
            <a:r>
              <a:rPr lang="cs-CZ" sz="2500" dirty="0" smtClean="0"/>
              <a:t>Švédsko</a:t>
            </a:r>
            <a:endParaRPr lang="cs-CZ" sz="25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00760" y="4143380"/>
            <a:ext cx="2857520" cy="541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600"/>
              </a:lnSpc>
            </a:pPr>
            <a:r>
              <a:rPr lang="cs-CZ" sz="2500" dirty="0" smtClean="0"/>
              <a:t>Německo</a:t>
            </a:r>
            <a:endParaRPr lang="cs-CZ" sz="25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00760" y="4643446"/>
            <a:ext cx="2928958" cy="513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500"/>
              </a:lnSpc>
            </a:pPr>
            <a:r>
              <a:rPr lang="cs-CZ" sz="2500" dirty="0" smtClean="0"/>
              <a:t>Švýcarsko</a:t>
            </a:r>
            <a:endParaRPr lang="cs-CZ" sz="25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000760" y="5143512"/>
            <a:ext cx="2928958" cy="52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400"/>
              </a:lnSpc>
            </a:pPr>
            <a:r>
              <a:rPr lang="cs-CZ" sz="2500" dirty="0" smtClean="0"/>
              <a:t>Německo</a:t>
            </a:r>
            <a:endParaRPr lang="cs-CZ" sz="25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72198" y="5643578"/>
            <a:ext cx="2857520" cy="52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400"/>
              </a:lnSpc>
            </a:pPr>
            <a:r>
              <a:rPr lang="cs-CZ" sz="2500" dirty="0" smtClean="0"/>
              <a:t>Švédsko</a:t>
            </a:r>
            <a:endParaRPr lang="cs-CZ" sz="25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72198" y="6143644"/>
            <a:ext cx="2857520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3200"/>
              </a:lnSpc>
            </a:pPr>
            <a:r>
              <a:rPr lang="cs-CZ" sz="2500" dirty="0" smtClean="0"/>
              <a:t>Itálie</a:t>
            </a:r>
            <a:endParaRPr lang="cs-CZ" sz="25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42844" y="1357298"/>
            <a:ext cx="8858312" cy="535785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2844" y="116632"/>
            <a:ext cx="8858312" cy="109779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7154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800000"/>
                </a:solidFill>
                <a:latin typeface="+mn-lt"/>
              </a:rPr>
              <a:t>Citace</a:t>
            </a:r>
            <a:endParaRPr lang="cs-CZ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5429264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[1] GEOGRAPHBOT.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www:&lt;http://commons.wikimedia.org/wiki/File:John_Deere_Combine_Harvester,_Bredon_Hill_-_geograph.org.uk_-_526228.jpg?uselang=cs&gt;.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[2] MARKU1988.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www:&lt;http://commons.wikimedia.org/wiki/File:Komische_Oper_Berlin_interior_Oct_2007_Balkon.jpg&gt;.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[3] SLICK-O-BOT.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www:&lt;http://commons.wikimedia.org/wiki/File:Space_Shuttle_Columbia_launching.jpg?uselang=cs&gt;.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[4] POCO A POCO.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www:&lt;http://commons.wikimedia.org/wiki/File:Museo_BMW,_M%C3%BAnich,_Alemania_2012-04-28,_DD_01.JPG&gt;.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[5] JOSE, San.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www:&lt;http://cs.wikipedia.org/wiki/Soubor:Europe_topography_map.png&gt;.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[6] BORECKÝ Daniel, CHALUPA Petr, NOVÁK Svatopluk, Zeměpis pro 8. ročník, 2. díl Česká republika, nakladatelství Nová Škola, Brno 2009, 95 s.   </a:t>
            </a:r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1188</TotalTime>
  <Words>137</Words>
  <Application>Microsoft Office PowerPoint</Application>
  <PresentationFormat>Předvádění na obrazovce (4:3)</PresentationFormat>
  <Paragraphs>138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Snímek 1</vt:lpstr>
      <vt:lpstr>Snímek 2</vt:lpstr>
      <vt:lpstr>Hospodářství </vt:lpstr>
      <vt:lpstr>Hospodářské sektory</vt:lpstr>
      <vt:lpstr>Snímek 5</vt:lpstr>
      <vt:lpstr>1. Zemědělství </vt:lpstr>
      <vt:lpstr>Rozdělení zemědělství</vt:lpstr>
      <vt:lpstr>2. Průmysl </vt:lpstr>
      <vt:lpstr>Snímek 9</vt:lpstr>
      <vt:lpstr>Rozdělení průmyslu</vt:lpstr>
      <vt:lpstr>Snímek 11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</dc:creator>
  <cp:lastModifiedBy>Já</cp:lastModifiedBy>
  <cp:revision>70</cp:revision>
  <dcterms:created xsi:type="dcterms:W3CDTF">2012-11-10T14:16:31Z</dcterms:created>
  <dcterms:modified xsi:type="dcterms:W3CDTF">2013-06-13T07:33:21Z</dcterms:modified>
</cp:coreProperties>
</file>