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72" r:id="rId11"/>
    <p:sldId id="274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BA6A9-EA5E-4C4D-B723-EECBFE99C655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58CE3E-34FB-46A9-B6C7-97F31CE6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F:\vzor k prezenta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88913"/>
            <a:ext cx="8785225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763688" y="3429000"/>
            <a:ext cx="1421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Dějiny umění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75656" y="3717032"/>
            <a:ext cx="26100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Prvky gotické architektury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9672" y="4005064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39752" y="4293096"/>
            <a:ext cx="36590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Mgr. </a:t>
            </a:r>
            <a:r>
              <a:rPr lang="cs-CZ" dirty="0" err="1" smtClean="0">
                <a:solidFill>
                  <a:schemeClr val="bg1"/>
                </a:solidFill>
              </a:rPr>
              <a:t>et</a:t>
            </a:r>
            <a:r>
              <a:rPr lang="cs-CZ" dirty="0" smtClean="0">
                <a:solidFill>
                  <a:schemeClr val="bg1"/>
                </a:solidFill>
              </a:rPr>
              <a:t> Mgr. Kateřina </a:t>
            </a:r>
            <a:r>
              <a:rPr lang="cs-CZ" dirty="0" err="1" smtClean="0">
                <a:solidFill>
                  <a:schemeClr val="bg1"/>
                </a:solidFill>
              </a:rPr>
              <a:t>Plesníková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 err="1" smtClean="0">
                <a:solidFill>
                  <a:schemeClr val="bg1"/>
                </a:solidFill>
              </a:rPr>
              <a:t>DiS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4653136"/>
            <a:ext cx="3848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smtClean="0">
                <a:solidFill>
                  <a:srgbClr val="000000"/>
                </a:solidFill>
                <a:latin typeface="Myriad Pro" charset="0"/>
              </a:rPr>
              <a:t>VY_32_INOVACE_PLE.DU.</a:t>
            </a:r>
            <a:r>
              <a:rPr lang="cs-CZ" b="1" dirty="0" smtClean="0">
                <a:solidFill>
                  <a:srgbClr val="000000"/>
                </a:solidFill>
                <a:latin typeface="Myriad Pro" charset="0"/>
              </a:rPr>
              <a:t>4</a:t>
            </a:r>
            <a:r>
              <a:rPr lang="en-US" b="1" dirty="0" smtClean="0">
                <a:solidFill>
                  <a:srgbClr val="000000"/>
                </a:solidFill>
                <a:latin typeface="Myriad Pro" charset="0"/>
              </a:rPr>
              <a:t>_</a:t>
            </a:r>
            <a:r>
              <a:rPr lang="cs-CZ" b="1" dirty="0" smtClean="0">
                <a:solidFill>
                  <a:srgbClr val="000000"/>
                </a:solidFill>
                <a:latin typeface="Myriad Pro" charset="0"/>
              </a:rPr>
              <a:t>3</a:t>
            </a:r>
            <a:r>
              <a:rPr lang="en-US" b="1" dirty="0" smtClean="0">
                <a:solidFill>
                  <a:srgbClr val="000000"/>
                </a:solidFill>
                <a:latin typeface="Myriad Pro" charset="0"/>
              </a:rPr>
              <a:t>_</a:t>
            </a:r>
            <a:r>
              <a:rPr lang="cs-CZ" b="1" dirty="0" smtClean="0">
                <a:solidFill>
                  <a:srgbClr val="000000"/>
                </a:solidFill>
                <a:latin typeface="Myriad Pro" charset="0"/>
              </a:rPr>
              <a:t>45</a:t>
            </a:r>
            <a:endParaRPr lang="en-US" b="1" dirty="0" smtClean="0">
              <a:solidFill>
                <a:srgbClr val="000000"/>
              </a:solidFill>
              <a:latin typeface="Myriad Pro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Poznejte prvky gotické architektury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Poznejte podle obrázků prvky v gotické architektuře: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44522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1</a:t>
            </a:r>
            <a:endParaRPr lang="cs-CZ" sz="5400" b="1" dirty="0"/>
          </a:p>
        </p:txBody>
      </p:sp>
      <p:pic>
        <p:nvPicPr>
          <p:cNvPr id="7" name="Zástupný symbol pro obsah 6" descr="the-gothic-arch-including-c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260648"/>
            <a:ext cx="6192688" cy="6192688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589240"/>
            <a:ext cx="229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2</a:t>
            </a:r>
            <a:endParaRPr lang="cs-CZ" sz="5400" b="1" dirty="0"/>
          </a:p>
        </p:txBody>
      </p:sp>
      <p:pic>
        <p:nvPicPr>
          <p:cNvPr id="6" name="Zástupný symbol pro obsah 5" descr="220px-Rozeta_Paryż_notre-dame_chalge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476672"/>
            <a:ext cx="6120680" cy="612068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3</a:t>
            </a:r>
            <a:endParaRPr lang="cs-CZ" sz="5400" b="1" dirty="0"/>
          </a:p>
        </p:txBody>
      </p:sp>
      <p:pic>
        <p:nvPicPr>
          <p:cNvPr id="8" name="Zástupný symbol pro obsah 7" descr="717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332656"/>
            <a:ext cx="8176868" cy="5328592"/>
          </a:xfrm>
        </p:spPr>
      </p:pic>
      <p:sp>
        <p:nvSpPr>
          <p:cNvPr id="9" name="Šipka doprava 8"/>
          <p:cNvSpPr/>
          <p:nvPr/>
        </p:nvSpPr>
        <p:spPr>
          <a:xfrm>
            <a:off x="251520" y="2420888"/>
            <a:ext cx="1944216" cy="288032"/>
          </a:xfrm>
          <a:prstGeom prst="rightArrow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5949280"/>
            <a:ext cx="4318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Popište tvary, které poznáte:</a:t>
            </a: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99592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4</a:t>
            </a:r>
            <a:endParaRPr lang="cs-CZ" sz="5400" b="1" dirty="0"/>
          </a:p>
        </p:txBody>
      </p:sp>
      <p:pic>
        <p:nvPicPr>
          <p:cNvPr id="9" name="Obrázek 8" descr="220px-Kutná_Hora_191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1" y="332656"/>
            <a:ext cx="7365915" cy="525658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733256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5</a:t>
            </a:r>
            <a:endParaRPr lang="cs-CZ" sz="5400" b="1" dirty="0"/>
          </a:p>
        </p:txBody>
      </p:sp>
      <p:pic>
        <p:nvPicPr>
          <p:cNvPr id="7" name="Zástupný symbol pro obsah 6" descr="9d197bf88b_57603628_o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404664"/>
            <a:ext cx="7680853" cy="5760640"/>
          </a:xfrm>
        </p:spPr>
      </p:pic>
      <p:sp>
        <p:nvSpPr>
          <p:cNvPr id="10" name="Šipka doleva 9"/>
          <p:cNvSpPr/>
          <p:nvPr/>
        </p:nvSpPr>
        <p:spPr>
          <a:xfrm>
            <a:off x="6084168" y="2204864"/>
            <a:ext cx="1512168" cy="288032"/>
          </a:xfrm>
          <a:prstGeom prst="leftArrow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517232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6</a:t>
            </a:r>
            <a:endParaRPr lang="cs-CZ" sz="5400" b="1" dirty="0"/>
          </a:p>
        </p:txBody>
      </p:sp>
      <p:pic>
        <p:nvPicPr>
          <p:cNvPr id="8" name="Zástupný symbol pro obsah 7" descr="7571010880_652f20e28d_z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27784" y="260648"/>
            <a:ext cx="4227770" cy="633670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11560" y="5805264"/>
            <a:ext cx="5357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7</a:t>
            </a:r>
            <a:endParaRPr lang="cs-CZ" sz="5400" b="1" dirty="0"/>
          </a:p>
        </p:txBody>
      </p:sp>
      <p:pic>
        <p:nvPicPr>
          <p:cNvPr id="6" name="Obrázek 5" descr="operny-syst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332656"/>
            <a:ext cx="7488832" cy="561662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lomený oblouk</a:t>
            </a:r>
          </a:p>
          <a:p>
            <a:pPr marL="514350" indent="-514350">
              <a:buAutoNum type="arabicPeriod"/>
            </a:pPr>
            <a:r>
              <a:rPr lang="cs-CZ" dirty="0" smtClean="0"/>
              <a:t>rozeta</a:t>
            </a:r>
          </a:p>
          <a:p>
            <a:pPr marL="514350" indent="-514350">
              <a:buAutoNum type="arabicPeriod"/>
            </a:pPr>
            <a:r>
              <a:rPr lang="cs-CZ" dirty="0" smtClean="0"/>
              <a:t> kružba (jeptiška, plamének, sférický čtyřúhelník)</a:t>
            </a:r>
          </a:p>
          <a:p>
            <a:pPr marL="514350" indent="-514350">
              <a:buAutoNum type="arabicPeriod"/>
            </a:pPr>
            <a:r>
              <a:rPr lang="cs-CZ" dirty="0" smtClean="0"/>
              <a:t> fiála</a:t>
            </a:r>
          </a:p>
          <a:p>
            <a:pPr marL="514350" indent="-514350">
              <a:buAutoNum type="arabicPeriod"/>
            </a:pPr>
            <a:r>
              <a:rPr lang="cs-CZ" dirty="0" smtClean="0"/>
              <a:t>žebrová křížová klenba</a:t>
            </a:r>
          </a:p>
          <a:p>
            <a:pPr marL="514350" indent="-514350">
              <a:buAutoNum type="arabicPeriod"/>
            </a:pPr>
            <a:r>
              <a:rPr lang="cs-CZ" dirty="0" smtClean="0"/>
              <a:t>kroužená klenba</a:t>
            </a:r>
          </a:p>
          <a:p>
            <a:pPr marL="514350" indent="-514350">
              <a:buAutoNum type="arabicPeriod"/>
            </a:pPr>
            <a:r>
              <a:rPr lang="cs-CZ" dirty="0" smtClean="0"/>
              <a:t>opěrný systém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u="sng" dirty="0" smtClean="0"/>
              <a:t>Použité obrázky: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853136"/>
          </a:xfrm>
        </p:spPr>
        <p:txBody>
          <a:bodyPr>
            <a:normAutofit fontScale="55000" lnSpcReduction="20000"/>
          </a:bodyPr>
          <a:lstStyle/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http://www.redwoodstone.co.uk</a:t>
            </a:r>
            <a:r>
              <a:rPr lang="pt-BR" dirty="0" smtClean="0"/>
              <a:t> [online]. [cit. 16.6.2013]. Dostupný na WWW: http://www.redwoodstone.co.uk/gothic_folly/folly_components/doors_arches/gothic_arch.html</a:t>
            </a:r>
            <a:endParaRPr lang="cs-CZ" dirty="0" smtClean="0"/>
          </a:p>
          <a:p>
            <a:pPr marL="514350" indent="-514350">
              <a:buFont typeface="Arial" pitchFamily="34" charset="0"/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http://cs.wikipedia.org</a:t>
            </a:r>
            <a:r>
              <a:rPr lang="pt-BR" dirty="0" smtClean="0"/>
              <a:t> [online]. [cit. 16.6.2013]. Dostupný na WWW: http://cs.wikipedia.org/wiki/Rozeta_%28architektura%29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http://cs.wikipedia.org</a:t>
            </a:r>
            <a:r>
              <a:rPr lang="pt-BR" dirty="0" smtClean="0"/>
              <a:t> [online]. [cit. 16.6.2013]. Dostupný na WWW: http://cs.wikipedia.org/wiki/Rozeta_%28architektura%29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http://cs.wikipedia.org</a:t>
            </a:r>
            <a:r>
              <a:rPr lang="pt-BR" dirty="0" smtClean="0"/>
              <a:t> [online]. [cit. 16.6.2013]. Dostupný na WWW: http://cs.wikipedia.org/wiki/Fi%C3%A1la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http://history-if.blog.cz</a:t>
            </a:r>
            <a:r>
              <a:rPr lang="pt-BR" dirty="0" smtClean="0"/>
              <a:t> [online]. [cit. 16.6.2013]. Dostupný na WWW: http://history-if.blog.cz/0912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http://www.flickr.com</a:t>
            </a:r>
            <a:r>
              <a:rPr lang="pt-BR" dirty="0" smtClean="0"/>
              <a:t> [online]. [cit. 16.6.2013]. Dostupný na WWW: http://www.flickr.com/groups/1938252@N23/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pt-BR" dirty="0" smtClean="0"/>
              <a:t>AUTOR NEUVEDEN. </a:t>
            </a:r>
            <a:r>
              <a:rPr lang="pt-BR" i="1" dirty="0" smtClean="0"/>
              <a:t>http://www.archslohy.estranky.cz</a:t>
            </a:r>
            <a:r>
              <a:rPr lang="pt-BR" dirty="0" smtClean="0"/>
              <a:t> [online]. [cit. 16.6.2013]. Dostupný na WWW: http://www.archslohy.estranky.cz/fotoalbum/gotika/operny-system.html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542</TotalTime>
  <Words>228</Words>
  <Application>Microsoft Office PowerPoint</Application>
  <PresentationFormat>Předvádění na obrazovce (4:3)</PresentationFormat>
  <Paragraphs>31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Poznejte prvky gotické architektury</vt:lpstr>
      <vt:lpstr>Poznejte podle obrázků prvky v gotické architektuře: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Správné odpovědi:</vt:lpstr>
      <vt:lpstr>Použité obrázky: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Poznej nejvýznamnější pražské památky</dc:title>
  <dc:creator>Olivík Daniel</dc:creator>
  <cp:lastModifiedBy>Olivík Daniel</cp:lastModifiedBy>
  <cp:revision>63</cp:revision>
  <dcterms:created xsi:type="dcterms:W3CDTF">2013-06-01T12:15:37Z</dcterms:created>
  <dcterms:modified xsi:type="dcterms:W3CDTF">2013-06-27T00:40:15Z</dcterms:modified>
</cp:coreProperties>
</file>