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75" r:id="rId3"/>
    <p:sldId id="276" r:id="rId4"/>
    <p:sldId id="278" r:id="rId5"/>
    <p:sldId id="279" r:id="rId6"/>
    <p:sldId id="267" r:id="rId7"/>
    <p:sldId id="269" r:id="rId8"/>
    <p:sldId id="280" r:id="rId9"/>
    <p:sldId id="270" r:id="rId10"/>
    <p:sldId id="281" r:id="rId11"/>
    <p:sldId id="282" r:id="rId12"/>
    <p:sldId id="283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areaChart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Vývoj obyvatel ČR</c:v>
                </c:pt>
              </c:strCache>
            </c:strRef>
          </c:tx>
          <c:cat>
            <c:strRef>
              <c:f>List1!$A$2:$A$11</c:f>
              <c:strCache>
                <c:ptCount val="10"/>
                <c:pt idx="0">
                  <c:v>1.1. 1500</c:v>
                </c:pt>
                <c:pt idx="1">
                  <c:v>1.1. 1600</c:v>
                </c:pt>
                <c:pt idx="2">
                  <c:v>1.1. 1700</c:v>
                </c:pt>
                <c:pt idx="3">
                  <c:v>1.1. 1800</c:v>
                </c:pt>
                <c:pt idx="4">
                  <c:v>1.1.1900</c:v>
                </c:pt>
                <c:pt idx="5">
                  <c:v>1.1.1930</c:v>
                </c:pt>
                <c:pt idx="6">
                  <c:v>1.1.1950</c:v>
                </c:pt>
                <c:pt idx="7">
                  <c:v>1.1.1960</c:v>
                </c:pt>
                <c:pt idx="8">
                  <c:v>1.1.1980</c:v>
                </c:pt>
                <c:pt idx="9">
                  <c:v>22.6.1905</c:v>
                </c:pt>
              </c:strCache>
            </c:strRef>
          </c:cat>
          <c:val>
            <c:numRef>
              <c:f>List1!$B$2:$B$11</c:f>
              <c:numCache>
                <c:formatCode>General</c:formatCode>
                <c:ptCount val="10"/>
                <c:pt idx="0">
                  <c:v>1.5</c:v>
                </c:pt>
                <c:pt idx="1">
                  <c:v>2</c:v>
                </c:pt>
                <c:pt idx="2">
                  <c:v>1.5</c:v>
                </c:pt>
                <c:pt idx="3">
                  <c:v>5</c:v>
                </c:pt>
                <c:pt idx="4">
                  <c:v>9</c:v>
                </c:pt>
                <c:pt idx="5">
                  <c:v>10.6</c:v>
                </c:pt>
                <c:pt idx="6">
                  <c:v>8.8000000000000007</c:v>
                </c:pt>
                <c:pt idx="7">
                  <c:v>9.5</c:v>
                </c:pt>
                <c:pt idx="8">
                  <c:v>10.3</c:v>
                </c:pt>
                <c:pt idx="9">
                  <c:v>10.5</c:v>
                </c:pt>
              </c:numCache>
            </c:numRef>
          </c:val>
        </c:ser>
        <c:axId val="45553152"/>
        <c:axId val="45555072"/>
      </c:areaChart>
      <c:catAx>
        <c:axId val="45553152"/>
        <c:scaling>
          <c:orientation val="minMax"/>
        </c:scaling>
        <c:axPos val="b"/>
        <c:numFmt formatCode="d/m/yyyy" sourceLinked="1"/>
        <c:tickLblPos val="nextTo"/>
        <c:crossAx val="45555072"/>
        <c:crosses val="autoZero"/>
        <c:auto val="1"/>
        <c:lblAlgn val="ctr"/>
        <c:lblOffset val="100"/>
      </c:catAx>
      <c:valAx>
        <c:axId val="45555072"/>
        <c:scaling>
          <c:orientation val="minMax"/>
        </c:scaling>
        <c:axPos val="l"/>
        <c:majorGridlines/>
        <c:numFmt formatCode="General" sourceLinked="1"/>
        <c:tickLblPos val="nextTo"/>
        <c:crossAx val="45553152"/>
        <c:crosses val="autoZero"/>
        <c:crossBetween val="midCat"/>
      </c:valAx>
    </c:plotArea>
    <c:plotVisOnly val="1"/>
  </c:chart>
  <c:spPr>
    <a:solidFill>
      <a:prstClr val="white">
        <a:lumMod val="85000"/>
      </a:prstClr>
    </a:solidFill>
    <a:ln>
      <a:noFill/>
    </a:ln>
    <a:effectLst>
      <a:outerShdw blurRad="50800" dist="50800" dir="5400000" algn="ctr" rotWithShape="0">
        <a:schemeClr val="tx1"/>
      </a:outerShdw>
    </a:effectLst>
  </c:spPr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0BE53D-F122-444C-AD78-E168C3AA27F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EB366DB-C113-4746-94BF-885F616670E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8/09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</a:t>
            </a:r>
            <a:r>
              <a:rPr lang="cs-CZ" sz="3000" b="1" dirty="0" smtClean="0">
                <a:solidFill>
                  <a:srgbClr val="800000"/>
                </a:solidFill>
              </a:rPr>
              <a:t>9. opakování – obyvatelstvo a hospodářství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obyvatelstvo Evropy, hustota zalidnění, národ, jazyk, náboženství, hospodářství, hospodářské sektory, zemědělství, průmysl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hospodářství a obyvatelstva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2908" y="1285860"/>
            <a:ext cx="9072626" cy="55721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sz="2500" dirty="0" smtClean="0"/>
              <a:t>Evropa patří mezi hospodářsky </a:t>
            </a:r>
            <a:r>
              <a:rPr lang="cs-CZ" sz="2500" dirty="0" smtClean="0">
                <a:solidFill>
                  <a:schemeClr val="accent1"/>
                </a:solidFill>
              </a:rPr>
              <a:t>vyspělé</a:t>
            </a:r>
            <a:r>
              <a:rPr lang="cs-CZ" sz="2500" dirty="0" smtClean="0"/>
              <a:t> světadíly. Většina států Evropy využívá </a:t>
            </a:r>
            <a:r>
              <a:rPr lang="cs-CZ" sz="2500" dirty="0" smtClean="0">
                <a:solidFill>
                  <a:schemeClr val="accent1"/>
                </a:solidFill>
              </a:rPr>
              <a:t>50 %</a:t>
            </a:r>
            <a:r>
              <a:rPr lang="cs-CZ" sz="2500" dirty="0" smtClean="0"/>
              <a:t> své plochy k zemědělství. Hospodářství můžeme nahradit podobným slovem, které zní </a:t>
            </a:r>
            <a:r>
              <a:rPr lang="cs-CZ" sz="2500" dirty="0" smtClean="0">
                <a:solidFill>
                  <a:schemeClr val="accent1"/>
                </a:solidFill>
              </a:rPr>
              <a:t>ekonomika</a:t>
            </a:r>
            <a:r>
              <a:rPr lang="cs-CZ" sz="100" dirty="0" smtClean="0">
                <a:solidFill>
                  <a:schemeClr val="accent1"/>
                </a:solidFill>
              </a:rPr>
              <a:t>      </a:t>
            </a:r>
            <a:r>
              <a:rPr lang="cs-CZ" sz="2500" dirty="0" smtClean="0"/>
              <a:t>. Věda, která se zabývá hospodářstvím je </a:t>
            </a:r>
            <a:r>
              <a:rPr lang="cs-CZ" sz="2500" dirty="0" smtClean="0">
                <a:solidFill>
                  <a:schemeClr val="accent1"/>
                </a:solidFill>
              </a:rPr>
              <a:t>ekonomie</a:t>
            </a:r>
            <a:r>
              <a:rPr lang="cs-CZ" sz="100" dirty="0" smtClean="0">
                <a:solidFill>
                  <a:schemeClr val="accent1"/>
                </a:solidFill>
              </a:rPr>
              <a:t> </a:t>
            </a:r>
            <a:r>
              <a:rPr lang="cs-CZ" sz="2500" dirty="0" smtClean="0"/>
              <a:t>. Rozlišujeme celkem </a:t>
            </a:r>
            <a:r>
              <a:rPr lang="cs-CZ" sz="2500" dirty="0" smtClean="0">
                <a:solidFill>
                  <a:schemeClr val="accent1"/>
                </a:solidFill>
              </a:rPr>
              <a:t>čtyři</a:t>
            </a:r>
            <a:r>
              <a:rPr lang="cs-CZ" sz="2500" dirty="0" smtClean="0"/>
              <a:t> hospodářské sektory. Největší zásoby zemního plynu se nachází v </a:t>
            </a:r>
            <a:r>
              <a:rPr lang="cs-CZ" sz="2500" dirty="0" smtClean="0">
                <a:solidFill>
                  <a:schemeClr val="accent1"/>
                </a:solidFill>
              </a:rPr>
              <a:t>Severním moři</a:t>
            </a:r>
            <a:r>
              <a:rPr lang="cs-CZ" sz="100" dirty="0" smtClean="0">
                <a:solidFill>
                  <a:schemeClr val="accent1"/>
                </a:solidFill>
              </a:rPr>
              <a:t> </a:t>
            </a:r>
            <a:r>
              <a:rPr lang="cs-CZ" sz="2500" dirty="0" smtClean="0"/>
              <a:t>. Jako obilnice Evropy se říká státům </a:t>
            </a:r>
            <a:r>
              <a:rPr lang="cs-CZ" sz="2500" dirty="0" smtClean="0">
                <a:solidFill>
                  <a:schemeClr val="accent1"/>
                </a:solidFill>
              </a:rPr>
              <a:t>Ukrajiny</a:t>
            </a:r>
            <a:r>
              <a:rPr lang="cs-CZ" sz="2500" dirty="0" smtClean="0"/>
              <a:t> a Ruska. Evropa má celkem </a:t>
            </a:r>
            <a:r>
              <a:rPr lang="cs-CZ" sz="2500" dirty="0" smtClean="0">
                <a:solidFill>
                  <a:schemeClr val="accent1"/>
                </a:solidFill>
              </a:rPr>
              <a:t>730</a:t>
            </a:r>
            <a:r>
              <a:rPr lang="cs-CZ" sz="2500" dirty="0" smtClean="0"/>
              <a:t> milionů obyvatel. Mezi světadíly ji patří </a:t>
            </a:r>
            <a:r>
              <a:rPr lang="cs-CZ" sz="2500" dirty="0" smtClean="0">
                <a:solidFill>
                  <a:schemeClr val="accent1"/>
                </a:solidFill>
              </a:rPr>
              <a:t>páté </a:t>
            </a:r>
            <a:r>
              <a:rPr lang="cs-CZ" sz="2500" dirty="0" smtClean="0"/>
              <a:t>místo. Nejlidnatějším je stát Ruska a naopak nejméně obyvatel žije ve </a:t>
            </a:r>
            <a:r>
              <a:rPr lang="cs-CZ" sz="2500" dirty="0" smtClean="0">
                <a:solidFill>
                  <a:schemeClr val="accent1"/>
                </a:solidFill>
              </a:rPr>
              <a:t>Vatikánu</a:t>
            </a:r>
            <a:r>
              <a:rPr lang="cs-CZ" sz="100" dirty="0" smtClean="0">
                <a:solidFill>
                  <a:schemeClr val="accent1"/>
                </a:solidFill>
              </a:rPr>
              <a:t>  </a:t>
            </a:r>
            <a:r>
              <a:rPr lang="cs-CZ" sz="2500" dirty="0" smtClean="0"/>
              <a:t>.       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4572000" y="1428736"/>
            <a:ext cx="1071570" cy="428628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2357422" y="2071678"/>
            <a:ext cx="928694" cy="4286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7686" y="167156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14546" y="224307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29454" y="2786058"/>
            <a:ext cx="221454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9256" y="3357562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43174" y="4500570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67209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6215082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7072330" y="2571744"/>
            <a:ext cx="1643074" cy="428628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5643570" y="3143248"/>
            <a:ext cx="1428760" cy="428628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1214414" y="3714752"/>
            <a:ext cx="928694" cy="50006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42976" y="3957584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2857488" y="4286256"/>
            <a:ext cx="2071702" cy="428628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1357290" y="4929198"/>
            <a:ext cx="1214446" cy="4286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42976" y="5100592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7000892" y="4929198"/>
            <a:ext cx="642942" cy="428628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4714876" y="5429264"/>
            <a:ext cx="785818" cy="428628"/>
          </a:xfrm>
          <a:prstGeom prst="rect">
            <a:avLst/>
          </a:prstGeom>
          <a:noFill/>
        </p:spPr>
      </p:pic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4" cstate="print"/>
          <a:srcRect l="29856" t="38896" r="49084" b="46432"/>
          <a:stretch>
            <a:fillRect/>
          </a:stretch>
        </p:blipFill>
        <p:spPr bwMode="auto">
          <a:xfrm>
            <a:off x="6357950" y="6000768"/>
            <a:ext cx="1285884" cy="42862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4500562" y="1285860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1857364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72330" y="2285992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43570" y="2928934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85852" y="3500438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57488" y="4149874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85852" y="4643446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6578" y="5100592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929454" y="4714884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4876" y="5214950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57950" y="5864386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10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Odpovězte na následující otázky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Podle hustoty obyvatel je Evropa?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druhá na světě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první na světě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třetí na světě 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Většina obyvatel Evropy hovoří?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evropskými jazyky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indickými jazyky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indoevropskými jazyky 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Ve východní Evropě převažuje?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protestantská církev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pravoslavná církev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judaismus </a:t>
            </a: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Ruština patří mezi?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slovanské jazyky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baltské jazyky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ugrofinské jazyky </a:t>
            </a:r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V Severním moři se těží?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jantar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ropa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železná ruda </a:t>
            </a:r>
          </a:p>
          <a:p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Do sekundárního sektoru patří?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zemědělství a těžba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služby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zpracovatelský průmysl </a:t>
            </a:r>
          </a:p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571612"/>
            <a:ext cx="857256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Který z těchto státu má velké  </a:t>
            </a:r>
          </a:p>
          <a:p>
            <a:pPr>
              <a:lnSpc>
                <a:spcPct val="150000"/>
              </a:lnSpc>
              <a:buNone/>
            </a:pPr>
            <a:r>
              <a:rPr lang="cs-CZ" sz="4000" b="1" dirty="0" smtClean="0"/>
              <a:t>  zásoby černého a hnědého uhlí?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Německo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Itálie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Řecko </a:t>
            </a:r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V Evropě se nachází celkem?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50 států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41 států 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46 států </a:t>
            </a:r>
          </a:p>
          <a:p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V Turecku převládá?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judaismus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protestantství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islám </a:t>
            </a:r>
          </a:p>
          <a:p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Do lehkého průmyslu patří?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těžba uhlí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energetika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nábytkářství 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5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8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5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8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0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6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1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5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8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1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0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3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uiExpand="1" build="allAtOnce"/>
      <p:bldP spid="8" grpId="0" animBg="1"/>
      <p:bldP spid="9" grpId="0" uiExpand="1" build="allAtOnce"/>
      <p:bldP spid="10" grpId="0" animBg="1"/>
      <p:bldP spid="11" grpId="0" build="allAtOnce"/>
      <p:bldP spid="12" grpId="0" animBg="1"/>
      <p:bldP spid="13" grpId="0" build="allAtOnce"/>
      <p:bldP spid="14" grpId="0" animBg="1"/>
      <p:bldP spid="15" grpId="0" build="allAtOnce"/>
      <p:bldP spid="16" grpId="0" animBg="1"/>
      <p:bldP spid="17" grpId="0" build="allAtOnce"/>
      <p:bldP spid="18" grpId="0" animBg="1"/>
      <p:bldP spid="19" grpId="0" build="allAtOnce"/>
      <p:bldP spid="20" grpId="0" animBg="1"/>
      <p:bldP spid="21" grpId="0" build="allAtOnce"/>
      <p:bldP spid="22" grpId="0" animBg="1"/>
      <p:bldP spid="23" grpId="0" build="allAtOnce"/>
      <p:bldP spid="24" grpId="0" animBg="1"/>
      <p:bldP spid="2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8" y="1357298"/>
            <a:ext cx="8929718" cy="550070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1) Vatikán			 ......		A) judaismus	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2) natalita			 ......		B) nerostné suroviny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3) aglomerace			 ......		C) zemědělství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4) populace			 ......		D) ekonomika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5) mortalita			 ......		E) papež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6) mešita			 ......		F) úbytek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7) hospodářství		 ......		G) obyvatelstvo	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8) primární sektor		 ......		H) minaret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9) paliva			 ......		I) seskupení sídel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10) synagoga			 ......		J) přírůstek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Najdi správnou odpověď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4810" y="1357298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E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1857364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J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810" y="2428868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I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4810" y="2982724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G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4810" y="3500438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F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4071942"/>
            <a:ext cx="428628" cy="412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500"/>
              </a:lnSpc>
            </a:pPr>
            <a:r>
              <a:rPr lang="cs-CZ" sz="2300" b="1" dirty="0" smtClean="0">
                <a:solidFill>
                  <a:schemeClr val="accent1"/>
                </a:solidFill>
              </a:rPr>
              <a:t>H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4572008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D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5125864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C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5643578"/>
            <a:ext cx="42862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00" b="1" dirty="0" smtClean="0">
                <a:solidFill>
                  <a:schemeClr val="accent1"/>
                </a:solidFill>
              </a:rPr>
              <a:t>B</a:t>
            </a:r>
            <a:endParaRPr lang="cs-CZ" sz="23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4810" y="6215082"/>
            <a:ext cx="428628" cy="412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500"/>
              </a:lnSpc>
            </a:pPr>
            <a:r>
              <a:rPr lang="cs-CZ" sz="2300" b="1" dirty="0" smtClean="0">
                <a:solidFill>
                  <a:schemeClr val="accent1"/>
                </a:solidFill>
              </a:rPr>
              <a:t>A</a:t>
            </a:r>
            <a:endParaRPr lang="cs-CZ" sz="23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85725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u="sng" dirty="0" smtClean="0"/>
              <a:t>Z těchto údajů vypracujte graf</a:t>
            </a:r>
          </a:p>
          <a:p>
            <a:pPr>
              <a:buFontTx/>
              <a:buChar char="-"/>
            </a:pPr>
            <a:endParaRPr lang="cs-CZ" sz="2500" u="sng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5720" y="1497180"/>
          <a:ext cx="8572560" cy="527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0"/>
                <a:gridCol w="4286280"/>
              </a:tblGrid>
              <a:tr h="503731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Rok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Počet obyvatel </a:t>
                      </a:r>
                      <a:endParaRPr lang="cs-CZ" sz="30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1500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1 500 000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1600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2 000 000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1700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1 500 000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1800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5 000 000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1900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9 000 000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1930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10 600 000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1950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8 800 000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1960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9 500 000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1980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10 300 000</a:t>
                      </a:r>
                      <a:endParaRPr lang="cs-CZ" sz="2500" dirty="0"/>
                    </a:p>
                  </a:txBody>
                  <a:tcPr/>
                </a:tc>
              </a:tr>
              <a:tr h="43376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2000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10</a:t>
                      </a:r>
                      <a:r>
                        <a:rPr lang="cs-CZ" sz="2500" baseline="0" dirty="0" smtClean="0"/>
                        <a:t> 500 000</a:t>
                      </a:r>
                      <a:endParaRPr lang="cs-CZ" sz="25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142844" y="1428736"/>
          <a:ext cx="8858312" cy="52864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42844" y="1428736"/>
            <a:ext cx="8858312" cy="642942"/>
          </a:xfrm>
        </p:spPr>
        <p:txBody>
          <a:bodyPr>
            <a:normAutofit/>
          </a:bodyPr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+mn-lt"/>
              </a:rPr>
              <a:t>vývoj počtu obyvatel ČR</a:t>
            </a:r>
            <a:endParaRPr lang="cs-CZ" sz="25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7" grpId="0">
        <p:bldAsOne/>
      </p:bldGraphic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Určete hospodářské sektory!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098" name="Picture 2" descr="File:Baggerschaufeln, Bagg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357298"/>
            <a:ext cx="3857652" cy="2286016"/>
          </a:xfrm>
          <a:prstGeom prst="rect">
            <a:avLst/>
          </a:prstGeom>
          <a:noFill/>
        </p:spPr>
      </p:pic>
      <p:pic>
        <p:nvPicPr>
          <p:cNvPr id="3" name="Picture 2" descr="File:Campnoumatch.jpg"/>
          <p:cNvPicPr>
            <a:picLocks noChangeAspect="1" noChangeArrowheads="1"/>
          </p:cNvPicPr>
          <p:nvPr/>
        </p:nvPicPr>
        <p:blipFill>
          <a:blip r:embed="rId3"/>
          <a:srcRect t="15603"/>
          <a:stretch>
            <a:fillRect/>
          </a:stretch>
        </p:blipFill>
        <p:spPr bwMode="auto">
          <a:xfrm>
            <a:off x="500034" y="1357298"/>
            <a:ext cx="3857652" cy="2286016"/>
          </a:xfrm>
          <a:prstGeom prst="rect">
            <a:avLst/>
          </a:prstGeom>
          <a:noFill/>
        </p:spPr>
      </p:pic>
      <p:pic>
        <p:nvPicPr>
          <p:cNvPr id="4" name="Picture 2" descr="File:Beryl alpha from air.jpg"/>
          <p:cNvPicPr>
            <a:picLocks noChangeAspect="1" noChangeArrowheads="1"/>
          </p:cNvPicPr>
          <p:nvPr/>
        </p:nvPicPr>
        <p:blipFill>
          <a:blip r:embed="rId4"/>
          <a:srcRect t="6324"/>
          <a:stretch>
            <a:fillRect/>
          </a:stretch>
        </p:blipFill>
        <p:spPr bwMode="auto">
          <a:xfrm>
            <a:off x="500034" y="4143381"/>
            <a:ext cx="3857652" cy="22860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34" y="3589382"/>
            <a:ext cx="38576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terciární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6314" y="3589382"/>
            <a:ext cx="38576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primární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6357958"/>
            <a:ext cx="38576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primární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6314" y="6357958"/>
            <a:ext cx="38576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terciární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14744" y="128586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1.</a:t>
            </a:r>
            <a:endParaRPr lang="cs-CZ" sz="4000" b="1" dirty="0"/>
          </a:p>
        </p:txBody>
      </p:sp>
      <p:pic>
        <p:nvPicPr>
          <p:cNvPr id="13" name="Obrázek 12" descr="File:Haneda second teminal and air plane 200603.JPG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143380"/>
            <a:ext cx="385765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8001024" y="128586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2.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4071942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01024" y="4071942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4.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57214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1) Německo má zhruba 80 milionů obyvatel.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2) Slovensko je známo vývozem ryb.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3) Ve Velké Británii převažuje protestantská církev.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4) Urbanizace je přesidlování z měst do vesnic.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5) Olivy se převážně pěstují na jihu Evropy.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6) V Albánii převažuje náboženství islám.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7) Portugalsko je známo zásobami uhlí a ropy.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8) Restaurace a hospody patří do sektoru služeb.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9) V Evropě se vyrobí nejméně aut na světě.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1"/>
                </a:solidFill>
              </a:rPr>
              <a:t>10) Na severu Skandinávie žijí takzvaní Laponci. 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Co je a co není pravda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43834" y="1285860"/>
            <a:ext cx="1214446" cy="5547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NE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NE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NE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NE</a:t>
            </a:r>
          </a:p>
          <a:p>
            <a:pPr algn="ctr">
              <a:lnSpc>
                <a:spcPct val="130000"/>
              </a:lnSpc>
              <a:spcBef>
                <a:spcPts val="576"/>
              </a:spcBef>
            </a:pPr>
            <a:r>
              <a:rPr lang="cs-CZ" sz="2400" b="1" dirty="0" smtClean="0"/>
              <a:t>ANO</a:t>
            </a:r>
            <a:endParaRPr lang="cs-CZ" sz="24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chybějící údaje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1" y="1452880"/>
          <a:ext cx="8715438" cy="52622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5146"/>
                <a:gridCol w="2905146"/>
                <a:gridCol w="2905146"/>
              </a:tblGrid>
              <a:tr h="47838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HLAVNÍ</a:t>
                      </a:r>
                      <a:r>
                        <a:rPr lang="cs-CZ" sz="2500" baseline="0" dirty="0" smtClean="0"/>
                        <a:t> MĚSTO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NÁZEV STÁTU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ŘEKA</a:t>
                      </a:r>
                      <a:endParaRPr lang="cs-CZ" sz="2500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Londýn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Siena</a:t>
                      </a:r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Česká republika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Vídeň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Záhřeb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Sáva, Dunaj</a:t>
                      </a:r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Slovensko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Ukrajina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 dirty="0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Budapešť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</a:tr>
              <a:tr h="478388"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5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Visla</a:t>
                      </a:r>
                      <a:endParaRPr lang="cs-CZ" sz="25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143240" y="1928802"/>
            <a:ext cx="285752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Temže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0760" y="1928802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Velká Británie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2428868"/>
            <a:ext cx="285752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Francie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242886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Paříž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3380574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Dunaj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3380574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Rakousko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288050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Vltava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4282" y="288050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Praha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5643578"/>
            <a:ext cx="2857520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Maďarsko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5961095"/>
            <a:ext cx="2928958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Vratislava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5961095"/>
            <a:ext cx="285752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Polsko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00760" y="528638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Dněpr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4282" y="4809334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Bratislava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760" y="4809334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Dunaj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430926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Bělehrad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14678" y="4309268"/>
            <a:ext cx="278608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Srbsko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00760" y="385762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Sáva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43240" y="385762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Chorvatsko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282" y="5286388"/>
            <a:ext cx="292895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Kyjev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5643578"/>
            <a:ext cx="2928958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Dunaj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1538" y="1957037"/>
            <a:ext cx="692948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5000" dirty="0" smtClean="0"/>
              <a:t>Pomocí atlasu najdi vyznačená hlavní města</a:t>
            </a:r>
            <a:endParaRPr lang="cs-CZ" sz="5000" dirty="0"/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5500694" y="450057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000496" y="435769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857884" y="364331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500562" y="342900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571868" y="528638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143108" y="421481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85918" y="350043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42976" y="557214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00430" y="350043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50082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2071678"/>
            <a:ext cx="9286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10.</a:t>
            </a:r>
            <a:endParaRPr lang="cs-CZ" sz="3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400050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9.</a:t>
            </a:r>
            <a:endParaRPr lang="cs-CZ" sz="3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435769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8.</a:t>
            </a:r>
            <a:endParaRPr lang="cs-CZ" sz="3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5357826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7.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71934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6.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71802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29256" y="3071810"/>
            <a:ext cx="64294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43240" y="5018142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868" y="4160886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8728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86116" y="542926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Řím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28992" y="450057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Vídeň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00562" y="4643446"/>
            <a:ext cx="18573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Bukurešť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57818" y="378619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Kyjev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00760" y="2428868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Moskva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857620" y="3594888"/>
            <a:ext cx="150019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500" b="1" dirty="0" smtClean="0">
                <a:solidFill>
                  <a:schemeClr val="accent1"/>
                </a:solidFill>
              </a:rPr>
              <a:t>Varšava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786050" y="364331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Berlín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7158" y="5715016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Madrid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57356" y="435769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Paříž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285852" y="307181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Temže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Propojte správně tyto pojmy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928802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Volkswagen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2857496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Nokia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3786190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Ikea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0364" y="1928802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telekomunikační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714884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H</a:t>
            </a:r>
            <a:r>
              <a:rPr lang="cs-CZ" sz="3000" dirty="0" smtClean="0">
                <a:cs typeface="Times New Roman"/>
              </a:rPr>
              <a:t>&amp;M</a:t>
            </a:r>
            <a:endParaRPr lang="cs-CZ" sz="3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5661084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Nestlé</a:t>
            </a:r>
            <a:endParaRPr lang="cs-CZ" sz="3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1928802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Švédsko</a:t>
            </a:r>
            <a:endParaRPr lang="cs-CZ" sz="3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2857496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Švédsko</a:t>
            </a:r>
            <a:endParaRPr lang="cs-CZ" sz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15140" y="3803696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Finsko</a:t>
            </a:r>
            <a:endParaRPr lang="cs-CZ" sz="3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4732390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Švýcarsko</a:t>
            </a:r>
            <a:endParaRPr lang="cs-CZ" sz="3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5661084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Německo</a:t>
            </a:r>
            <a:endParaRPr lang="cs-CZ" sz="3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00364" y="2857496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textilní</a:t>
            </a:r>
            <a:endParaRPr lang="cs-CZ" sz="3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00364" y="3803696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potravinářství</a:t>
            </a:r>
            <a:endParaRPr lang="cs-CZ" sz="3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00364" y="4732390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automobilový</a:t>
            </a:r>
            <a:endParaRPr lang="cs-CZ" sz="3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00364" y="5661084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nábytkářství</a:t>
            </a:r>
            <a:endParaRPr lang="cs-CZ" sz="3000" dirty="0"/>
          </a:p>
        </p:txBody>
      </p:sp>
      <p:cxnSp>
        <p:nvCxnSpPr>
          <p:cNvPr id="26" name="Přímá spojovací šipka 25"/>
          <p:cNvCxnSpPr>
            <a:stCxn id="4" idx="3"/>
            <a:endCxn id="23" idx="1"/>
          </p:cNvCxnSpPr>
          <p:nvPr/>
        </p:nvCxnSpPr>
        <p:spPr>
          <a:xfrm>
            <a:off x="2428860" y="2205801"/>
            <a:ext cx="571504" cy="2803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23" idx="3"/>
            <a:endCxn id="20" idx="1"/>
          </p:cNvCxnSpPr>
          <p:nvPr/>
        </p:nvCxnSpPr>
        <p:spPr>
          <a:xfrm>
            <a:off x="6143636" y="5009389"/>
            <a:ext cx="571504" cy="9286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1" idx="3"/>
            <a:endCxn id="13" idx="1"/>
          </p:cNvCxnSpPr>
          <p:nvPr/>
        </p:nvCxnSpPr>
        <p:spPr>
          <a:xfrm flipV="1">
            <a:off x="2428860" y="2205801"/>
            <a:ext cx="571504" cy="9286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3" idx="3"/>
            <a:endCxn id="18" idx="1"/>
          </p:cNvCxnSpPr>
          <p:nvPr/>
        </p:nvCxnSpPr>
        <p:spPr>
          <a:xfrm>
            <a:off x="6143636" y="2205801"/>
            <a:ext cx="571504" cy="18748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2" idx="3"/>
            <a:endCxn id="24" idx="1"/>
          </p:cNvCxnSpPr>
          <p:nvPr/>
        </p:nvCxnSpPr>
        <p:spPr>
          <a:xfrm>
            <a:off x="2428860" y="4063189"/>
            <a:ext cx="571504" cy="18748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stCxn id="24" idx="3"/>
            <a:endCxn id="17" idx="1"/>
          </p:cNvCxnSpPr>
          <p:nvPr/>
        </p:nvCxnSpPr>
        <p:spPr>
          <a:xfrm flipV="1">
            <a:off x="6143636" y="3134495"/>
            <a:ext cx="571504" cy="2803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3"/>
            <a:endCxn id="21" idx="1"/>
          </p:cNvCxnSpPr>
          <p:nvPr/>
        </p:nvCxnSpPr>
        <p:spPr>
          <a:xfrm flipV="1">
            <a:off x="2428860" y="3134495"/>
            <a:ext cx="571504" cy="18573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21" idx="3"/>
            <a:endCxn id="16" idx="1"/>
          </p:cNvCxnSpPr>
          <p:nvPr/>
        </p:nvCxnSpPr>
        <p:spPr>
          <a:xfrm flipV="1">
            <a:off x="6143636" y="2205801"/>
            <a:ext cx="571504" cy="9286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15" idx="3"/>
            <a:endCxn id="22" idx="1"/>
          </p:cNvCxnSpPr>
          <p:nvPr/>
        </p:nvCxnSpPr>
        <p:spPr>
          <a:xfrm flipV="1">
            <a:off x="2428860" y="4080695"/>
            <a:ext cx="571504" cy="18573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22" idx="3"/>
            <a:endCxn id="19" idx="1"/>
          </p:cNvCxnSpPr>
          <p:nvPr/>
        </p:nvCxnSpPr>
        <p:spPr>
          <a:xfrm>
            <a:off x="6143636" y="4080695"/>
            <a:ext cx="571504" cy="92869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71612"/>
            <a:ext cx="8858312" cy="38576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000" dirty="0" smtClean="0"/>
              <a:t>Do mapy zakreslete tyto pojmy:</a:t>
            </a:r>
          </a:p>
          <a:p>
            <a:pPr>
              <a:buNone/>
            </a:pPr>
            <a:r>
              <a:rPr lang="cs-CZ" sz="5000" dirty="0" smtClean="0"/>
              <a:t>		1) černé a hnědé uhlí </a:t>
            </a:r>
          </a:p>
          <a:p>
            <a:pPr>
              <a:buNone/>
            </a:pPr>
            <a:r>
              <a:rPr lang="cs-CZ" sz="5000" dirty="0" smtClean="0"/>
              <a:t>		2) zemní plyn</a:t>
            </a:r>
          </a:p>
          <a:p>
            <a:pPr>
              <a:buNone/>
            </a:pPr>
            <a:r>
              <a:rPr lang="cs-CZ" sz="5000" dirty="0" smtClean="0"/>
              <a:t>		</a:t>
            </a:r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2571736" y="3571876"/>
            <a:ext cx="928694" cy="785818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143372" y="3429000"/>
            <a:ext cx="642942" cy="571504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215206" y="3857628"/>
            <a:ext cx="857256" cy="714380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643042" y="3071810"/>
            <a:ext cx="642942" cy="571504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714744" y="3929066"/>
            <a:ext cx="357190" cy="285752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2714612" y="2571744"/>
            <a:ext cx="357190" cy="714380"/>
          </a:xfrm>
          <a:prstGeom prst="triangle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2285984" y="2214554"/>
            <a:ext cx="357190" cy="714380"/>
          </a:xfrm>
          <a:prstGeom prst="triangle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2571736" y="1142984"/>
            <a:ext cx="357190" cy="714380"/>
          </a:xfrm>
          <a:prstGeom prst="triangle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FLICKR UPLOAD BOT.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www:&lt;http://commons.wikimedia.org/wiki/File:Baggerschaufeln,_Bagger.jpg&gt;.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JACOPLANE.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www:&lt;http://commons.wikimedia.org/wiki/File:Campnoumatch.jpg?uselang=cs&gt;.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SOUTHGEIST.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www:&lt;http://commons.wikimedia.org/wiki/File:Beryl_alpha_from_air.jpg&gt;.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[4]URYAH.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www:&lt;http://commons.wikimedia.org/wiki/File:Haneda_second_teminal_and_air_plane_200603.JPG&gt;.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BORECKÝ Daniel, CHALUPA Petr, NOVÁK Svatopluk, </a:t>
            </a:r>
            <a:r>
              <a:rPr lang="cs-CZ" sz="700" i="1" dirty="0" smtClean="0"/>
              <a:t>Zeměpis pro 8. ročník, 2. díl Česká republika</a:t>
            </a:r>
            <a:r>
              <a:rPr lang="cs-CZ" sz="700" dirty="0" smtClean="0"/>
              <a:t>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1074</TotalTime>
  <Words>425</Words>
  <Application>Microsoft Office PowerPoint</Application>
  <PresentationFormat>Předvádění na obrazovce (4:3)</PresentationFormat>
  <Paragraphs>250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Doplňte správná slova do textu</vt:lpstr>
      <vt:lpstr>Odpovězte na následující otázky</vt:lpstr>
      <vt:lpstr>Najdi správnou odpověď</vt:lpstr>
      <vt:lpstr>vývoj počtu obyvatel ČR</vt:lpstr>
      <vt:lpstr>Určete hospodářské sektory!</vt:lpstr>
      <vt:lpstr>Co je a co není pravda</vt:lpstr>
      <vt:lpstr>Doplňte chybějící údaje</vt:lpstr>
      <vt:lpstr>Snímek 10</vt:lpstr>
      <vt:lpstr>Propojte správně tyto pojmy</vt:lpstr>
      <vt:lpstr>Snímek 12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Já</cp:lastModifiedBy>
  <cp:revision>89</cp:revision>
  <dcterms:created xsi:type="dcterms:W3CDTF">2012-11-13T19:43:35Z</dcterms:created>
  <dcterms:modified xsi:type="dcterms:W3CDTF">2013-06-13T07:33:35Z</dcterms:modified>
</cp:coreProperties>
</file>