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5" r:id="rId2"/>
    <p:sldId id="274" r:id="rId3"/>
    <p:sldId id="275" r:id="rId4"/>
    <p:sldId id="276" r:id="rId5"/>
    <p:sldId id="277" r:id="rId6"/>
    <p:sldId id="262" r:id="rId7"/>
    <p:sldId id="265" r:id="rId8"/>
    <p:sldId id="260" r:id="rId9"/>
    <p:sldId id="278" r:id="rId10"/>
    <p:sldId id="283" r:id="rId11"/>
    <p:sldId id="28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99" autoAdjust="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EE1C20-D16B-4BB2-80E9-ABBD1619433E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EBE04C-729F-4F42-8D3D-3CBAA4F226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0D90C7-A39B-4755-AF43-20DEAA8FA159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5C6158E-A2BF-46E9-B50E-5B95FBF13DF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imgres?imgurl=http://www.zscr.cz/picture/images/EU-Logo.jpg&amp;imgrefurl=http://www.zscr.cz/aktuality-zscr/velke-srovnani-regionalnich-operacnich-programu-a1571841&amp;usg=__o2J1ey2wStpQPcYJNYrggaYOVlY=&amp;h=474&amp;w=726&amp;sz=32&amp;hl=cs&amp;start=0&amp;zoom=1&amp;tbnid=EqNHM11FCeAANM:&amp;tbnh=138&amp;tbnw=205&amp;ei=nyBJTd-VF8-LswaOxIWYDw&amp;prev=/images?q=evropsk%C3%A1+unie+logo&amp;hl=cs&amp;biw=1020&amp;bih=567&amp;gbv=2&amp;tbs=isch:1&amp;itbs=1&amp;iact=rc&amp;dur=250&amp;oei=jSBJTbnYO4OztAbxj-WxDw&amp;esq=7&amp;page=1&amp;ndsp=13&amp;ved=1t:429,r:1,s:0&amp;tx=120&amp;ty=5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8/10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10. </a:t>
            </a:r>
            <a:r>
              <a:rPr lang="cs-CZ" sz="4000" b="1" smtClean="0">
                <a:solidFill>
                  <a:srgbClr val="800000"/>
                </a:solidFill>
              </a:rPr>
              <a:t>Evropské organizace</a:t>
            </a:r>
            <a:endParaRPr lang="cs-CZ" sz="4000" b="1" dirty="0" smtClean="0">
              <a:solidFill>
                <a:srgbClr val="800000"/>
              </a:solidFill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Evropská unie,  symboly evropské unie, formování EU, Evropské instituce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obyvatelstva a hlavních sídel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74"/>
            <a:ext cx="5786478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chemeClr val="tx1"/>
                </a:solidFill>
              </a:rPr>
              <a:t>Základní informace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715404" cy="5500702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1"/>
                </a:solidFill>
              </a:rPr>
              <a:t> </a:t>
            </a:r>
            <a:r>
              <a:rPr lang="cs-CZ" sz="3200" b="1" dirty="0" smtClean="0">
                <a:solidFill>
                  <a:schemeClr val="accent1"/>
                </a:solidFill>
              </a:rPr>
              <a:t>Jak rozumíme pojmu Evropská unie?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/>
              <a:t>→ mezinárodní organizace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 		</a:t>
            </a:r>
            <a:r>
              <a:rPr lang="cs-CZ" sz="3000" b="1" dirty="0" smtClean="0"/>
              <a:t>→ sdružení </a:t>
            </a:r>
            <a:r>
              <a:rPr lang="cs-CZ" sz="3000" b="1" dirty="0" smtClean="0">
                <a:solidFill>
                  <a:schemeClr val="accent1"/>
                </a:solidFill>
              </a:rPr>
              <a:t>27 evropských států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/>
              <a:t>	</a:t>
            </a:r>
            <a:r>
              <a:rPr lang="cs-CZ" sz="3000" b="1" dirty="0" smtClean="0"/>
              <a:t>	→ </a:t>
            </a:r>
            <a:r>
              <a:rPr lang="cs-CZ" sz="3000" b="1" dirty="0" smtClean="0">
                <a:solidFill>
                  <a:schemeClr val="accent1"/>
                </a:solidFill>
              </a:rPr>
              <a:t>politické</a:t>
            </a:r>
            <a:r>
              <a:rPr lang="cs-CZ" sz="3000" b="1" dirty="0" smtClean="0"/>
              <a:t> a </a:t>
            </a:r>
            <a:r>
              <a:rPr lang="cs-CZ" sz="3000" b="1" dirty="0" smtClean="0">
                <a:solidFill>
                  <a:schemeClr val="accent1"/>
                </a:solidFill>
              </a:rPr>
              <a:t>hospodářsk</a:t>
            </a:r>
            <a:r>
              <a:rPr lang="cs-CZ" sz="3000" b="1" dirty="0" smtClean="0">
                <a:solidFill>
                  <a:schemeClr val="accent2"/>
                </a:solidFill>
              </a:rPr>
              <a:t>é</a:t>
            </a:r>
            <a:r>
              <a:rPr lang="cs-CZ" sz="3000" b="1" dirty="0" smtClean="0"/>
              <a:t> sjednocení států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	 </a:t>
            </a:r>
            <a:r>
              <a:rPr lang="cs-CZ" sz="3000" b="1" dirty="0" smtClean="0"/>
              <a:t>→ volný pohyb osob, zboží, služeb a kapitálu  </a:t>
            </a:r>
          </a:p>
          <a:p>
            <a:pPr>
              <a:buNone/>
            </a:pPr>
            <a:r>
              <a:rPr lang="cs-CZ" sz="2500" dirty="0" smtClean="0"/>
              <a:t>						  </a:t>
            </a: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1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</a:rPr>
              <a:t>Symboly Evropské unie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1785926"/>
            <a:ext cx="8501122" cy="2272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b="1" dirty="0" smtClean="0">
                <a:solidFill>
                  <a:schemeClr val="accent1"/>
                </a:solidFill>
              </a:rPr>
              <a:t> Vlajka                        </a:t>
            </a:r>
          </a:p>
          <a:p>
            <a:pPr>
              <a:lnSpc>
                <a:spcPts val="3500"/>
              </a:lnSpc>
            </a:pPr>
            <a:r>
              <a:rPr lang="cs-CZ" sz="2500" dirty="0" smtClean="0"/>
              <a:t>			→ 12 hvězd na modrém poli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číslo 12 - tradiční symbol dokonalosti                                       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počet hvězd nesouvisí s počtem členů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soulad mezi evropskými národy </a:t>
            </a:r>
            <a:endParaRPr lang="cs-CZ" sz="2500" dirty="0"/>
          </a:p>
        </p:txBody>
      </p:sp>
      <p:sp>
        <p:nvSpPr>
          <p:cNvPr id="6" name="Obdélník 5"/>
          <p:cNvSpPr/>
          <p:nvPr/>
        </p:nvSpPr>
        <p:spPr>
          <a:xfrm>
            <a:off x="428596" y="4342022"/>
            <a:ext cx="8715404" cy="2272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b="1" dirty="0" smtClean="0">
                <a:solidFill>
                  <a:schemeClr val="accent1"/>
                </a:solidFill>
              </a:rPr>
              <a:t> Hymna                  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→ symbol sjednocené Evropy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→ hudební verze z Ódy na radost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→ text - od Ludwiga van Beethovena 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→ hraje se při významných příležitostech</a:t>
            </a:r>
          </a:p>
        </p:txBody>
      </p:sp>
      <p:pic>
        <p:nvPicPr>
          <p:cNvPr id="5" name="EqNHM11FCeAANM:l" descr="http://t3.gstatic.com/images?q=tbn:ANd9GcSNXbwPSBjLdqTDN58Y_cLIWtA0IeEHE3BHhtRyUKu641L4BXoURwZe4nxm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285992"/>
            <a:ext cx="257176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42861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</a:rPr>
              <a:t>Symboly Evropské unie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1785926"/>
            <a:ext cx="8929718" cy="2272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500" dirty="0" smtClean="0">
                <a:solidFill>
                  <a:schemeClr val="accent1"/>
                </a:solidFill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Měna - euro         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společná měna států Evropské unie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Eurem se platí v 17 státech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Euro bylo zavedeno roku 2002 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		→ každý ze států má vlastní mince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8596" y="4270584"/>
            <a:ext cx="8715404" cy="2272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dirty="0" smtClean="0">
                <a:solidFill>
                  <a:schemeClr val="accent2"/>
                </a:solidFill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Den Evropy</a:t>
            </a:r>
          </a:p>
          <a:p>
            <a:pPr>
              <a:lnSpc>
                <a:spcPts val="3500"/>
              </a:lnSpc>
            </a:pPr>
            <a:r>
              <a:rPr lang="cs-CZ" sz="2500" dirty="0" smtClean="0"/>
              <a:t>	→ svátek Evropy</a:t>
            </a:r>
          </a:p>
          <a:p>
            <a:pPr>
              <a:lnSpc>
                <a:spcPts val="3500"/>
              </a:lnSpc>
            </a:pPr>
            <a:r>
              <a:rPr lang="cs-CZ" sz="2500" dirty="0" smtClean="0"/>
              <a:t>	→ slaví se devátého května </a:t>
            </a:r>
          </a:p>
          <a:p>
            <a:pPr>
              <a:lnSpc>
                <a:spcPts val="3500"/>
              </a:lnSpc>
            </a:pPr>
            <a:r>
              <a:rPr lang="cs-CZ" sz="2500" dirty="0" smtClean="0"/>
              <a:t>	→ poprvé se slavil roku 1950</a:t>
            </a:r>
          </a:p>
          <a:p>
            <a:pPr>
              <a:lnSpc>
                <a:spcPts val="3500"/>
              </a:lnSpc>
              <a:buNone/>
            </a:pPr>
            <a:r>
              <a:rPr lang="cs-CZ" sz="2500" dirty="0" smtClean="0"/>
              <a:t>	→ spojené s Robertem Schumanem</a:t>
            </a:r>
          </a:p>
        </p:txBody>
      </p:sp>
      <p:pic>
        <p:nvPicPr>
          <p:cNvPr id="9" name="Obrázek 8" descr="http://euronovinky.kvalitne.cz/euro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285992"/>
            <a:ext cx="2571768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chemeClr val="tx1"/>
                </a:solidFill>
              </a:rPr>
              <a:t>Formování Evropské unie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00200"/>
            <a:ext cx="9115460" cy="4972072"/>
          </a:xfrm>
        </p:spPr>
        <p:txBody>
          <a:bodyPr>
            <a:no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200" b="1" dirty="0" smtClean="0"/>
              <a:t> 9. května 1950</a:t>
            </a:r>
          </a:p>
          <a:p>
            <a:pPr>
              <a:buNone/>
            </a:pPr>
            <a:r>
              <a:rPr lang="cs-CZ" sz="2200" dirty="0" smtClean="0"/>
              <a:t>		</a:t>
            </a:r>
            <a:r>
              <a:rPr lang="cs-CZ" sz="2200" b="1" dirty="0" smtClean="0">
                <a:solidFill>
                  <a:schemeClr val="accent1"/>
                </a:solidFill>
              </a:rPr>
              <a:t>- Robert Schuman myšlenka na sjednocení Evropy </a:t>
            </a:r>
          </a:p>
          <a:p>
            <a:pPr>
              <a:buNone/>
            </a:pPr>
            <a:r>
              <a:rPr lang="cs-CZ" sz="2200" dirty="0" smtClean="0"/>
              <a:t>		</a:t>
            </a:r>
            <a:r>
              <a:rPr lang="cs-CZ" sz="2200" b="1" dirty="0" smtClean="0"/>
              <a:t>- na základě této myšlenky vzniká</a:t>
            </a:r>
          </a:p>
          <a:p>
            <a:pPr lvl="1">
              <a:buFont typeface="Wingdings" pitchFamily="2" charset="2"/>
              <a:buChar char="q"/>
            </a:pPr>
            <a:r>
              <a:rPr lang="cs-CZ" sz="2200" dirty="0" smtClean="0">
                <a:solidFill>
                  <a:schemeClr val="accent1"/>
                </a:solidFill>
              </a:rPr>
              <a:t>1952 – Evropské společenství uhlí a oceli </a:t>
            </a:r>
            <a:r>
              <a:rPr lang="cs-CZ" sz="2200" b="1" dirty="0" smtClean="0"/>
              <a:t>(ESUO) </a:t>
            </a:r>
          </a:p>
          <a:p>
            <a:pPr lvl="1">
              <a:buFont typeface="Wingdings" pitchFamily="2" charset="2"/>
              <a:buChar char="q"/>
            </a:pPr>
            <a:r>
              <a:rPr lang="cs-CZ" sz="2200" dirty="0" smtClean="0">
                <a:solidFill>
                  <a:schemeClr val="accent1"/>
                </a:solidFill>
              </a:rPr>
              <a:t>1958 – Evropské hospodářské společenství </a:t>
            </a:r>
            <a:r>
              <a:rPr lang="cs-CZ" sz="2200" b="1" dirty="0" smtClean="0"/>
              <a:t>(EHS) </a:t>
            </a:r>
          </a:p>
          <a:p>
            <a:pPr lvl="1">
              <a:buFont typeface="Wingdings" pitchFamily="2" charset="2"/>
              <a:buChar char="q"/>
            </a:pPr>
            <a:r>
              <a:rPr lang="cs-CZ" sz="2200" dirty="0" smtClean="0">
                <a:solidFill>
                  <a:schemeClr val="accent1"/>
                </a:solidFill>
              </a:rPr>
              <a:t>1958 – Evropské společenství pro atomovou energii </a:t>
            </a:r>
            <a:r>
              <a:rPr lang="cs-CZ" sz="2200" b="1" dirty="0" smtClean="0"/>
              <a:t>(EURATOM)</a:t>
            </a:r>
          </a:p>
          <a:p>
            <a:pPr>
              <a:buNone/>
            </a:pPr>
            <a:r>
              <a:rPr lang="cs-CZ" sz="2200" dirty="0" smtClean="0"/>
              <a:t> </a:t>
            </a:r>
          </a:p>
          <a:p>
            <a:pPr>
              <a:buNone/>
            </a:pPr>
            <a:r>
              <a:rPr lang="cs-CZ" sz="2200" dirty="0" smtClean="0"/>
              <a:t>                 </a:t>
            </a:r>
            <a:r>
              <a:rPr lang="cs-CZ" sz="2200" b="1" dirty="0" smtClean="0"/>
              <a:t>V roce 1967 byly tyto tři organizace spojeny v jeden celek </a:t>
            </a:r>
          </a:p>
          <a:p>
            <a:pPr>
              <a:buNone/>
            </a:pPr>
            <a:r>
              <a:rPr lang="cs-CZ" sz="2200" b="1" dirty="0" smtClean="0"/>
              <a:t>                  </a:t>
            </a:r>
            <a:r>
              <a:rPr lang="cs-CZ" sz="2200" b="1" dirty="0" smtClean="0">
                <a:solidFill>
                  <a:schemeClr val="accent1"/>
                </a:solidFill>
              </a:rPr>
              <a:t>EVROPSKÉ SPOLEČENSTVÍ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                </a:t>
            </a:r>
            <a:r>
              <a:rPr lang="cs-CZ" sz="2200" b="1" dirty="0" smtClean="0"/>
              <a:t>Podepsáním smluv v Maastrichtu roku 1993 </a:t>
            </a:r>
          </a:p>
          <a:p>
            <a:pPr>
              <a:buNone/>
            </a:pPr>
            <a:r>
              <a:rPr lang="cs-CZ" sz="2200" b="1" dirty="0" smtClean="0"/>
              <a:t>		    dochází k vytvoření nového názvu - </a:t>
            </a:r>
            <a:r>
              <a:rPr lang="cs-CZ" sz="2200" b="1" dirty="0" smtClean="0">
                <a:solidFill>
                  <a:schemeClr val="accent1"/>
                </a:solidFill>
              </a:rPr>
              <a:t>EVROPSKÁ UNIE </a:t>
            </a:r>
            <a:endParaRPr lang="cs-CZ" sz="2200" b="1" dirty="0">
              <a:solidFill>
                <a:schemeClr val="accent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42910" y="4500570"/>
            <a:ext cx="978408" cy="484632"/>
          </a:xfrm>
          <a:prstGeom prst="rightArrow">
            <a:avLst/>
          </a:prstGeom>
          <a:solidFill>
            <a:schemeClr val="accent1"/>
          </a:solidFill>
          <a:ln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42910" y="5801888"/>
            <a:ext cx="978408" cy="484632"/>
          </a:xfrm>
          <a:prstGeom prst="rightArrow">
            <a:avLst/>
          </a:prstGeom>
          <a:solidFill>
            <a:schemeClr val="accent1"/>
          </a:solidFill>
          <a:ln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b="1" u="sng" dirty="0" smtClean="0">
                <a:solidFill>
                  <a:schemeClr val="tx1"/>
                </a:solidFill>
              </a:rPr>
              <a:t>Rozšiřování Evropské unie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686800" cy="535782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PRVNÍ ROZŠÍŘENÍ – 1. leden 1973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dirty="0" smtClean="0"/>
              <a:t>- Dánsko, Irsko a Velká Británie</a:t>
            </a:r>
          </a:p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DRUHÉ ROZŠÍŘENÍ – 1. leden 1981 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dirty="0" smtClean="0"/>
              <a:t>- Řecko</a:t>
            </a:r>
          </a:p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TŘETÍ ROZŠÍŘENÍ – 1. leden 1986</a:t>
            </a:r>
            <a:r>
              <a:rPr lang="cs-CZ" sz="2900" dirty="0" smtClean="0">
                <a:solidFill>
                  <a:schemeClr val="accent1"/>
                </a:solidFill>
              </a:rPr>
              <a:t> 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dirty="0" smtClean="0"/>
              <a:t>- Portugalsko a Španělsko</a:t>
            </a:r>
            <a:r>
              <a:rPr lang="cs-CZ" sz="2900" dirty="0" smtClean="0"/>
              <a:t>	</a:t>
            </a:r>
          </a:p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ČTVRTÉ ROZŠÍŘENÍ – 1. leden 1995 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  		 	</a:t>
            </a:r>
            <a:r>
              <a:rPr lang="cs-CZ" sz="2900" b="1" dirty="0" smtClean="0"/>
              <a:t>- Rakousko a dvě severské země Finsko a Švédsko</a:t>
            </a:r>
          </a:p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PÁTÉ ROZŠÍŘENÍ – 1. květen 2004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smtClean="0"/>
              <a:t>- Česká </a:t>
            </a:r>
            <a:r>
              <a:rPr lang="cs-CZ" sz="2900" b="1" dirty="0" smtClean="0"/>
              <a:t>republika, Estonsko, Kypr, Litva, Lotyšsko 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dirty="0" smtClean="0"/>
              <a:t>- Maďarsko, Malta, Polsko Slovensko a Slovinsko </a:t>
            </a:r>
            <a:r>
              <a:rPr lang="cs-CZ" sz="2900" dirty="0" smtClean="0"/>
              <a:t>  </a:t>
            </a:r>
          </a:p>
          <a:p>
            <a:pPr>
              <a:lnSpc>
                <a:spcPts val="2700"/>
              </a:lnSpc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ŠESTÉ ROZŠÍŘENÍ –  1. leden 2007</a:t>
            </a:r>
          </a:p>
          <a:p>
            <a:pPr>
              <a:lnSpc>
                <a:spcPts val="2700"/>
              </a:lnSpc>
              <a:buNone/>
            </a:pPr>
            <a:r>
              <a:rPr lang="cs-CZ" sz="2900" dirty="0" smtClean="0"/>
              <a:t>			</a:t>
            </a:r>
            <a:r>
              <a:rPr lang="cs-CZ" sz="2900" b="1" dirty="0" smtClean="0"/>
              <a:t>- Bulharsko a Rumunsko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628652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Mapa států, které patří do Evropské unie.</a:t>
            </a:r>
            <a:endParaRPr lang="cs-CZ" sz="3000" dirty="0"/>
          </a:p>
        </p:txBody>
      </p:sp>
      <p:pic>
        <p:nvPicPr>
          <p:cNvPr id="5122" name="Picture 2" descr="File:EC-EU-enlargement animation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907682"/>
            <a:ext cx="8001056" cy="5378838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</a:rPr>
              <a:t>Instituce Evropské unie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686800" cy="5286388"/>
          </a:xfrm>
        </p:spPr>
        <p:txBody>
          <a:bodyPr/>
          <a:lstStyle/>
          <a:p>
            <a:pPr>
              <a:lnSpc>
                <a:spcPts val="35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b="1" dirty="0" smtClean="0">
                <a:solidFill>
                  <a:schemeClr val="accent1"/>
                </a:solidFill>
              </a:rPr>
              <a:t> Evropská rada 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/>
              <a:t>			→ vrcholný orgán Evropské unie  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/>
              <a:t>			→ rozhoduje o politických otázkách</a:t>
            </a:r>
          </a:p>
          <a:p>
            <a:pPr>
              <a:lnSpc>
                <a:spcPts val="35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b="1" dirty="0" smtClean="0">
                <a:solidFill>
                  <a:schemeClr val="accent1"/>
                </a:solidFill>
              </a:rPr>
              <a:t> Evropská komise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>
                <a:solidFill>
                  <a:schemeClr val="accent2"/>
                </a:solidFill>
              </a:rPr>
              <a:t>		</a:t>
            </a:r>
            <a:r>
              <a:rPr lang="cs-CZ" sz="2500" b="1" dirty="0" smtClean="0"/>
              <a:t>	→ funguje jako obdoba vlády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/>
              <a:t>			→ hlavní sídlo je v Bruselu (Belgie) </a:t>
            </a:r>
          </a:p>
          <a:p>
            <a:pPr>
              <a:lnSpc>
                <a:spcPts val="35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2500" b="1" dirty="0" smtClean="0">
                <a:solidFill>
                  <a:schemeClr val="accent1"/>
                </a:solidFill>
              </a:rPr>
              <a:t> Evropský parlament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/>
              <a:t>			→ zákonodárný orgán (schvaluje zákony)</a:t>
            </a:r>
          </a:p>
          <a:p>
            <a:pPr>
              <a:lnSpc>
                <a:spcPts val="3500"/>
              </a:lnSpc>
              <a:buNone/>
            </a:pPr>
            <a:r>
              <a:rPr lang="cs-CZ" sz="2500" b="1" dirty="0" smtClean="0"/>
              <a:t>			→ sídlo ve Štrasburku (Francie) </a:t>
            </a:r>
          </a:p>
          <a:p>
            <a:pPr>
              <a:buNone/>
            </a:pPr>
            <a:r>
              <a:rPr lang="cs-CZ" sz="2500" b="1" dirty="0" smtClean="0">
                <a:solidFill>
                  <a:schemeClr val="accent2"/>
                </a:solidFill>
              </a:rPr>
              <a:t>	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2007 07 16 parlament europejski bruksela 2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857232"/>
            <a:ext cx="7143747" cy="53578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0" y="623258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zasedací místnost Evropské unie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pic>
        <p:nvPicPr>
          <p:cNvPr id="2" name="Picture 2" descr="File:EP Strasbourg hemicycle l-ga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857232"/>
            <a:ext cx="7143799" cy="53578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www:&lt;http://commons.wikimedia.org/wiki/File:Flag_of_Europe.svg&gt;.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www:&lt;http://cs.wikipedia.org/wiki/Soubor:Euro_coins_and_banknotes.jpg&gt;.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KOLJA21.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www:&lt;http://commons.wikimedia.org/wiki/File:EC-EU-enlargement_animation.gif&gt;.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[4]ALA Z.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www:&lt;http://commons.wikimedia.org/wiki/File:2007_07_16_parlament_europejski_bruksela_26.JPG&gt;.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www:&lt;http://commons.wikimedia.org/wiki/File:EP_Strasbourg_hemicycle_l-gal.jpg&gt;.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BORECKÝ Daniel, CHALUPA Petr, NOVÁK Svatopluk, Zeměpis pro 8. ročník, 2. díl Česká republika, nakladatelství Nová Škola, Brno 2009, 95 s.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endParaRPr lang="cs-CZ" sz="7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1331</TotalTime>
  <Words>78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Základní informace</vt:lpstr>
      <vt:lpstr>Symboly Evropské unie</vt:lpstr>
      <vt:lpstr>Symboly Evropské unie</vt:lpstr>
      <vt:lpstr>Formování Evropské unie</vt:lpstr>
      <vt:lpstr>Rozšiřování Evropské unie</vt:lpstr>
      <vt:lpstr>Snímek 8</vt:lpstr>
      <vt:lpstr>Instituce Evropské unie</vt:lpstr>
      <vt:lpstr>Snímek 10</vt:lpstr>
      <vt:lpstr>Citace</vt:lpstr>
    </vt:vector>
  </TitlesOfParts>
  <Company>ZŠ Hluboká 150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</dc:title>
  <dc:creator>Jaromir.Horejsi</dc:creator>
  <cp:lastModifiedBy>Já</cp:lastModifiedBy>
  <cp:revision>128</cp:revision>
  <dcterms:created xsi:type="dcterms:W3CDTF">2011-02-02T09:09:39Z</dcterms:created>
  <dcterms:modified xsi:type="dcterms:W3CDTF">2013-06-13T07:33:48Z</dcterms:modified>
</cp:coreProperties>
</file>