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62" r:id="rId3"/>
    <p:sldId id="257" r:id="rId4"/>
    <p:sldId id="258" r:id="rId5"/>
    <p:sldId id="263" r:id="rId6"/>
    <p:sldId id="264" r:id="rId7"/>
    <p:sldId id="265" r:id="rId8"/>
    <p:sldId id="266" r:id="rId9"/>
    <p:sldId id="260" r:id="rId10"/>
    <p:sldId id="259" r:id="rId11"/>
    <p:sldId id="261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Elipsa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FFE997-361C-416C-9EF0-869C16BFFFE5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9879C8E-0C55-4B04-90BA-EC6C3876FD0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94FFE997-361C-416C-9EF0-869C16BFFFE5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D9879C8E-0C55-4B04-90BA-EC6C3876FD0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FFE997-361C-416C-9EF0-869C16BFFFE5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879C8E-0C55-4B04-90BA-EC6C3876FD0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FFE997-361C-416C-9EF0-869C16BFFFE5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879C8E-0C55-4B04-90BA-EC6C3876FD0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879C8E-0C55-4B04-90BA-EC6C3876FD0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FFE997-361C-416C-9EF0-869C16BFFFE5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FFE997-361C-416C-9EF0-869C16BFFFE5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879C8E-0C55-4B04-90BA-EC6C3876FD0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FFE997-361C-416C-9EF0-869C16BFFFE5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879C8E-0C55-4B04-90BA-EC6C3876FD0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94FFE997-361C-416C-9EF0-869C16BFFFE5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D9879C8E-0C55-4B04-90BA-EC6C3876FD0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FFE997-361C-416C-9EF0-869C16BFFFE5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9879C8E-0C55-4B04-90BA-EC6C3876FD0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FFE997-361C-416C-9EF0-869C16BFFFE5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879C8E-0C55-4B04-90BA-EC6C3876FD0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FFE997-361C-416C-9EF0-869C16BFFFE5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879C8E-0C55-4B04-90BA-EC6C3876FD0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94FFE997-361C-416C-9EF0-869C16BFFFE5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D9879C8E-0C55-4B04-90BA-EC6C3876FD0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slide" Target="slide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slide" Target="slide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gif"/><Relationship Id="rId2" Type="http://schemas.openxmlformats.org/officeDocument/2006/relationships/slide" Target="slide9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slide" Target="slide9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slide" Target="slide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old.hrad.cz/castle/plan.html" TargetMode="External"/><Relationship Id="rId2" Type="http://schemas.openxmlformats.org/officeDocument/2006/relationships/hyperlink" Target="http://cs.wikipedia.org/wiki/Cheb_(hrad)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jpeg"/><Relationship Id="rId5" Type="http://schemas.openxmlformats.org/officeDocument/2006/relationships/slide" Target="slide9.xml"/><Relationship Id="rId4" Type="http://schemas.openxmlformats.org/officeDocument/2006/relationships/hyperlink" Target="http://old.hrad.cz/castle/svjiri2v.html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slide" Target="slide9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ZnojmoRotundaKateriny.jpg" TargetMode="External"/><Relationship Id="rId13" Type="http://schemas.openxmlformats.org/officeDocument/2006/relationships/hyperlink" Target="http://en.wikipedia.org/wiki/File:Abaziasanvittorefrasassi.jpg" TargetMode="External"/><Relationship Id="rId3" Type="http://schemas.openxmlformats.org/officeDocument/2006/relationships/hyperlink" Target="http://www.zlate-mince.cz/CRZ_AZnojmo_Info.htm" TargetMode="External"/><Relationship Id="rId7" Type="http://schemas.openxmlformats.org/officeDocument/2006/relationships/hyperlink" Target="http://cs.wikipedia.org/wiki/Soubor:Vy%C5%A1ehrad-rotunda.jpg" TargetMode="External"/><Relationship Id="rId12" Type="http://schemas.openxmlformats.org/officeDocument/2006/relationships/hyperlink" Target="http://cs.wikipedia.org/wiki/Soubor:%C5%98%C3%ADp,_rotunda_svat%C3%A9ho_Ji%C5%99%C3%AD.jpg" TargetMode="External"/><Relationship Id="rId2" Type="http://schemas.openxmlformats.org/officeDocument/2006/relationships/hyperlink" Target="http://cs.wikipedia.org/wiki/Soubor:Cheb_sv_Erhart_a_Ur%C5%A1ula_(1180)_DSCN1472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BAZILIKA.png" TargetMode="External"/><Relationship Id="rId11" Type="http://schemas.openxmlformats.org/officeDocument/2006/relationships/hyperlink" Target="http://cs.wikipedia.org/wiki/Soubor:Primda_199x.jpg" TargetMode="External"/><Relationship Id="rId5" Type="http://schemas.openxmlformats.org/officeDocument/2006/relationships/hyperlink" Target="http://cs.wikipedia.org/wiki/Soubor:StGenisdesFontaines_Cloitre_02.jpg" TargetMode="External"/><Relationship Id="rId10" Type="http://schemas.openxmlformats.org/officeDocument/2006/relationships/hyperlink" Target="http://cs-.wikipedia.org/wiki/Soubor:Tismice_-_pr%C5%AF%C4%8Del%C3%AD_rom%C3%A1nsk%C3%A9_baziliky.jpg" TargetMode="External"/><Relationship Id="rId4" Type="http://schemas.openxmlformats.org/officeDocument/2006/relationships/hyperlink" Target="file:///\\commons.wikimedia.org\wiki\User:LeZibou" TargetMode="External"/><Relationship Id="rId9" Type="http://schemas.openxmlformats.org/officeDocument/2006/relationships/hyperlink" Target="http://cs.wikipedia.org/wiki/Soubor:J%C3%A1k_f%C5%91kapu2.jpg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2" descr="OPVK_hor_zakladni_logolink_RGB_cz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57422" y="5786454"/>
            <a:ext cx="4187315" cy="8634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5" name="Obdélník 4"/>
          <p:cNvSpPr/>
          <p:nvPr/>
        </p:nvSpPr>
        <p:spPr>
          <a:xfrm>
            <a:off x="2285984" y="4929198"/>
            <a:ext cx="657229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Anotace: Prezentace  je určena pro sedmý ročník ZŠ a slouží k výkladu látky „Románský sloh“. </a:t>
            </a:r>
            <a:endParaRPr lang="cs-CZ" b="1" dirty="0" smtClean="0"/>
          </a:p>
        </p:txBody>
      </p:sp>
      <p:sp>
        <p:nvSpPr>
          <p:cNvPr id="6" name="Obdélník 5"/>
          <p:cNvSpPr/>
          <p:nvPr/>
        </p:nvSpPr>
        <p:spPr>
          <a:xfrm>
            <a:off x="1285852" y="3786190"/>
            <a:ext cx="7000924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4000" b="1" dirty="0" smtClean="0"/>
              <a:t>ROMÁNSKÝ SLOH I.</a:t>
            </a:r>
            <a:endParaRPr lang="cs-CZ" sz="4000" b="1" dirty="0"/>
          </a:p>
        </p:txBody>
      </p:sp>
      <p:sp>
        <p:nvSpPr>
          <p:cNvPr id="7" name="Obdélník 6"/>
          <p:cNvSpPr/>
          <p:nvPr/>
        </p:nvSpPr>
        <p:spPr>
          <a:xfrm>
            <a:off x="4355976" y="188640"/>
            <a:ext cx="4572000" cy="30469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defRPr/>
            </a:pPr>
            <a:r>
              <a:rPr lang="cs-CZ" sz="1600" kern="0" dirty="0"/>
              <a:t>Název školy: </a:t>
            </a:r>
            <a:r>
              <a:rPr lang="cs-CZ" sz="1600" b="1" kern="0" dirty="0"/>
              <a:t>ZŠ </a:t>
            </a:r>
            <a:r>
              <a:rPr lang="cs-CZ" sz="1600" b="1" kern="0" dirty="0" err="1"/>
              <a:t>Štětí</a:t>
            </a:r>
            <a:r>
              <a:rPr lang="cs-CZ" sz="1600" b="1" kern="0" dirty="0"/>
              <a:t>, Ostrovní 300</a:t>
            </a:r>
            <a:r>
              <a:rPr lang="cs-CZ" sz="1600" kern="0" dirty="0"/>
              <a:t/>
            </a:r>
            <a:br>
              <a:rPr lang="cs-CZ" sz="1600" kern="0" dirty="0"/>
            </a:br>
            <a:r>
              <a:rPr lang="cs-CZ" sz="1600" kern="0" dirty="0"/>
              <a:t>Autor: </a:t>
            </a:r>
            <a:r>
              <a:rPr lang="cs-CZ" sz="1600" b="1" kern="0" dirty="0"/>
              <a:t>Sandra Tichá</a:t>
            </a:r>
            <a:r>
              <a:rPr lang="cs-CZ" sz="1600" kern="0" dirty="0"/>
              <a:t/>
            </a:r>
            <a:br>
              <a:rPr lang="cs-CZ" sz="1600" kern="0" dirty="0"/>
            </a:br>
            <a:r>
              <a:rPr lang="cs-CZ" sz="1600" kern="0" dirty="0"/>
              <a:t>Název materiálu: </a:t>
            </a:r>
            <a:br>
              <a:rPr lang="cs-CZ" sz="1600" kern="0" dirty="0"/>
            </a:br>
            <a:r>
              <a:rPr lang="cs-CZ" sz="1600" b="1" kern="0" dirty="0"/>
              <a:t>VY_32_INOVACE_ </a:t>
            </a:r>
            <a:r>
              <a:rPr lang="cs-CZ" sz="1600" b="1" kern="0" dirty="0" smtClean="0"/>
              <a:t>D.7.A.11_</a:t>
            </a:r>
            <a:r>
              <a:rPr lang="cs-CZ" sz="1600" b="1" kern="0" dirty="0" err="1" smtClean="0"/>
              <a:t>romansky</a:t>
            </a:r>
            <a:r>
              <a:rPr lang="cs-CZ" sz="1600" b="1" kern="0" dirty="0" smtClean="0"/>
              <a:t>_sloh _I. </a:t>
            </a:r>
          </a:p>
          <a:p>
            <a:pPr lvl="0">
              <a:defRPr/>
            </a:pPr>
            <a:r>
              <a:rPr lang="cs-CZ" sz="1600" kern="0" dirty="0" smtClean="0"/>
              <a:t>Datum</a:t>
            </a:r>
            <a:r>
              <a:rPr lang="cs-CZ" sz="1600" kern="0" dirty="0"/>
              <a:t>: </a:t>
            </a:r>
            <a:r>
              <a:rPr lang="cs-CZ" sz="1600" kern="0" dirty="0" smtClean="0"/>
              <a:t>24.11.2011</a:t>
            </a:r>
            <a:endParaRPr lang="cs-CZ" sz="1600" kern="0" dirty="0"/>
          </a:p>
          <a:p>
            <a:pPr lvl="0">
              <a:defRPr/>
            </a:pPr>
            <a:r>
              <a:rPr lang="cs-CZ" sz="1600" kern="0" dirty="0"/>
              <a:t>Ročník: sedmý</a:t>
            </a:r>
          </a:p>
          <a:p>
            <a:pPr lvl="0">
              <a:defRPr/>
            </a:pPr>
            <a:r>
              <a:rPr lang="cs-CZ" sz="1600" kern="0" dirty="0"/>
              <a:t>Vzdělávací oblast: Člověk a společnost</a:t>
            </a:r>
          </a:p>
          <a:p>
            <a:pPr lvl="0">
              <a:defRPr/>
            </a:pPr>
            <a:r>
              <a:rPr lang="cs-CZ" sz="1600" kern="0" dirty="0"/>
              <a:t>Vzdělávací obor: Dějepis</a:t>
            </a:r>
            <a:br>
              <a:rPr lang="cs-CZ" sz="1600" kern="0" dirty="0"/>
            </a:br>
            <a:r>
              <a:rPr lang="cs-CZ" sz="1600" kern="0" dirty="0"/>
              <a:t>Název: </a:t>
            </a:r>
            <a:r>
              <a:rPr lang="cs-CZ" sz="1600" kern="0" dirty="0" smtClean="0"/>
              <a:t>Románský sloh I.</a:t>
            </a:r>
            <a:r>
              <a:rPr lang="cs-CZ" sz="1600" kern="0" dirty="0"/>
              <a:t/>
            </a:r>
            <a:br>
              <a:rPr lang="cs-CZ" sz="1600" kern="0" dirty="0"/>
            </a:br>
            <a:r>
              <a:rPr lang="cs-CZ" sz="1600" kern="0" dirty="0"/>
              <a:t>Číslo operačního programu: </a:t>
            </a:r>
            <a:r>
              <a:rPr lang="cs-CZ" sz="1600" b="1" kern="0" dirty="0"/>
              <a:t>CZ.1.07/1.4.00/21.1693</a:t>
            </a:r>
          </a:p>
          <a:p>
            <a:pPr lvl="0">
              <a:defRPr/>
            </a:pPr>
            <a:r>
              <a:rPr lang="cs-CZ" sz="1600" kern="0" dirty="0"/>
              <a:t>Název projektu: </a:t>
            </a:r>
            <a:r>
              <a:rPr lang="cs-CZ" sz="1600" b="1" kern="0" dirty="0"/>
              <a:t>PRIMA ŠKOLA</a:t>
            </a:r>
          </a:p>
        </p:txBody>
      </p:sp>
      <p:pic>
        <p:nvPicPr>
          <p:cNvPr id="8" name="Picture 4" descr="logo"/>
          <p:cNvPicPr>
            <a:picLocks noChangeAspect="1" noChangeArrowheads="1"/>
          </p:cNvPicPr>
          <p:nvPr/>
        </p:nvPicPr>
        <p:blipFill>
          <a:blip r:embed="rId3" cstate="print">
            <a:duotone>
              <a:prstClr val="black"/>
              <a:schemeClr val="accent4">
                <a:tint val="45000"/>
                <a:satMod val="400000"/>
              </a:schemeClr>
            </a:duotone>
            <a:lum contrast="40000"/>
          </a:blip>
          <a:srcRect/>
          <a:stretch>
            <a:fillRect/>
          </a:stretch>
        </p:blipFill>
        <p:spPr bwMode="auto">
          <a:xfrm>
            <a:off x="428596" y="428604"/>
            <a:ext cx="1811936" cy="1728192"/>
          </a:xfrm>
          <a:prstGeom prst="rect">
            <a:avLst/>
          </a:prstGeom>
          <a:noFill/>
          <a:effectLst>
            <a:outerShdw blurRad="50800" dist="50800" dir="5400000" algn="ctr" rotWithShape="0">
              <a:schemeClr val="tx1"/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929336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/>
              <a:t>11.-13. století</a:t>
            </a:r>
          </a:p>
          <a:p>
            <a:r>
              <a:rPr lang="cs-CZ" dirty="0" smtClean="0"/>
              <a:t>stavební a umělecký styl</a:t>
            </a:r>
          </a:p>
          <a:p>
            <a:r>
              <a:rPr lang="cs-CZ" dirty="0" smtClean="0"/>
              <a:t>inspirace starověkým Římem (</a:t>
            </a:r>
            <a:r>
              <a:rPr lang="cs-CZ" dirty="0" err="1" smtClean="0"/>
              <a:t>romanus</a:t>
            </a:r>
            <a:r>
              <a:rPr lang="cs-CZ" dirty="0" smtClean="0"/>
              <a:t> = římský)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Cheb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				</a:t>
            </a:r>
          </a:p>
          <a:p>
            <a:pPr>
              <a:buNone/>
            </a:pPr>
            <a:r>
              <a:rPr lang="cs-CZ" dirty="0" smtClean="0"/>
              <a:t>										</a:t>
            </a:r>
          </a:p>
          <a:p>
            <a:pPr>
              <a:buNone/>
            </a:pPr>
            <a:r>
              <a:rPr lang="cs-CZ" dirty="0" smtClean="0"/>
              <a:t>					Říp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Románský sloh</a:t>
            </a:r>
            <a:endParaRPr lang="cs-CZ" dirty="0"/>
          </a:p>
        </p:txBody>
      </p:sp>
      <p:pic>
        <p:nvPicPr>
          <p:cNvPr id="4" name="Picture 1" descr="http://atlas-cs.logis.cz/obrazky/R/rip-rotunda-po.jp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23928" y="3212976"/>
            <a:ext cx="3960440" cy="2448272"/>
          </a:xfrm>
          <a:prstGeom prst="rect">
            <a:avLst/>
          </a:prstGeom>
          <a:noFill/>
        </p:spPr>
      </p:pic>
      <p:pic>
        <p:nvPicPr>
          <p:cNvPr id="5" name="Obrázek 4" descr="http://upload.wikimedia.org/wikipedia/commons/7/7b/Cheb_sv_Erhart_a_Ur%C5%A1ula_%281180%29_DSCN1472.JPG">
            <a:hlinkClick r:id="rId2" action="ppaction://hlinksldjump"/>
          </p:cNvPr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7544" y="3717032"/>
            <a:ext cx="3168352" cy="24482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2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5" dur="2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8" dur="2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1" dur="2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4" dur="2000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7" dur="2000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0" dur="2000"/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5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40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12640"/>
            <a:ext cx="8686800" cy="5145360"/>
          </a:xfrm>
        </p:spPr>
        <p:txBody>
          <a:bodyPr>
            <a:normAutofit fontScale="55000" lnSpcReduction="20000"/>
          </a:bodyPr>
          <a:lstStyle/>
          <a:p>
            <a:pPr>
              <a:buNone/>
            </a:pPr>
            <a:r>
              <a:rPr lang="cs-CZ" sz="5000" dirty="0" smtClean="0"/>
              <a:t>Typické prvky</a:t>
            </a:r>
          </a:p>
          <a:p>
            <a:pPr>
              <a:buNone/>
            </a:pPr>
            <a:endParaRPr lang="cs-CZ" sz="5000" dirty="0" smtClean="0"/>
          </a:p>
          <a:p>
            <a:pPr>
              <a:buNone/>
            </a:pPr>
            <a:endParaRPr lang="cs-CZ" sz="5000" dirty="0" smtClean="0"/>
          </a:p>
          <a:p>
            <a:pPr lvl="1"/>
            <a:r>
              <a:rPr lang="cs-CZ" sz="5000" dirty="0" smtClean="0"/>
              <a:t>kamenné  stavby 				</a:t>
            </a:r>
          </a:p>
          <a:p>
            <a:pPr lvl="1">
              <a:buNone/>
            </a:pPr>
            <a:r>
              <a:rPr lang="cs-CZ" sz="5000" dirty="0" smtClean="0"/>
              <a:t>						</a:t>
            </a:r>
            <a:r>
              <a:rPr lang="cs-CZ" sz="2900" dirty="0" smtClean="0"/>
              <a:t>Rotunda sv. Kateřiny ve Znojmě</a:t>
            </a:r>
          </a:p>
          <a:p>
            <a:pPr lvl="1">
              <a:buNone/>
            </a:pPr>
            <a:endParaRPr lang="cs-CZ" sz="5000" dirty="0" smtClean="0"/>
          </a:p>
          <a:p>
            <a:pPr lvl="1"/>
            <a:r>
              <a:rPr lang="cs-CZ" sz="5000" dirty="0" smtClean="0"/>
              <a:t>silné, mohutné zdi</a:t>
            </a:r>
          </a:p>
          <a:p>
            <a:pPr lvl="1">
              <a:buNone/>
            </a:pPr>
            <a:r>
              <a:rPr lang="cs-CZ" sz="5000" dirty="0" smtClean="0"/>
              <a:t>							</a:t>
            </a:r>
            <a:r>
              <a:rPr lang="cs-CZ" sz="2900" dirty="0" smtClean="0"/>
              <a:t>kamenný sloup	</a:t>
            </a:r>
            <a:r>
              <a:rPr lang="cs-CZ" sz="5000" dirty="0" smtClean="0"/>
              <a:t>	</a:t>
            </a:r>
          </a:p>
          <a:p>
            <a:pPr lvl="1">
              <a:buNone/>
            </a:pPr>
            <a:endParaRPr lang="cs-CZ" sz="5000" dirty="0" smtClean="0"/>
          </a:p>
          <a:p>
            <a:pPr lvl="1"/>
            <a:r>
              <a:rPr lang="cs-CZ" sz="5000" dirty="0" smtClean="0"/>
              <a:t>kamenné klenby, sloupy	</a:t>
            </a:r>
          </a:p>
          <a:p>
            <a:pPr lvl="1">
              <a:buNone/>
            </a:pPr>
            <a:r>
              <a:rPr lang="cs-CZ" sz="5000" dirty="0" smtClean="0"/>
              <a:t>	</a:t>
            </a:r>
          </a:p>
          <a:p>
            <a:pPr lvl="1">
              <a:buNone/>
            </a:pPr>
            <a:endParaRPr lang="cs-CZ" sz="5000" dirty="0" smtClean="0"/>
          </a:p>
          <a:p>
            <a:pPr lvl="1">
              <a:buNone/>
            </a:pPr>
            <a:r>
              <a:rPr lang="cs-CZ" sz="4800" dirty="0" smtClean="0"/>
              <a:t>				</a:t>
            </a:r>
            <a:endParaRPr lang="cs-CZ" sz="3400" dirty="0" smtClean="0"/>
          </a:p>
          <a:p>
            <a:endParaRPr lang="cs-CZ" sz="2900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Architektura</a:t>
            </a:r>
            <a:endParaRPr lang="cs-CZ" dirty="0"/>
          </a:p>
        </p:txBody>
      </p:sp>
      <p:pic>
        <p:nvPicPr>
          <p:cNvPr id="4" name="Obrázek 3" descr="http://www.zlate-mince.cz/i/F128.jpg">
            <a:hlinkClick r:id="rId2" action="ppaction://hlinksldjump"/>
          </p:cNvPr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20072" y="764704"/>
            <a:ext cx="2808312" cy="259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Obrázek 6" descr="http://upload.wikimedia.org/wikipedia/commons/8/80/StGenisdesFontaines_Cloitre_02.jpg">
            <a:hlinkClick r:id="rId2" action="ppaction://hlinksldjump"/>
          </p:cNvPr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228184" y="4869160"/>
            <a:ext cx="2336800" cy="1752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5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40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800" dirty="0" smtClean="0"/>
              <a:t>Typické prvky</a:t>
            </a:r>
          </a:p>
          <a:p>
            <a:pPr>
              <a:buNone/>
            </a:pPr>
            <a:endParaRPr lang="cs-CZ" sz="2800" dirty="0" smtClean="0"/>
          </a:p>
          <a:p>
            <a:pPr lvl="1"/>
            <a:r>
              <a:rPr lang="cs-CZ" dirty="0" smtClean="0"/>
              <a:t>půlkruhový oblouk</a:t>
            </a:r>
          </a:p>
          <a:p>
            <a:pPr lvl="1">
              <a:buNone/>
            </a:pPr>
            <a:r>
              <a:rPr lang="cs-CZ" sz="1600" dirty="0" smtClean="0"/>
              <a:t>					Sdružené románské okno </a:t>
            </a:r>
          </a:p>
          <a:p>
            <a:pPr lvl="1"/>
            <a:r>
              <a:rPr lang="cs-CZ" dirty="0" smtClean="0"/>
              <a:t>úzká, malá okna</a:t>
            </a:r>
          </a:p>
          <a:p>
            <a:pPr lvl="1"/>
            <a:r>
              <a:rPr lang="cs-CZ" dirty="0" smtClean="0"/>
              <a:t>sdružená okna				</a:t>
            </a:r>
          </a:p>
          <a:p>
            <a:pPr lvl="1">
              <a:buNone/>
            </a:pPr>
            <a:r>
              <a:rPr lang="cs-CZ" sz="1600" dirty="0" smtClean="0"/>
              <a:t>						</a:t>
            </a:r>
          </a:p>
          <a:p>
            <a:pPr lvl="1">
              <a:buNone/>
            </a:pPr>
            <a:endParaRPr lang="cs-CZ" dirty="0" smtClean="0"/>
          </a:p>
          <a:p>
            <a:pPr lvl="1"/>
            <a:r>
              <a:rPr lang="cs-CZ" dirty="0" smtClean="0"/>
              <a:t>zdobené portály </a:t>
            </a:r>
          </a:p>
          <a:p>
            <a:pPr lvl="1">
              <a:buNone/>
            </a:pPr>
            <a:r>
              <a:rPr lang="cs-CZ" dirty="0" smtClean="0"/>
              <a:t>(zdobení nad vchodem)</a:t>
            </a:r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76672"/>
            <a:ext cx="8229600" cy="894928"/>
          </a:xfrm>
        </p:spPr>
        <p:txBody>
          <a:bodyPr>
            <a:noAutofit/>
          </a:bodyPr>
          <a:lstStyle/>
          <a:p>
            <a:r>
              <a:rPr lang="cs-CZ" sz="4400" dirty="0" smtClean="0"/>
              <a:t/>
            </a:r>
            <a:br>
              <a:rPr lang="cs-CZ" sz="4400" dirty="0" smtClean="0"/>
            </a:br>
            <a:r>
              <a:rPr lang="cs-CZ" sz="4400" dirty="0" smtClean="0"/>
              <a:t/>
            </a:r>
            <a:br>
              <a:rPr lang="cs-CZ" sz="4400" dirty="0" smtClean="0"/>
            </a:br>
            <a:r>
              <a:rPr lang="cs-CZ" sz="4400" dirty="0" smtClean="0"/>
              <a:t/>
            </a:r>
            <a:br>
              <a:rPr lang="cs-CZ" sz="4400" dirty="0" smtClean="0"/>
            </a:br>
            <a:r>
              <a:rPr lang="cs-CZ" sz="4400" dirty="0" smtClean="0"/>
              <a:t/>
            </a:r>
            <a:br>
              <a:rPr lang="cs-CZ" sz="4400" dirty="0" smtClean="0"/>
            </a:br>
            <a:r>
              <a:rPr lang="cs-CZ" sz="4400" dirty="0" smtClean="0">
                <a:solidFill>
                  <a:srgbClr val="FF0000"/>
                </a:solidFill>
              </a:rPr>
              <a:t/>
            </a:r>
            <a:br>
              <a:rPr lang="cs-CZ" sz="4400" dirty="0" smtClean="0">
                <a:solidFill>
                  <a:srgbClr val="FF0000"/>
                </a:solidFill>
              </a:rPr>
            </a:br>
            <a:r>
              <a:rPr lang="cs-CZ" sz="4400" dirty="0" smtClean="0"/>
              <a:t>Architektura</a:t>
            </a:r>
            <a:endParaRPr lang="cs-CZ" sz="4400" dirty="0">
              <a:solidFill>
                <a:srgbClr val="FF0000"/>
              </a:solidFill>
            </a:endParaRPr>
          </a:p>
        </p:txBody>
      </p:sp>
      <p:pic>
        <p:nvPicPr>
          <p:cNvPr id="6" name="Picture 6" descr="Schéma sdruženého románského okna.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071934" y="3214686"/>
            <a:ext cx="2019300" cy="1228725"/>
          </a:xfrm>
          <a:prstGeom prst="rect">
            <a:avLst/>
          </a:prstGeom>
          <a:noFill/>
        </p:spPr>
      </p:pic>
      <p:pic>
        <p:nvPicPr>
          <p:cNvPr id="8" name="Obrázek 7" descr="http://upload.wikimedia.org/wikipedia/commons/d/da/Abaziasanvittorefrasassi.jpg">
            <a:hlinkClick r:id="rId2" action="ppaction://hlinksldjump"/>
          </p:cNvPr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214810" y="285728"/>
            <a:ext cx="3571900" cy="25003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46" name="Picture 2" descr="http://upload.wikimedia.org/wikipedia/commons/0/05/J%C3%A1k_f%C5%91kapu2.jp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215074" y="3463430"/>
            <a:ext cx="2714644" cy="339457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3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8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43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48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5073352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1800" dirty="0" smtClean="0"/>
              <a:t>Typické stavby</a:t>
            </a:r>
          </a:p>
          <a:p>
            <a:r>
              <a:rPr lang="cs-CZ" sz="1800" dirty="0" smtClean="0"/>
              <a:t>rotunda						</a:t>
            </a:r>
          </a:p>
          <a:p>
            <a:pPr>
              <a:buNone/>
            </a:pPr>
            <a:r>
              <a:rPr lang="cs-CZ" sz="1800" dirty="0" smtClean="0"/>
              <a:t>		př. Rotunda sv. </a:t>
            </a:r>
            <a:r>
              <a:rPr lang="cs-CZ" sz="1800" dirty="0" err="1" smtClean="0"/>
              <a:t>Matrina</a:t>
            </a:r>
            <a:r>
              <a:rPr lang="cs-CZ" sz="1800" dirty="0" smtClean="0"/>
              <a:t> v Praze na Vyšehradě</a:t>
            </a:r>
          </a:p>
          <a:p>
            <a:pPr>
              <a:buNone/>
            </a:pPr>
            <a:r>
              <a:rPr lang="cs-CZ" sz="1800" dirty="0" smtClean="0"/>
              <a:t>		     Rotunda sv. Kateřiny ve Znojmě</a:t>
            </a:r>
          </a:p>
          <a:p>
            <a:pPr>
              <a:buNone/>
            </a:pPr>
            <a:r>
              <a:rPr lang="cs-CZ" sz="1800" dirty="0" smtClean="0"/>
              <a:t>		     Rotunda sv. Jiří na hoře Říp</a:t>
            </a:r>
          </a:p>
          <a:p>
            <a:pPr>
              <a:buNone/>
            </a:pPr>
            <a:endParaRPr lang="cs-CZ" sz="1800" dirty="0" smtClean="0"/>
          </a:p>
          <a:p>
            <a:pPr>
              <a:buNone/>
            </a:pPr>
            <a:endParaRPr lang="cs-CZ" sz="1800" dirty="0" smtClean="0"/>
          </a:p>
          <a:p>
            <a:pPr>
              <a:buNone/>
            </a:pPr>
            <a:endParaRPr lang="cs-CZ" sz="1800" dirty="0" smtClean="0"/>
          </a:p>
          <a:p>
            <a:pPr>
              <a:buNone/>
            </a:pPr>
            <a:endParaRPr lang="cs-CZ" sz="1800" dirty="0" smtClean="0"/>
          </a:p>
          <a:p>
            <a:pPr>
              <a:buNone/>
            </a:pPr>
            <a:endParaRPr lang="cs-CZ" sz="1800" dirty="0" smtClean="0"/>
          </a:p>
          <a:p>
            <a:pPr>
              <a:buNone/>
            </a:pPr>
            <a:endParaRPr lang="cs-CZ" sz="1800" dirty="0" smtClean="0"/>
          </a:p>
          <a:p>
            <a:pPr>
              <a:buNone/>
            </a:pPr>
            <a:endParaRPr lang="cs-CZ" sz="1800" dirty="0" smtClean="0"/>
          </a:p>
          <a:p>
            <a:r>
              <a:rPr lang="cs-CZ" sz="1800" dirty="0" smtClean="0"/>
              <a:t>bazilika</a:t>
            </a:r>
          </a:p>
          <a:p>
            <a:pPr>
              <a:buNone/>
            </a:pPr>
            <a:endParaRPr lang="cs-CZ" sz="1800" dirty="0" smtClean="0"/>
          </a:p>
          <a:p>
            <a:pPr>
              <a:buNone/>
            </a:pPr>
            <a:endParaRPr lang="cs-CZ" sz="1800" dirty="0" smtClean="0"/>
          </a:p>
          <a:p>
            <a:pPr>
              <a:buNone/>
            </a:pPr>
            <a:endParaRPr lang="cs-CZ" sz="1800" dirty="0" smtClean="0"/>
          </a:p>
          <a:p>
            <a:pPr>
              <a:buNone/>
            </a:pPr>
            <a:endParaRPr lang="cs-CZ" sz="1800" dirty="0" smtClean="0"/>
          </a:p>
          <a:p>
            <a:pPr>
              <a:buNone/>
            </a:pPr>
            <a:endParaRPr lang="cs-CZ" sz="1800" dirty="0" smtClean="0"/>
          </a:p>
          <a:p>
            <a:pPr algn="r">
              <a:buNone/>
            </a:pPr>
            <a:r>
              <a:rPr lang="cs-CZ" sz="1800" dirty="0" smtClean="0"/>
              <a:t>					</a:t>
            </a:r>
          </a:p>
          <a:p>
            <a:pPr algn="r">
              <a:buNone/>
            </a:pPr>
            <a:endParaRPr lang="cs-CZ" sz="1800" dirty="0" smtClean="0"/>
          </a:p>
          <a:p>
            <a:pPr algn="r">
              <a:buNone/>
            </a:pPr>
            <a:endParaRPr lang="cs-CZ" sz="1800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219200"/>
          </a:xfrm>
        </p:spPr>
        <p:txBody>
          <a:bodyPr/>
          <a:lstStyle/>
          <a:p>
            <a:r>
              <a:rPr lang="cs-CZ" dirty="0" smtClean="0"/>
              <a:t>Architektura</a:t>
            </a:r>
            <a:endParaRPr lang="cs-CZ" dirty="0"/>
          </a:p>
        </p:txBody>
      </p:sp>
      <p:pic>
        <p:nvPicPr>
          <p:cNvPr id="4098" name="Picture 2" descr="http://upload.wikimedia.org/wikipedia/commons/5/51/Vy%C5%A1ehrad-rotunda.jp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16216" y="548680"/>
            <a:ext cx="1656184" cy="2208245"/>
          </a:xfrm>
          <a:prstGeom prst="rect">
            <a:avLst/>
          </a:prstGeom>
          <a:noFill/>
        </p:spPr>
      </p:pic>
      <p:pic>
        <p:nvPicPr>
          <p:cNvPr id="6" name="Obrázek 5" descr="http://upload.wikimedia.org/wikipedia/commons/c/c5/ZnojmoRotundaKateriny.jpg">
            <a:hlinkClick r:id="rId2" action="ppaction://hlinksldjump"/>
          </p:cNvPr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932040" y="2924944"/>
            <a:ext cx="1857375" cy="139282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0" name="Picture 4" descr="http://upload.wikimedia.org/wikipedia/commons/a/af/%C5%98%C3%ADp%2C_rotunda_svat%C3%A9ho_Ji%C5%99%C3%AD.jp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907704" y="3501008"/>
            <a:ext cx="2204243" cy="165424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2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5" dur="2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8" dur="2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1" dur="2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4" dur="2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7" dur="2000"/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2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42" dur="2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Typické stavby</a:t>
            </a:r>
          </a:p>
          <a:p>
            <a:r>
              <a:rPr lang="cs-CZ" smtClean="0"/>
              <a:t>rotunda</a:t>
            </a:r>
            <a:endParaRPr lang="cs-CZ" dirty="0" smtClean="0"/>
          </a:p>
          <a:p>
            <a:r>
              <a:rPr lang="cs-CZ" dirty="0" smtClean="0"/>
              <a:t>bazilika					</a:t>
            </a:r>
            <a:r>
              <a:rPr lang="cs-CZ" sz="1600" dirty="0" err="1" smtClean="0"/>
              <a:t>Tismice</a:t>
            </a:r>
            <a:r>
              <a:rPr lang="cs-CZ" sz="1600" dirty="0" smtClean="0"/>
              <a:t> - průčelí 							románské baziliky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sz="1600" dirty="0" smtClean="0"/>
              <a:t>Průřez bazilikou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Architektura</a:t>
            </a:r>
            <a:endParaRPr lang="cs-CZ" dirty="0"/>
          </a:p>
        </p:txBody>
      </p:sp>
      <p:pic>
        <p:nvPicPr>
          <p:cNvPr id="4" name="Picture 2" descr="http://upload.wikimedia.org/wikipedia/commons/6/6c/BAZILIKA.pn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14414" y="3929066"/>
            <a:ext cx="5105400" cy="2714625"/>
          </a:xfrm>
          <a:prstGeom prst="rect">
            <a:avLst/>
          </a:prstGeom>
          <a:noFill/>
        </p:spPr>
      </p:pic>
      <p:pic>
        <p:nvPicPr>
          <p:cNvPr id="4098" name="Picture 2" descr="http://upload.wikimedia.org/wikipedia/commons/2/2c/Tismice_-_pr%C5%AF%C4%8Del%C3%AD_rom%C3%A1nsk%C3%A9_baziliky.jp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857620" y="357166"/>
            <a:ext cx="1997675" cy="299402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2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5" dur="2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8" dur="2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3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8" dur="2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1524000"/>
            <a:ext cx="8229600" cy="5334000"/>
          </a:xfrm>
        </p:spPr>
        <p:txBody>
          <a:bodyPr>
            <a:noAutofit/>
          </a:bodyPr>
          <a:lstStyle/>
          <a:p>
            <a:r>
              <a:rPr lang="cs-CZ" sz="2400" dirty="0" err="1" smtClean="0"/>
              <a:t>Přimda</a:t>
            </a:r>
            <a:r>
              <a:rPr lang="cs-CZ" sz="2400" dirty="0" smtClean="0"/>
              <a:t>, </a:t>
            </a: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sz="2400" dirty="0" smtClean="0"/>
          </a:p>
          <a:p>
            <a:r>
              <a:rPr lang="cs-CZ" sz="2400" dirty="0" smtClean="0"/>
              <a:t>Cheb</a:t>
            </a:r>
          </a:p>
          <a:p>
            <a:pPr>
              <a:buNone/>
            </a:pPr>
            <a:r>
              <a:rPr lang="cs-CZ" sz="2400" dirty="0" smtClean="0">
                <a:hlinkClick r:id="rId2"/>
              </a:rPr>
              <a:t>http://cs.wikipedia.org/wiki/Cheb_(hrad)</a:t>
            </a:r>
            <a:endParaRPr lang="cs-CZ" sz="2400" dirty="0" smtClean="0"/>
          </a:p>
          <a:p>
            <a:pPr>
              <a:buNone/>
            </a:pPr>
            <a:endParaRPr lang="cs-CZ" sz="2400" dirty="0" smtClean="0"/>
          </a:p>
          <a:p>
            <a:r>
              <a:rPr lang="cs-CZ" sz="2400" dirty="0" smtClean="0"/>
              <a:t>Pražský hrad</a:t>
            </a:r>
            <a:endParaRPr lang="cs-CZ" sz="2400" dirty="0" smtClean="0">
              <a:hlinkClick r:id="rId3"/>
            </a:endParaRPr>
          </a:p>
          <a:p>
            <a:pPr>
              <a:buNone/>
            </a:pPr>
            <a:r>
              <a:rPr lang="cs-CZ" sz="2400" dirty="0" smtClean="0">
                <a:hlinkClick r:id="rId3"/>
              </a:rPr>
              <a:t>http://old.hrad.cz/castle/plan.html</a:t>
            </a:r>
            <a:endParaRPr lang="cs-CZ" sz="2400" dirty="0" smtClean="0"/>
          </a:p>
          <a:p>
            <a:pPr>
              <a:buNone/>
            </a:pPr>
            <a:r>
              <a:rPr lang="cs-CZ" sz="2400" dirty="0" smtClean="0">
                <a:hlinkClick r:id="rId4"/>
              </a:rPr>
              <a:t>http://old.hrad.cz/castle/svjiri2v.html</a:t>
            </a:r>
            <a:r>
              <a:rPr lang="cs-CZ" sz="2400" dirty="0" smtClean="0"/>
              <a:t>					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919146"/>
          </a:xfrm>
        </p:spPr>
        <p:txBody>
          <a:bodyPr/>
          <a:lstStyle/>
          <a:p>
            <a:r>
              <a:rPr lang="cs-CZ" dirty="0" smtClean="0"/>
              <a:t>Kamenné hrady</a:t>
            </a:r>
            <a:endParaRPr lang="cs-CZ" dirty="0"/>
          </a:p>
        </p:txBody>
      </p:sp>
      <p:pic>
        <p:nvPicPr>
          <p:cNvPr id="22530" name="Picture 2" descr="http://upload.wikimedia.org/wikipedia/commons/b/b2/Primda_199x.jpg">
            <a:hlinkClick r:id="rId5" action="ppaction://hlinksldjump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286248" y="428604"/>
            <a:ext cx="3245258" cy="242889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2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7" dur="2000"/>
                                        <p:tgtEl>
                                          <p:spTgt spid="225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2" dur="2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5" dur="2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0" dur="2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3" dur="2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6" dur="20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None/>
            </a:pPr>
            <a:r>
              <a:rPr lang="cs-CZ" dirty="0" smtClean="0"/>
              <a:t>1. Na příkladu popiš základní </a:t>
            </a:r>
          </a:p>
          <a:p>
            <a:pPr>
              <a:buNone/>
            </a:pPr>
            <a:r>
              <a:rPr lang="cs-CZ" dirty="0" smtClean="0"/>
              <a:t>znaky románské architektury.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2. Uveďte typické stavby </a:t>
            </a:r>
          </a:p>
          <a:p>
            <a:pPr>
              <a:buNone/>
            </a:pPr>
            <a:r>
              <a:rPr lang="cs-CZ" dirty="0" smtClean="0"/>
              <a:t>v románském stylu.</a:t>
            </a:r>
          </a:p>
          <a:p>
            <a:pPr marL="514350" indent="-514350">
              <a:buNone/>
            </a:pPr>
            <a:endParaRPr lang="cs-CZ" dirty="0" smtClean="0"/>
          </a:p>
          <a:p>
            <a:pPr marL="514350" indent="-514350">
              <a:buNone/>
            </a:pPr>
            <a:r>
              <a:rPr lang="cs-CZ" dirty="0" smtClean="0"/>
              <a:t>3. Uveďte památky v ČR .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Opakování</a:t>
            </a:r>
            <a:endParaRPr lang="cs-CZ" dirty="0"/>
          </a:p>
        </p:txBody>
      </p:sp>
      <p:pic>
        <p:nvPicPr>
          <p:cNvPr id="4" name="Picture 2" descr="http://upload.wikimedia.org/wikipedia/commons/5/51/Vy%C5%A1ehrad-rotunda.jp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00628" y="214290"/>
            <a:ext cx="3928331" cy="523777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7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0" dur="2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5" dur="2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8" dur="2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3" dur="2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64704"/>
            <a:ext cx="8229600" cy="6264696"/>
          </a:xfrm>
        </p:spPr>
        <p:txBody>
          <a:bodyPr>
            <a:normAutofit fontScale="92500" lnSpcReduction="10000"/>
          </a:bodyPr>
          <a:lstStyle/>
          <a:p>
            <a:pPr>
              <a:spcBef>
                <a:spcPts val="0"/>
              </a:spcBef>
            </a:pPr>
            <a:r>
              <a:rPr lang="cs-CZ" sz="1100" i="1" dirty="0" smtClean="0"/>
              <a:t>Rotunda sv. Jiří na hoře Říp </a:t>
            </a:r>
            <a:r>
              <a:rPr lang="cs-CZ" sz="1100" dirty="0" smtClean="0"/>
              <a:t>[on-line] 2011 [cit. 2011-11-20]. Dostupné na www: </a:t>
            </a:r>
          </a:p>
          <a:p>
            <a:pPr>
              <a:spcBef>
                <a:spcPts val="0"/>
              </a:spcBef>
              <a:buNone/>
            </a:pPr>
            <a:r>
              <a:rPr lang="cs-CZ" sz="1100" u="sng" dirty="0" smtClean="0">
                <a:solidFill>
                  <a:schemeClr val="accent5">
                    <a:lumMod val="75000"/>
                  </a:schemeClr>
                </a:solidFill>
              </a:rPr>
              <a:t>http://www.</a:t>
            </a:r>
            <a:r>
              <a:rPr lang="cs-CZ" sz="1100" u="sng" dirty="0" err="1" smtClean="0">
                <a:solidFill>
                  <a:schemeClr val="accent5">
                    <a:lumMod val="75000"/>
                  </a:schemeClr>
                </a:solidFill>
              </a:rPr>
              <a:t>google.cz</a:t>
            </a:r>
            <a:r>
              <a:rPr lang="cs-CZ" sz="1100" u="sng" dirty="0" smtClean="0">
                <a:solidFill>
                  <a:schemeClr val="accent5">
                    <a:lumMod val="75000"/>
                  </a:schemeClr>
                </a:solidFill>
              </a:rPr>
              <a:t>/</a:t>
            </a:r>
            <a:r>
              <a:rPr lang="cs-CZ" sz="1100" u="sng" dirty="0" err="1" smtClean="0">
                <a:solidFill>
                  <a:schemeClr val="accent5">
                    <a:lumMod val="75000"/>
                  </a:schemeClr>
                </a:solidFill>
              </a:rPr>
              <a:t>imgres</a:t>
            </a:r>
            <a:r>
              <a:rPr lang="cs-CZ" sz="1100" u="sng" dirty="0" smtClean="0">
                <a:solidFill>
                  <a:schemeClr val="accent5">
                    <a:lumMod val="75000"/>
                  </a:schemeClr>
                </a:solidFill>
              </a:rPr>
              <a:t>?</a:t>
            </a:r>
            <a:r>
              <a:rPr lang="cs-CZ" sz="1100" u="sng" dirty="0" err="1" smtClean="0">
                <a:solidFill>
                  <a:schemeClr val="accent5">
                    <a:lumMod val="75000"/>
                  </a:schemeClr>
                </a:solidFill>
              </a:rPr>
              <a:t>imgurl</a:t>
            </a:r>
            <a:r>
              <a:rPr lang="cs-CZ" sz="1100" u="sng" dirty="0" smtClean="0">
                <a:solidFill>
                  <a:schemeClr val="accent5">
                    <a:lumMod val="75000"/>
                  </a:schemeClr>
                </a:solidFill>
              </a:rPr>
              <a:t>=http://atlas-</a:t>
            </a:r>
            <a:r>
              <a:rPr lang="cs-CZ" sz="1100" u="sng" dirty="0" err="1" smtClean="0">
                <a:solidFill>
                  <a:schemeClr val="accent5">
                    <a:lumMod val="75000"/>
                  </a:schemeClr>
                </a:solidFill>
              </a:rPr>
              <a:t>cs.logis.cz</a:t>
            </a:r>
            <a:r>
              <a:rPr lang="cs-CZ" sz="1100" u="sng" dirty="0" smtClean="0">
                <a:solidFill>
                  <a:schemeClr val="accent5">
                    <a:lumMod val="75000"/>
                  </a:schemeClr>
                </a:solidFill>
              </a:rPr>
              <a:t>/</a:t>
            </a:r>
            <a:r>
              <a:rPr lang="cs-CZ" sz="1100" u="sng" dirty="0" err="1" smtClean="0">
                <a:solidFill>
                  <a:schemeClr val="accent5">
                    <a:lumMod val="75000"/>
                  </a:schemeClr>
                </a:solidFill>
              </a:rPr>
              <a:t>obrazky</a:t>
            </a:r>
            <a:r>
              <a:rPr lang="cs-CZ" sz="1100" u="sng" dirty="0" smtClean="0">
                <a:solidFill>
                  <a:schemeClr val="accent5">
                    <a:lumMod val="75000"/>
                  </a:schemeClr>
                </a:solidFill>
              </a:rPr>
              <a:t>/R/</a:t>
            </a:r>
            <a:r>
              <a:rPr lang="cs-CZ" sz="1100" u="sng" dirty="0" err="1" smtClean="0">
                <a:solidFill>
                  <a:schemeClr val="accent5">
                    <a:lumMod val="75000"/>
                  </a:schemeClr>
                </a:solidFill>
              </a:rPr>
              <a:t>rip</a:t>
            </a:r>
            <a:r>
              <a:rPr lang="cs-CZ" sz="1100" u="sng" dirty="0" smtClean="0">
                <a:solidFill>
                  <a:schemeClr val="accent5">
                    <a:lumMod val="75000"/>
                  </a:schemeClr>
                </a:solidFill>
              </a:rPr>
              <a:t>-rotunda-po.</a:t>
            </a:r>
            <a:r>
              <a:rPr lang="cs-CZ" sz="1100" u="sng" dirty="0" err="1" smtClean="0">
                <a:solidFill>
                  <a:schemeClr val="accent5">
                    <a:lumMod val="75000"/>
                  </a:schemeClr>
                </a:solidFill>
              </a:rPr>
              <a:t>jpg</a:t>
            </a:r>
            <a:r>
              <a:rPr lang="cs-CZ" sz="1100" u="sng" dirty="0" smtClean="0">
                <a:solidFill>
                  <a:schemeClr val="accent5">
                    <a:lumMod val="75000"/>
                  </a:schemeClr>
                </a:solidFill>
              </a:rPr>
              <a:t>&amp;</a:t>
            </a:r>
            <a:r>
              <a:rPr lang="cs-CZ" sz="1100" u="sng" dirty="0" err="1" smtClean="0">
                <a:solidFill>
                  <a:schemeClr val="accent5">
                    <a:lumMod val="75000"/>
                  </a:schemeClr>
                </a:solidFill>
              </a:rPr>
              <a:t>imgrefurl</a:t>
            </a:r>
            <a:r>
              <a:rPr lang="cs-CZ" sz="1100" u="sng" dirty="0" smtClean="0">
                <a:solidFill>
                  <a:schemeClr val="accent5">
                    <a:lumMod val="75000"/>
                  </a:schemeClr>
                </a:solidFill>
              </a:rPr>
              <a:t>=http://umeleckeslohy.blog.cz/&amp;h=357&amp;w=480&amp;sz=64&amp;tbnid=RrFwZAq8LRgQcM:&amp;tbnh=96&amp;tbnw=129&amp;prev=/search%3Fq%3Drom%25C3%25A1nsk%25C3%25BD%2Bsloh%2Barchitektura%26tbm%3Disch%26tbo%3Du&amp;zoom=1&amp;q=rom%C3%A1nsk%C3%BD+sloh+architektura&amp;hl=cs&amp;usg=__tA0X3wbIFfTZ4xnMNpjVnmvC85E=&amp;sa=X&amp;ei=V0bJTpm5Aujl4QTlmbRj&amp;ved=0CCIQ9QEwBw</a:t>
            </a:r>
          </a:p>
          <a:p>
            <a:pPr>
              <a:spcBef>
                <a:spcPts val="0"/>
              </a:spcBef>
              <a:buNone/>
            </a:pPr>
            <a:endParaRPr lang="cs-CZ" sz="1100" dirty="0" smtClean="0"/>
          </a:p>
          <a:p>
            <a:pPr>
              <a:spcBef>
                <a:spcPts val="0"/>
              </a:spcBef>
            </a:pPr>
            <a:r>
              <a:rPr lang="cs-CZ" sz="1100" dirty="0" smtClean="0"/>
              <a:t>SOKOL, J. </a:t>
            </a:r>
            <a:r>
              <a:rPr lang="cs-CZ" sz="1100" i="1" dirty="0" smtClean="0"/>
              <a:t>Cheb sv. </a:t>
            </a:r>
            <a:r>
              <a:rPr lang="cs-CZ" sz="1100" i="1" dirty="0" err="1" smtClean="0"/>
              <a:t>Erhart</a:t>
            </a:r>
            <a:r>
              <a:rPr lang="cs-CZ" sz="1100" i="1" dirty="0" smtClean="0"/>
              <a:t> a Uršula </a:t>
            </a:r>
            <a:r>
              <a:rPr lang="cs-CZ" sz="1100" dirty="0" smtClean="0"/>
              <a:t>[on-line] 2.5.2011 [cit. 2011-11-20]. Dostupné pod licencí </a:t>
            </a:r>
            <a:r>
              <a:rPr lang="cs-CZ" sz="1100" dirty="0" err="1" smtClean="0"/>
              <a:t>Creative</a:t>
            </a:r>
            <a:r>
              <a:rPr lang="cs-CZ" sz="1100" dirty="0" smtClean="0"/>
              <a:t> </a:t>
            </a:r>
            <a:r>
              <a:rPr lang="cs-CZ" sz="1100" dirty="0" err="1" smtClean="0"/>
              <a:t>Commons</a:t>
            </a:r>
            <a:r>
              <a:rPr lang="cs-CZ" sz="1100" dirty="0" smtClean="0"/>
              <a:t> na www:  </a:t>
            </a:r>
          </a:p>
          <a:p>
            <a:pPr>
              <a:spcBef>
                <a:spcPts val="0"/>
              </a:spcBef>
              <a:buNone/>
            </a:pPr>
            <a:r>
              <a:rPr lang="cs-CZ" sz="1100" dirty="0" smtClean="0">
                <a:hlinkClick r:id="rId2"/>
              </a:rPr>
              <a:t>http://cs.wikipedia.org/wiki/Soubor:Cheb_sv_Erhart_a_Ur%C5%A1ula_(1180)_DSCN1472.JPG</a:t>
            </a:r>
            <a:endParaRPr lang="cs-CZ" sz="1100" dirty="0" smtClean="0"/>
          </a:p>
          <a:p>
            <a:pPr>
              <a:spcBef>
                <a:spcPts val="0"/>
              </a:spcBef>
              <a:buNone/>
            </a:pPr>
            <a:r>
              <a:rPr lang="cs-CZ" sz="1100" dirty="0" smtClean="0"/>
              <a:t>	</a:t>
            </a:r>
          </a:p>
          <a:p>
            <a:pPr>
              <a:spcBef>
                <a:spcPts val="0"/>
              </a:spcBef>
            </a:pPr>
            <a:r>
              <a:rPr lang="cs-CZ" sz="1100" i="1" dirty="0" smtClean="0"/>
              <a:t>Rotunda  sv. Kateřiny ve Znojmě </a:t>
            </a:r>
            <a:r>
              <a:rPr lang="cs-CZ" sz="1100" dirty="0" smtClean="0"/>
              <a:t>[on-line] 2011 [cit. 2011-11-20]. Dostupné na www:  		</a:t>
            </a:r>
          </a:p>
          <a:p>
            <a:pPr>
              <a:spcBef>
                <a:spcPts val="0"/>
              </a:spcBef>
              <a:buNone/>
            </a:pPr>
            <a:r>
              <a:rPr lang="cs-CZ" sz="1100" dirty="0" smtClean="0">
                <a:hlinkClick r:id="rId3"/>
              </a:rPr>
              <a:t>http://www.</a:t>
            </a:r>
            <a:r>
              <a:rPr lang="cs-CZ" sz="1100" dirty="0" err="1" smtClean="0">
                <a:hlinkClick r:id="rId3"/>
              </a:rPr>
              <a:t>zlate</a:t>
            </a:r>
            <a:r>
              <a:rPr lang="cs-CZ" sz="1100" dirty="0" smtClean="0">
                <a:hlinkClick r:id="rId3"/>
              </a:rPr>
              <a:t>-mince.</a:t>
            </a:r>
            <a:r>
              <a:rPr lang="cs-CZ" sz="1100" dirty="0" err="1" smtClean="0">
                <a:hlinkClick r:id="rId3"/>
              </a:rPr>
              <a:t>cz</a:t>
            </a:r>
            <a:r>
              <a:rPr lang="cs-CZ" sz="1100" dirty="0" smtClean="0">
                <a:hlinkClick r:id="rId3"/>
              </a:rPr>
              <a:t>/CRZ_</a:t>
            </a:r>
            <a:r>
              <a:rPr lang="cs-CZ" sz="1100" dirty="0" err="1" smtClean="0">
                <a:hlinkClick r:id="rId3"/>
              </a:rPr>
              <a:t>AZnojmo</a:t>
            </a:r>
            <a:r>
              <a:rPr lang="cs-CZ" sz="1100" dirty="0" smtClean="0">
                <a:hlinkClick r:id="rId3"/>
              </a:rPr>
              <a:t>_</a:t>
            </a:r>
            <a:r>
              <a:rPr lang="cs-CZ" sz="1100" dirty="0" err="1" smtClean="0">
                <a:hlinkClick r:id="rId3"/>
              </a:rPr>
              <a:t>Info.htm</a:t>
            </a:r>
            <a:endParaRPr lang="cs-CZ" sz="1100" dirty="0" smtClean="0"/>
          </a:p>
          <a:p>
            <a:pPr>
              <a:spcBef>
                <a:spcPts val="0"/>
              </a:spcBef>
              <a:buNone/>
            </a:pPr>
            <a:endParaRPr lang="cs-CZ" sz="1100" dirty="0" smtClean="0">
              <a:hlinkClick r:id="rId4" action="ppaction://hlinkfile" tooltip="User:LeZibou"/>
            </a:endParaRPr>
          </a:p>
          <a:p>
            <a:pPr>
              <a:spcBef>
                <a:spcPts val="0"/>
              </a:spcBef>
              <a:buNone/>
            </a:pPr>
            <a:endParaRPr lang="cs-CZ" sz="1100" dirty="0" smtClean="0">
              <a:hlinkClick r:id="rId4" action="ppaction://hlinkfile" tooltip="User:LeZibou"/>
            </a:endParaRPr>
          </a:p>
          <a:p>
            <a:pPr>
              <a:spcBef>
                <a:spcPts val="0"/>
              </a:spcBef>
            </a:pPr>
            <a:r>
              <a:rPr lang="cs-CZ" sz="1100" dirty="0" smtClean="0"/>
              <a:t>LEZIBOU. </a:t>
            </a:r>
            <a:r>
              <a:rPr lang="cs-CZ" sz="1100" i="1" dirty="0" smtClean="0"/>
              <a:t>St. </a:t>
            </a:r>
            <a:r>
              <a:rPr lang="cs-CZ" sz="1100" i="1" dirty="0" err="1" smtClean="0"/>
              <a:t>Genisdes</a:t>
            </a:r>
            <a:r>
              <a:rPr lang="cs-CZ" sz="1100" i="1" dirty="0" smtClean="0"/>
              <a:t> </a:t>
            </a:r>
            <a:r>
              <a:rPr lang="cs-CZ" sz="1100" i="1" dirty="0" err="1" smtClean="0"/>
              <a:t>FontainesC</a:t>
            </a:r>
            <a:r>
              <a:rPr lang="cs-CZ" sz="1100" i="1" dirty="0" smtClean="0"/>
              <a:t> </a:t>
            </a:r>
            <a:r>
              <a:rPr lang="cs-CZ" sz="1100" i="1" dirty="0" err="1" smtClean="0"/>
              <a:t>loitre</a:t>
            </a:r>
            <a:r>
              <a:rPr lang="cs-CZ" sz="1100" i="1" dirty="0" smtClean="0"/>
              <a:t> </a:t>
            </a:r>
            <a:r>
              <a:rPr lang="cs-CZ" sz="1100" dirty="0" smtClean="0"/>
              <a:t>[ on-line] 4.11.2011 [cit. 2011-11-20]. Dostupné pod licencí </a:t>
            </a:r>
            <a:r>
              <a:rPr lang="cs-CZ" sz="1100" dirty="0" err="1" smtClean="0"/>
              <a:t>Creative</a:t>
            </a:r>
            <a:r>
              <a:rPr lang="cs-CZ" sz="1100" dirty="0" smtClean="0"/>
              <a:t> </a:t>
            </a:r>
            <a:r>
              <a:rPr lang="cs-CZ" sz="1100" dirty="0" err="1" smtClean="0"/>
              <a:t>Commons</a:t>
            </a:r>
            <a:r>
              <a:rPr lang="cs-CZ" sz="1100" dirty="0" smtClean="0"/>
              <a:t> na www: </a:t>
            </a:r>
          </a:p>
          <a:p>
            <a:pPr>
              <a:spcBef>
                <a:spcPts val="0"/>
              </a:spcBef>
              <a:buNone/>
            </a:pPr>
            <a:r>
              <a:rPr lang="cs-CZ" sz="1100" i="1" dirty="0" smtClean="0">
                <a:hlinkClick r:id="rId5"/>
              </a:rPr>
              <a:t>http://cs.wikipedia.org/wiki/Soubor:StGenisdesFontaines_Cloitre_02.jpg</a:t>
            </a:r>
            <a:endParaRPr lang="cs-CZ" sz="1100" i="1" dirty="0" smtClean="0"/>
          </a:p>
          <a:p>
            <a:pPr>
              <a:spcBef>
                <a:spcPts val="0"/>
              </a:spcBef>
              <a:buNone/>
            </a:pPr>
            <a:endParaRPr lang="cs-CZ" sz="1100" i="1" dirty="0" smtClean="0"/>
          </a:p>
          <a:p>
            <a:pPr>
              <a:spcBef>
                <a:spcPts val="0"/>
              </a:spcBef>
            </a:pPr>
            <a:r>
              <a:rPr lang="cs-CZ" sz="1100" i="1" dirty="0" smtClean="0"/>
              <a:t>Sdružené románské okno </a:t>
            </a:r>
            <a:r>
              <a:rPr lang="cs-CZ" sz="1100" dirty="0" smtClean="0"/>
              <a:t>[on-line] 1997-2010 [cit. 2011-11-20]. Dostupné na www: </a:t>
            </a:r>
          </a:p>
          <a:p>
            <a:pPr>
              <a:spcBef>
                <a:spcPts val="0"/>
              </a:spcBef>
              <a:buNone/>
            </a:pPr>
            <a:r>
              <a:rPr lang="cs-CZ" sz="1100" u="sng" dirty="0" smtClean="0">
                <a:solidFill>
                  <a:schemeClr val="accent5">
                    <a:lumMod val="75000"/>
                  </a:schemeClr>
                </a:solidFill>
              </a:rPr>
              <a:t>http://www.</a:t>
            </a:r>
            <a:r>
              <a:rPr lang="cs-CZ" sz="1100" u="sng" dirty="0" err="1" smtClean="0">
                <a:solidFill>
                  <a:schemeClr val="accent5">
                    <a:lumMod val="75000"/>
                  </a:schemeClr>
                </a:solidFill>
              </a:rPr>
              <a:t>dejepis.com</a:t>
            </a:r>
            <a:r>
              <a:rPr lang="cs-CZ" sz="1100" u="sng" dirty="0" smtClean="0">
                <a:solidFill>
                  <a:schemeClr val="accent5">
                    <a:lumMod val="75000"/>
                  </a:schemeClr>
                </a:solidFill>
              </a:rPr>
              <a:t>/</a:t>
            </a:r>
            <a:r>
              <a:rPr lang="cs-CZ" sz="1100" u="sng" dirty="0" err="1" smtClean="0">
                <a:solidFill>
                  <a:schemeClr val="accent5">
                    <a:lumMod val="75000"/>
                  </a:schemeClr>
                </a:solidFill>
              </a:rPr>
              <a:t>img</a:t>
            </a:r>
            <a:r>
              <a:rPr lang="cs-CZ" sz="1100" u="sng" dirty="0" smtClean="0">
                <a:solidFill>
                  <a:schemeClr val="accent5">
                    <a:lumMod val="75000"/>
                  </a:schemeClr>
                </a:solidFill>
              </a:rPr>
              <a:t>/</a:t>
            </a:r>
            <a:r>
              <a:rPr lang="cs-CZ" sz="1100" u="sng" dirty="0" err="1" smtClean="0">
                <a:solidFill>
                  <a:schemeClr val="accent5">
                    <a:lumMod val="75000"/>
                  </a:schemeClr>
                </a:solidFill>
              </a:rPr>
              <a:t>rom</a:t>
            </a:r>
            <a:r>
              <a:rPr lang="cs-CZ" sz="1100" u="sng" dirty="0" smtClean="0">
                <a:solidFill>
                  <a:schemeClr val="accent5">
                    <a:lumMod val="75000"/>
                  </a:schemeClr>
                </a:solidFill>
              </a:rPr>
              <a:t>_o.</a:t>
            </a:r>
            <a:r>
              <a:rPr lang="cs-CZ" sz="1100" u="sng" dirty="0" err="1" smtClean="0">
                <a:solidFill>
                  <a:schemeClr val="accent5">
                    <a:lumMod val="75000"/>
                  </a:schemeClr>
                </a:solidFill>
              </a:rPr>
              <a:t>gif</a:t>
            </a:r>
            <a:r>
              <a:rPr lang="cs-CZ" sz="1100" u="sng" dirty="0" smtClean="0">
                <a:solidFill>
                  <a:schemeClr val="accent5">
                    <a:lumMod val="75000"/>
                  </a:schemeClr>
                </a:solidFill>
              </a:rPr>
              <a:t>&amp;</a:t>
            </a:r>
            <a:r>
              <a:rPr lang="cs-CZ" sz="1100" u="sng" dirty="0" err="1" smtClean="0">
                <a:solidFill>
                  <a:schemeClr val="accent5">
                    <a:lumMod val="75000"/>
                  </a:schemeClr>
                </a:solidFill>
              </a:rPr>
              <a:t>imgrefurl</a:t>
            </a:r>
            <a:r>
              <a:rPr lang="cs-CZ" sz="1100" u="sng" dirty="0" smtClean="0">
                <a:solidFill>
                  <a:schemeClr val="accent5">
                    <a:lumMod val="75000"/>
                  </a:schemeClr>
                </a:solidFill>
              </a:rPr>
              <a:t>=http://www.</a:t>
            </a:r>
            <a:r>
              <a:rPr lang="cs-CZ" sz="1100" u="sng" dirty="0" err="1" smtClean="0">
                <a:solidFill>
                  <a:schemeClr val="accent5">
                    <a:lumMod val="75000"/>
                  </a:schemeClr>
                </a:solidFill>
              </a:rPr>
              <a:t>dejepis.com</a:t>
            </a:r>
            <a:r>
              <a:rPr lang="cs-CZ" sz="1100" u="sng" dirty="0" smtClean="0">
                <a:solidFill>
                  <a:schemeClr val="accent5">
                    <a:lumMod val="75000"/>
                  </a:schemeClr>
                </a:solidFill>
              </a:rPr>
              <a:t>/index.</a:t>
            </a:r>
            <a:r>
              <a:rPr lang="cs-CZ" sz="1100" u="sng" dirty="0" err="1" smtClean="0">
                <a:solidFill>
                  <a:schemeClr val="accent5">
                    <a:lumMod val="75000"/>
                  </a:schemeClr>
                </a:solidFill>
              </a:rPr>
              <a:t>php</a:t>
            </a:r>
            <a:r>
              <a:rPr lang="cs-CZ" sz="1100" u="sng" dirty="0" smtClean="0">
                <a:solidFill>
                  <a:schemeClr val="accent5">
                    <a:lumMod val="75000"/>
                  </a:schemeClr>
                </a:solidFill>
              </a:rPr>
              <a:t>%3Fpage%3D000%26kap%3D007%26pod%3D8&amp;h=129&amp;w=212&amp;</a:t>
            </a:r>
            <a:r>
              <a:rPr lang="cs-CZ" sz="1100" u="sng" dirty="0" err="1" smtClean="0">
                <a:solidFill>
                  <a:schemeClr val="accent5">
                    <a:lumMod val="75000"/>
                  </a:schemeClr>
                </a:solidFill>
              </a:rPr>
              <a:t>sz</a:t>
            </a:r>
            <a:r>
              <a:rPr lang="cs-CZ" sz="1100" u="sng" dirty="0" smtClean="0">
                <a:solidFill>
                  <a:schemeClr val="accent5">
                    <a:lumMod val="75000"/>
                  </a:schemeClr>
                </a:solidFill>
              </a:rPr>
              <a:t>=2&amp;</a:t>
            </a:r>
            <a:r>
              <a:rPr lang="cs-CZ" sz="1100" u="sng" dirty="0" err="1" smtClean="0">
                <a:solidFill>
                  <a:schemeClr val="accent5">
                    <a:lumMod val="75000"/>
                  </a:schemeClr>
                </a:solidFill>
              </a:rPr>
              <a:t>tbnid</a:t>
            </a:r>
            <a:r>
              <a:rPr lang="cs-CZ" sz="1100" u="sng" dirty="0" smtClean="0">
                <a:solidFill>
                  <a:schemeClr val="accent5">
                    <a:lumMod val="75000"/>
                  </a:schemeClr>
                </a:solidFill>
              </a:rPr>
              <a:t>=49kIlQ806u8PlM:&amp;</a:t>
            </a:r>
            <a:r>
              <a:rPr lang="cs-CZ" sz="1100" u="sng" dirty="0" err="1" smtClean="0">
                <a:solidFill>
                  <a:schemeClr val="accent5">
                    <a:lumMod val="75000"/>
                  </a:schemeClr>
                </a:solidFill>
              </a:rPr>
              <a:t>tbnh</a:t>
            </a:r>
            <a:r>
              <a:rPr lang="cs-CZ" sz="1100" u="sng" dirty="0" smtClean="0">
                <a:solidFill>
                  <a:schemeClr val="accent5">
                    <a:lumMod val="75000"/>
                  </a:schemeClr>
                </a:solidFill>
              </a:rPr>
              <a:t>=65&amp;</a:t>
            </a:r>
            <a:r>
              <a:rPr lang="cs-CZ" sz="1100" u="sng" dirty="0" err="1" smtClean="0">
                <a:solidFill>
                  <a:schemeClr val="accent5">
                    <a:lumMod val="75000"/>
                  </a:schemeClr>
                </a:solidFill>
              </a:rPr>
              <a:t>tbnw</a:t>
            </a:r>
            <a:r>
              <a:rPr lang="cs-CZ" sz="1100" u="sng" dirty="0" smtClean="0">
                <a:solidFill>
                  <a:schemeClr val="accent5">
                    <a:lumMod val="75000"/>
                  </a:schemeClr>
                </a:solidFill>
              </a:rPr>
              <a:t>=106&amp;</a:t>
            </a:r>
            <a:r>
              <a:rPr lang="cs-CZ" sz="1100" u="sng" dirty="0" err="1" smtClean="0">
                <a:solidFill>
                  <a:schemeClr val="accent5">
                    <a:lumMod val="75000"/>
                  </a:schemeClr>
                </a:solidFill>
              </a:rPr>
              <a:t>prev</a:t>
            </a:r>
            <a:r>
              <a:rPr lang="cs-CZ" sz="1100" u="sng" dirty="0" smtClean="0">
                <a:solidFill>
                  <a:schemeClr val="accent5">
                    <a:lumMod val="75000"/>
                  </a:schemeClr>
                </a:solidFill>
              </a:rPr>
              <a:t>=/</a:t>
            </a:r>
            <a:r>
              <a:rPr lang="cs-CZ" sz="1100" u="sng" dirty="0" err="1" smtClean="0">
                <a:solidFill>
                  <a:schemeClr val="accent5">
                    <a:lumMod val="75000"/>
                  </a:schemeClr>
                </a:solidFill>
              </a:rPr>
              <a:t>search</a:t>
            </a:r>
            <a:r>
              <a:rPr lang="cs-CZ" sz="1100" u="sng" dirty="0" smtClean="0">
                <a:solidFill>
                  <a:schemeClr val="accent5">
                    <a:lumMod val="75000"/>
                  </a:schemeClr>
                </a:solidFill>
              </a:rPr>
              <a:t>%3Fq%3Drom%25C3%25A1nsk%25C3%25A1%2Barchitektura%26tbm%3Disch%26tbo%3Du&amp;zoom=1&amp;q=</a:t>
            </a:r>
            <a:r>
              <a:rPr lang="cs-CZ" sz="1100" u="sng" dirty="0" err="1" smtClean="0">
                <a:solidFill>
                  <a:schemeClr val="accent5">
                    <a:lumMod val="75000"/>
                  </a:schemeClr>
                </a:solidFill>
              </a:rPr>
              <a:t>rom</a:t>
            </a:r>
            <a:r>
              <a:rPr lang="cs-CZ" sz="1100" u="sng" dirty="0" smtClean="0">
                <a:solidFill>
                  <a:schemeClr val="accent5">
                    <a:lumMod val="75000"/>
                  </a:schemeClr>
                </a:solidFill>
              </a:rPr>
              <a:t>%C3%A1nsk%C3%A1+architektura&amp;</a:t>
            </a:r>
            <a:r>
              <a:rPr lang="cs-CZ" sz="1100" u="sng" dirty="0" err="1" smtClean="0">
                <a:solidFill>
                  <a:schemeClr val="accent5">
                    <a:lumMod val="75000"/>
                  </a:schemeClr>
                </a:solidFill>
              </a:rPr>
              <a:t>hl</a:t>
            </a:r>
            <a:r>
              <a:rPr lang="cs-CZ" sz="1100" u="sng" dirty="0" smtClean="0">
                <a:solidFill>
                  <a:schemeClr val="accent5">
                    <a:lumMod val="75000"/>
                  </a:schemeClr>
                </a:solidFill>
              </a:rPr>
              <a:t>=</a:t>
            </a:r>
            <a:r>
              <a:rPr lang="cs-CZ" sz="1100" u="sng" dirty="0" err="1" smtClean="0">
                <a:solidFill>
                  <a:schemeClr val="accent5">
                    <a:lumMod val="75000"/>
                  </a:schemeClr>
                </a:solidFill>
              </a:rPr>
              <a:t>cs</a:t>
            </a:r>
            <a:r>
              <a:rPr lang="cs-CZ" sz="1100" u="sng" dirty="0" smtClean="0">
                <a:solidFill>
                  <a:schemeClr val="accent5">
                    <a:lumMod val="75000"/>
                  </a:schemeClr>
                </a:solidFill>
              </a:rPr>
              <a:t>&amp;</a:t>
            </a:r>
            <a:r>
              <a:rPr lang="cs-CZ" sz="1100" u="sng" dirty="0" err="1" smtClean="0">
                <a:solidFill>
                  <a:schemeClr val="accent5">
                    <a:lumMod val="75000"/>
                  </a:schemeClr>
                </a:solidFill>
              </a:rPr>
              <a:t>usg</a:t>
            </a:r>
            <a:r>
              <a:rPr lang="cs-CZ" sz="1100" u="sng" dirty="0" smtClean="0">
                <a:solidFill>
                  <a:schemeClr val="accent5">
                    <a:lumMod val="75000"/>
                  </a:schemeClr>
                </a:solidFill>
              </a:rPr>
              <a:t>=__eFMBzvsjeviDkBjkelzOdQzWy5w=&amp;</a:t>
            </a:r>
            <a:r>
              <a:rPr lang="cs-CZ" sz="1100" u="sng" dirty="0" err="1" smtClean="0">
                <a:solidFill>
                  <a:schemeClr val="accent5">
                    <a:lumMod val="75000"/>
                  </a:schemeClr>
                </a:solidFill>
              </a:rPr>
              <a:t>sa</a:t>
            </a:r>
            <a:r>
              <a:rPr lang="cs-CZ" sz="1100" u="sng" dirty="0" smtClean="0">
                <a:solidFill>
                  <a:schemeClr val="accent5">
                    <a:lumMod val="75000"/>
                  </a:schemeClr>
                </a:solidFill>
              </a:rPr>
              <a:t>=X&amp;</a:t>
            </a:r>
            <a:r>
              <a:rPr lang="cs-CZ" sz="1100" u="sng" dirty="0" err="1" smtClean="0">
                <a:solidFill>
                  <a:schemeClr val="accent5">
                    <a:lumMod val="75000"/>
                  </a:schemeClr>
                </a:solidFill>
              </a:rPr>
              <a:t>ei</a:t>
            </a:r>
            <a:r>
              <a:rPr lang="cs-CZ" sz="1100" u="sng" dirty="0" smtClean="0">
                <a:solidFill>
                  <a:schemeClr val="accent5">
                    <a:lumMod val="75000"/>
                  </a:schemeClr>
                </a:solidFill>
              </a:rPr>
              <a:t>=qUjJTpj0FY7E4gSN3pQm&amp;</a:t>
            </a:r>
            <a:r>
              <a:rPr lang="cs-CZ" sz="1100" u="sng" dirty="0" err="1" smtClean="0">
                <a:solidFill>
                  <a:schemeClr val="accent5">
                    <a:lumMod val="75000"/>
                  </a:schemeClr>
                </a:solidFill>
              </a:rPr>
              <a:t>ved</a:t>
            </a:r>
            <a:r>
              <a:rPr lang="cs-CZ" sz="1100" u="sng" dirty="0" smtClean="0">
                <a:solidFill>
                  <a:schemeClr val="accent5">
                    <a:lumMod val="75000"/>
                  </a:schemeClr>
                </a:solidFill>
              </a:rPr>
              <a:t>=0CBsQ9QEwBA</a:t>
            </a:r>
          </a:p>
          <a:p>
            <a:pPr>
              <a:spcBef>
                <a:spcPts val="0"/>
              </a:spcBef>
              <a:buNone/>
            </a:pPr>
            <a:endParaRPr lang="cs-CZ" sz="1100" dirty="0" smtClean="0"/>
          </a:p>
          <a:p>
            <a:pPr>
              <a:spcBef>
                <a:spcPts val="0"/>
              </a:spcBef>
            </a:pPr>
            <a:r>
              <a:rPr lang="cs-CZ" sz="1100" dirty="0" smtClean="0"/>
              <a:t>Uvedené zdroje [ on-line] 4.10.2011 [cit. 2011-11-20]. Dostupné pod licencí </a:t>
            </a:r>
            <a:r>
              <a:rPr lang="cs-CZ" sz="1100" dirty="0" err="1" smtClean="0"/>
              <a:t>Wikimedia</a:t>
            </a:r>
            <a:r>
              <a:rPr lang="cs-CZ" sz="1100" dirty="0" smtClean="0"/>
              <a:t> </a:t>
            </a:r>
            <a:r>
              <a:rPr lang="cs-CZ" sz="1100" dirty="0" err="1" smtClean="0"/>
              <a:t>Commons</a:t>
            </a:r>
            <a:r>
              <a:rPr lang="cs-CZ" sz="1100" dirty="0" smtClean="0"/>
              <a:t> na www: </a:t>
            </a:r>
          </a:p>
          <a:p>
            <a:pPr>
              <a:spcBef>
                <a:spcPts val="0"/>
              </a:spcBef>
              <a:buNone/>
            </a:pPr>
            <a:r>
              <a:rPr lang="cs-CZ" sz="1100" dirty="0" smtClean="0"/>
              <a:t>- Průřez bazilikou-</a:t>
            </a:r>
          </a:p>
          <a:p>
            <a:pPr>
              <a:spcBef>
                <a:spcPts val="0"/>
              </a:spcBef>
              <a:buNone/>
            </a:pPr>
            <a:r>
              <a:rPr lang="cs-CZ" sz="1100" dirty="0" smtClean="0">
                <a:hlinkClick r:id="rId6"/>
              </a:rPr>
              <a:t>http://cs.wikipedia.org/wiki/Soubor:BAZILIKA.png</a:t>
            </a:r>
            <a:endParaRPr lang="cs-CZ" sz="1100" dirty="0" smtClean="0"/>
          </a:p>
          <a:p>
            <a:pPr>
              <a:spcBef>
                <a:spcPts val="0"/>
              </a:spcBef>
              <a:buNone/>
            </a:pPr>
            <a:r>
              <a:rPr lang="cs-CZ" sz="1100" dirty="0" smtClean="0"/>
              <a:t>- Rotunda sv. Martina v Praze na Vyšehradě</a:t>
            </a:r>
          </a:p>
          <a:p>
            <a:pPr>
              <a:spcBef>
                <a:spcPts val="0"/>
              </a:spcBef>
              <a:buNone/>
            </a:pPr>
            <a:r>
              <a:rPr lang="cs-CZ" sz="1100" dirty="0" smtClean="0">
                <a:hlinkClick r:id="rId7"/>
              </a:rPr>
              <a:t>http://cs.wikipedia.org/wiki/Soubor:Vy%C5%A1ehrad-rotunda.jpg</a:t>
            </a:r>
            <a:endParaRPr lang="cs-CZ" sz="1100" dirty="0" smtClean="0"/>
          </a:p>
          <a:p>
            <a:pPr>
              <a:spcBef>
                <a:spcPts val="0"/>
              </a:spcBef>
              <a:buNone/>
            </a:pPr>
            <a:r>
              <a:rPr lang="cs-CZ" sz="1100" dirty="0" smtClean="0"/>
              <a:t>- Rotunda sv. Kateřiny ve Znojmě</a:t>
            </a:r>
          </a:p>
          <a:p>
            <a:pPr>
              <a:spcBef>
                <a:spcPts val="0"/>
              </a:spcBef>
              <a:buNone/>
            </a:pPr>
            <a:r>
              <a:rPr lang="cs-CZ" sz="1100" dirty="0" smtClean="0">
                <a:hlinkClick r:id="rId8"/>
              </a:rPr>
              <a:t>http://cs.wikipedia.org/wiki/Soubor:ZnojmoRotundaKateriny.jpg</a:t>
            </a:r>
            <a:endParaRPr lang="cs-CZ" sz="1100" dirty="0" smtClean="0"/>
          </a:p>
          <a:p>
            <a:pPr>
              <a:spcBef>
                <a:spcPts val="0"/>
              </a:spcBef>
              <a:buNone/>
            </a:pPr>
            <a:r>
              <a:rPr lang="cs-CZ" sz="1100" dirty="0" smtClean="0"/>
              <a:t>- Portál baziliky v </a:t>
            </a:r>
            <a:r>
              <a:rPr lang="cs-CZ" sz="1100" dirty="0" err="1" smtClean="0"/>
              <a:t>Jáku</a:t>
            </a:r>
            <a:endParaRPr lang="cs-CZ" sz="1100" dirty="0" smtClean="0"/>
          </a:p>
          <a:p>
            <a:pPr>
              <a:spcBef>
                <a:spcPts val="0"/>
              </a:spcBef>
              <a:buNone/>
            </a:pPr>
            <a:r>
              <a:rPr lang="cs-CZ" sz="1100" dirty="0" smtClean="0">
                <a:hlinkClick r:id="rId9"/>
              </a:rPr>
              <a:t>http://cs.wikipedia.org/wiki/Soubor:J%C3%A1k_f%C5%91kapu2.jpg</a:t>
            </a:r>
            <a:endParaRPr lang="cs-CZ" sz="1100" dirty="0" smtClean="0"/>
          </a:p>
          <a:p>
            <a:pPr>
              <a:spcBef>
                <a:spcPts val="0"/>
              </a:spcBef>
              <a:buNone/>
            </a:pPr>
            <a:r>
              <a:rPr lang="cs-CZ" sz="1100" dirty="0" smtClean="0"/>
              <a:t>- </a:t>
            </a:r>
            <a:r>
              <a:rPr lang="cs-CZ" sz="1050" dirty="0" err="1" smtClean="0"/>
              <a:t>Tismice</a:t>
            </a:r>
            <a:r>
              <a:rPr lang="cs-CZ" sz="1050" dirty="0" smtClean="0"/>
              <a:t> - průčelí románské baziliky</a:t>
            </a:r>
            <a:endParaRPr lang="cs-CZ" sz="1100" dirty="0" smtClean="0"/>
          </a:p>
          <a:p>
            <a:pPr>
              <a:spcBef>
                <a:spcPts val="0"/>
              </a:spcBef>
              <a:buNone/>
            </a:pPr>
            <a:r>
              <a:rPr lang="cs-CZ" sz="1100" dirty="0" smtClean="0">
                <a:hlinkClick r:id="rId10"/>
              </a:rPr>
              <a:t>http://cs-.wikipedia.org/wiki/Soubor:Tismice_-_pr%C5%AF%C4%8Del%C3%AD_rom%C3%A1nsk%C3%A9_baziliky.jpg</a:t>
            </a:r>
            <a:endParaRPr lang="cs-CZ" sz="1100" dirty="0" smtClean="0"/>
          </a:p>
          <a:p>
            <a:pPr>
              <a:spcBef>
                <a:spcPts val="0"/>
              </a:spcBef>
              <a:buNone/>
            </a:pPr>
            <a:endParaRPr lang="cs-CZ" sz="1100" dirty="0" smtClean="0"/>
          </a:p>
          <a:p>
            <a:pPr>
              <a:spcBef>
                <a:spcPts val="0"/>
              </a:spcBef>
              <a:buNone/>
            </a:pPr>
            <a:endParaRPr lang="cs-CZ" sz="1100" dirty="0" smtClean="0"/>
          </a:p>
          <a:p>
            <a:pPr>
              <a:spcBef>
                <a:spcPts val="0"/>
              </a:spcBef>
            </a:pPr>
            <a:r>
              <a:rPr lang="cs-CZ" sz="1100" dirty="0" smtClean="0"/>
              <a:t>PASTORIUS. </a:t>
            </a:r>
            <a:r>
              <a:rPr lang="cs-CZ" sz="1050" i="1" dirty="0" smtClean="0"/>
              <a:t>Hrad </a:t>
            </a:r>
            <a:r>
              <a:rPr lang="cs-CZ" sz="1050" i="1" dirty="0" err="1" smtClean="0"/>
              <a:t>Přimda</a:t>
            </a:r>
            <a:r>
              <a:rPr lang="cs-CZ" sz="1050" i="1" dirty="0" smtClean="0"/>
              <a:t> v 90. letech 20. století </a:t>
            </a:r>
            <a:r>
              <a:rPr lang="cs-CZ" sz="1100" dirty="0" smtClean="0"/>
              <a:t>[ on-line] 27.8.2011 [cit. 2011-11-22. Dostupné pod licencí </a:t>
            </a:r>
            <a:r>
              <a:rPr lang="cs-CZ" sz="1100" dirty="0" err="1" smtClean="0"/>
              <a:t>Wikimedia</a:t>
            </a:r>
            <a:r>
              <a:rPr lang="cs-CZ" sz="1100" dirty="0" smtClean="0"/>
              <a:t> </a:t>
            </a:r>
            <a:r>
              <a:rPr lang="cs-CZ" sz="1100" dirty="0" err="1" smtClean="0"/>
              <a:t>Commons</a:t>
            </a:r>
            <a:r>
              <a:rPr lang="cs-CZ" sz="1100" dirty="0" smtClean="0"/>
              <a:t> na www: </a:t>
            </a:r>
          </a:p>
          <a:p>
            <a:pPr>
              <a:spcBef>
                <a:spcPts val="0"/>
              </a:spcBef>
              <a:buNone/>
            </a:pPr>
            <a:r>
              <a:rPr lang="cs-CZ" sz="1100" i="1" dirty="0" smtClean="0">
                <a:hlinkClick r:id="rId11"/>
              </a:rPr>
              <a:t>http://cs.wikipedia.org/wiki/Soubor:Primda_199x.jpg</a:t>
            </a:r>
            <a:endParaRPr lang="cs-CZ" sz="1100" i="1" dirty="0" smtClean="0"/>
          </a:p>
          <a:p>
            <a:pPr>
              <a:spcBef>
                <a:spcPts val="0"/>
              </a:spcBef>
            </a:pPr>
            <a:endParaRPr lang="cs-CZ" sz="1100" i="1" dirty="0" smtClean="0"/>
          </a:p>
          <a:p>
            <a:pPr>
              <a:spcBef>
                <a:spcPts val="0"/>
              </a:spcBef>
            </a:pPr>
            <a:r>
              <a:rPr lang="cs-CZ" sz="1100" dirty="0" err="1" smtClean="0"/>
              <a:t>ŠJŮ</a:t>
            </a:r>
            <a:r>
              <a:rPr lang="cs-CZ" sz="1100" i="1" dirty="0" err="1" smtClean="0"/>
              <a:t>.Říp</a:t>
            </a:r>
            <a:r>
              <a:rPr lang="cs-CZ" sz="1100" i="1" dirty="0" smtClean="0"/>
              <a:t>, rotunda sv. Jiří </a:t>
            </a:r>
            <a:r>
              <a:rPr lang="cs-CZ" sz="1100" dirty="0" smtClean="0"/>
              <a:t>[ on-line] 20.10.2011 [cit. 2011-11-20]. Dostupné pod licencí </a:t>
            </a:r>
            <a:r>
              <a:rPr lang="cs-CZ" sz="1100" dirty="0" err="1" smtClean="0"/>
              <a:t>Wikimedia</a:t>
            </a:r>
            <a:r>
              <a:rPr lang="cs-CZ" sz="1100" dirty="0" smtClean="0"/>
              <a:t> </a:t>
            </a:r>
            <a:r>
              <a:rPr lang="cs-CZ" sz="1100" dirty="0" err="1" smtClean="0"/>
              <a:t>Commons</a:t>
            </a:r>
            <a:r>
              <a:rPr lang="cs-CZ" sz="1100" dirty="0" smtClean="0"/>
              <a:t> na www: </a:t>
            </a:r>
          </a:p>
          <a:p>
            <a:pPr>
              <a:spcBef>
                <a:spcPts val="0"/>
              </a:spcBef>
              <a:buNone/>
            </a:pPr>
            <a:r>
              <a:rPr lang="cs-CZ" sz="1100" dirty="0" smtClean="0">
                <a:hlinkClick r:id="rId12"/>
              </a:rPr>
              <a:t>http://cs.wikipedia.org/wiki/Soubor:%C5%98%C3%ADp,_rotunda_svat%C3%A9ho_Ji%C5%99%C3%AD.jpg</a:t>
            </a:r>
            <a:endParaRPr lang="cs-CZ" sz="1100" dirty="0" smtClean="0"/>
          </a:p>
          <a:p>
            <a:pPr>
              <a:spcBef>
                <a:spcPts val="0"/>
              </a:spcBef>
              <a:buNone/>
            </a:pPr>
            <a:endParaRPr lang="cs-CZ" sz="1100" dirty="0" smtClean="0"/>
          </a:p>
          <a:p>
            <a:pPr>
              <a:spcBef>
                <a:spcPts val="0"/>
              </a:spcBef>
              <a:buNone/>
            </a:pPr>
            <a:endParaRPr lang="cs-CZ" sz="1100" dirty="0" smtClean="0"/>
          </a:p>
          <a:p>
            <a:pPr>
              <a:spcBef>
                <a:spcPts val="0"/>
              </a:spcBef>
            </a:pPr>
            <a:r>
              <a:rPr lang="cs-CZ" sz="1100" dirty="0" smtClean="0"/>
              <a:t>MASSIMO ROSËLLI. </a:t>
            </a:r>
            <a:r>
              <a:rPr lang="cs-CZ" sz="1100" i="1" dirty="0" err="1" smtClean="0"/>
              <a:t>Abaziasanvittorefrasassi</a:t>
            </a:r>
            <a:r>
              <a:rPr lang="cs-CZ" sz="1100" i="1" dirty="0" smtClean="0"/>
              <a:t> </a:t>
            </a:r>
            <a:r>
              <a:rPr lang="cs-CZ" sz="1100" dirty="0" smtClean="0"/>
              <a:t>[ on-line] 7.11.2011 [cit. 2011-11-20]. Dostupné pod licencí </a:t>
            </a:r>
            <a:r>
              <a:rPr lang="cs-CZ" sz="1100" dirty="0" err="1" smtClean="0"/>
              <a:t>Creative</a:t>
            </a:r>
            <a:r>
              <a:rPr lang="cs-CZ" sz="1100" dirty="0" smtClean="0"/>
              <a:t> </a:t>
            </a:r>
            <a:r>
              <a:rPr lang="cs-CZ" sz="1100" dirty="0" err="1" smtClean="0"/>
              <a:t>Commons</a:t>
            </a:r>
            <a:r>
              <a:rPr lang="cs-CZ" sz="1100" dirty="0" smtClean="0"/>
              <a:t> na www: </a:t>
            </a:r>
          </a:p>
          <a:p>
            <a:pPr>
              <a:spcBef>
                <a:spcPts val="0"/>
              </a:spcBef>
              <a:buNone/>
            </a:pPr>
            <a:r>
              <a:rPr lang="cs-CZ" sz="1100" i="1" dirty="0" smtClean="0">
                <a:hlinkClick r:id="rId13"/>
              </a:rPr>
              <a:t>http://en.wikipedia.org/wiki/File:Abaziasanvittorefrasassi.jpg</a:t>
            </a:r>
            <a:endParaRPr lang="cs-CZ" sz="1100" i="1" dirty="0" smtClean="0"/>
          </a:p>
          <a:p>
            <a:pPr>
              <a:buNone/>
            </a:pPr>
            <a:endParaRPr lang="cs-CZ" sz="1100" i="1" dirty="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684312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tx1"/>
                </a:solidFill>
              </a:rPr>
              <a:t>Použité zdroje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286000" y="2828836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0000" lnSpcReduction="20000"/>
          </a:bodyPr>
          <a:lstStyle/>
          <a:p>
            <a:r>
              <a:rPr lang="cs-CZ" sz="2800" b="1" dirty="0" smtClean="0"/>
              <a:t>Anotace	 		</a:t>
            </a:r>
            <a:r>
              <a:rPr lang="cs-CZ" sz="2800" dirty="0" smtClean="0"/>
              <a:t>Prezentace </a:t>
            </a:r>
            <a:r>
              <a:rPr lang="it-IT" sz="2800" dirty="0" smtClean="0"/>
              <a:t>je určena pro sedmý ročník ZŠ </a:t>
            </a:r>
            <a:r>
              <a:rPr lang="it-IT" sz="2800" dirty="0" smtClean="0"/>
              <a:t>a</a:t>
            </a:r>
            <a:r>
              <a:rPr lang="cs-CZ" sz="2800" smtClean="0"/>
              <a:t> </a:t>
            </a:r>
            <a:r>
              <a:rPr lang="cs-CZ" sz="2800" smtClean="0"/>
              <a:t>slouží </a:t>
            </a:r>
            <a:r>
              <a:rPr lang="cs-CZ" sz="2800" dirty="0" smtClean="0"/>
              <a:t>jako výklad látky „Románský sloh“. </a:t>
            </a:r>
            <a:endParaRPr lang="cs-CZ" sz="2800" b="1" dirty="0" smtClean="0"/>
          </a:p>
          <a:p>
            <a:pPr>
              <a:buNone/>
            </a:pPr>
            <a:endParaRPr lang="cs-CZ" sz="2800" dirty="0" smtClean="0"/>
          </a:p>
          <a:p>
            <a:r>
              <a:rPr lang="cs-CZ" sz="2800" b="1" dirty="0" smtClean="0"/>
              <a:t>Autor			</a:t>
            </a:r>
            <a:r>
              <a:rPr lang="cs-CZ" sz="2800" dirty="0" smtClean="0"/>
              <a:t>Mgr. Sandra Tichá</a:t>
            </a:r>
          </a:p>
          <a:p>
            <a:endParaRPr lang="cs-CZ" sz="2800" dirty="0" smtClean="0"/>
          </a:p>
          <a:p>
            <a:r>
              <a:rPr lang="cs-CZ" sz="2800" b="1" dirty="0" smtClean="0"/>
              <a:t>Jazyk			</a:t>
            </a:r>
            <a:r>
              <a:rPr lang="cs-CZ" sz="2800" dirty="0" smtClean="0"/>
              <a:t>čeština</a:t>
            </a:r>
          </a:p>
          <a:p>
            <a:endParaRPr lang="cs-CZ" sz="2800" dirty="0" smtClean="0"/>
          </a:p>
          <a:p>
            <a:r>
              <a:rPr lang="cs-CZ" sz="2800" b="1" dirty="0" smtClean="0"/>
              <a:t>Očekávaný výstup		</a:t>
            </a:r>
            <a:r>
              <a:rPr lang="cs-CZ" sz="2800" dirty="0" smtClean="0"/>
              <a:t>Žáci znají základní znaky románské architektury, umí vyjmenovat známé památky z			 období románského stylu.</a:t>
            </a:r>
          </a:p>
          <a:p>
            <a:pPr>
              <a:buNone/>
            </a:pPr>
            <a:r>
              <a:rPr lang="cs-CZ" sz="2800" dirty="0" smtClean="0"/>
              <a:t>			</a:t>
            </a:r>
          </a:p>
          <a:p>
            <a:r>
              <a:rPr lang="cs-CZ" sz="2800" b="1" dirty="0" smtClean="0"/>
              <a:t>Klíčová slova		</a:t>
            </a:r>
            <a:r>
              <a:rPr lang="cs-CZ" sz="2800" dirty="0" smtClean="0"/>
              <a:t>románský sloh, středověké umění, architektura, rotunda, bazilika</a:t>
            </a:r>
          </a:p>
          <a:p>
            <a:endParaRPr lang="cs-CZ" sz="2800" dirty="0" smtClean="0"/>
          </a:p>
          <a:p>
            <a:r>
              <a:rPr lang="cs-CZ" sz="2800" b="1" dirty="0" smtClean="0"/>
              <a:t>Druh učebního materiálu	</a:t>
            </a:r>
            <a:r>
              <a:rPr lang="cs-CZ" sz="2800" dirty="0" smtClean="0"/>
              <a:t>prezentace</a:t>
            </a:r>
          </a:p>
          <a:p>
            <a:endParaRPr lang="cs-CZ" sz="2800" dirty="0" smtClean="0"/>
          </a:p>
          <a:p>
            <a:r>
              <a:rPr lang="cs-CZ" sz="2800" b="1" dirty="0" smtClean="0"/>
              <a:t>Druh </a:t>
            </a:r>
            <a:r>
              <a:rPr lang="cs-CZ" sz="2800" b="1" dirty="0" err="1" smtClean="0"/>
              <a:t>interaktivity</a:t>
            </a:r>
            <a:r>
              <a:rPr lang="cs-CZ" sz="2800" b="1" dirty="0" smtClean="0"/>
              <a:t>		</a:t>
            </a:r>
            <a:r>
              <a:rPr lang="cs-CZ" sz="2800" dirty="0" smtClean="0"/>
              <a:t>výklad</a:t>
            </a:r>
          </a:p>
          <a:p>
            <a:endParaRPr lang="cs-CZ" sz="2800" dirty="0" smtClean="0"/>
          </a:p>
          <a:p>
            <a:r>
              <a:rPr lang="cs-CZ" sz="2800" b="1" dirty="0" smtClean="0"/>
              <a:t>Cílová skupina		ž</a:t>
            </a:r>
            <a:r>
              <a:rPr lang="cs-CZ" sz="2800" dirty="0" smtClean="0"/>
              <a:t>ák</a:t>
            </a:r>
          </a:p>
          <a:p>
            <a:endParaRPr lang="cs-CZ" sz="2800" dirty="0" smtClean="0"/>
          </a:p>
          <a:p>
            <a:r>
              <a:rPr lang="cs-CZ" sz="2800" b="1" dirty="0" smtClean="0"/>
              <a:t>Stupeň a typ vzdělávání	</a:t>
            </a:r>
            <a:r>
              <a:rPr lang="cs-CZ" sz="2800" dirty="0" smtClean="0"/>
              <a:t>základní vzdělávání – druhý stupeň</a:t>
            </a:r>
          </a:p>
          <a:p>
            <a:endParaRPr lang="cs-CZ" sz="2800" dirty="0" smtClean="0"/>
          </a:p>
          <a:p>
            <a:r>
              <a:rPr lang="cs-CZ" sz="2800" b="1" dirty="0" smtClean="0"/>
              <a:t>Typická věková skupina	</a:t>
            </a:r>
            <a:r>
              <a:rPr lang="cs-CZ" sz="2800" dirty="0" smtClean="0"/>
              <a:t>12 – 13 let</a:t>
            </a:r>
          </a:p>
          <a:p>
            <a:pPr>
              <a:buNone/>
            </a:pPr>
            <a:endParaRPr lang="cs-CZ" sz="2800" dirty="0" smtClean="0"/>
          </a:p>
          <a:p>
            <a:r>
              <a:rPr lang="cs-CZ" sz="2800" b="1" dirty="0" smtClean="0"/>
              <a:t>Celková velikost		</a:t>
            </a:r>
            <a:r>
              <a:rPr lang="cs-CZ" sz="2800" dirty="0" smtClean="0"/>
              <a:t>1638 kB</a:t>
            </a:r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Shrnutí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smtClean="0"/>
              <a:t>Prezentace </a:t>
            </a:r>
            <a:r>
              <a:rPr lang="cs-CZ" dirty="0" smtClean="0"/>
              <a:t>slouží k výkladu architektury románského slohu.</a:t>
            </a:r>
          </a:p>
          <a:p>
            <a:r>
              <a:rPr lang="cs-CZ" dirty="0" smtClean="0"/>
              <a:t>Snímek 2- upozornění na základní informace o románském slohu</a:t>
            </a:r>
          </a:p>
          <a:p>
            <a:r>
              <a:rPr lang="cs-CZ" dirty="0" smtClean="0"/>
              <a:t>Snímek 3- typické prvky románské architektury</a:t>
            </a:r>
          </a:p>
          <a:p>
            <a:r>
              <a:rPr lang="cs-CZ" dirty="0" smtClean="0"/>
              <a:t>Snímek 4- typické prvky románské architektury</a:t>
            </a:r>
          </a:p>
          <a:p>
            <a:r>
              <a:rPr lang="cs-CZ" dirty="0" smtClean="0"/>
              <a:t>Snímek 5- typické stavby- rotundy</a:t>
            </a:r>
          </a:p>
          <a:p>
            <a:r>
              <a:rPr lang="cs-CZ" dirty="0" smtClean="0"/>
              <a:t>Snímek 6- typické stavby- baziliky</a:t>
            </a:r>
          </a:p>
          <a:p>
            <a:r>
              <a:rPr lang="cs-CZ" dirty="0" smtClean="0"/>
              <a:t>Snímek 7- výčet kamenných hradů, postavených v románském stylu</a:t>
            </a:r>
          </a:p>
          <a:p>
            <a:r>
              <a:rPr lang="cs-CZ" dirty="0" smtClean="0"/>
              <a:t>Snímek 8- opakování- zakroužkují na obrázku typické prvky románského slohu, dopíší typické stavby, uvedou jméno stavby na obrázku</a:t>
            </a:r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effectLst/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Metodická poznámka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245</TotalTime>
  <Words>209</Words>
  <Application>Microsoft Office PowerPoint</Application>
  <PresentationFormat>Předvádění na obrazovce (4:3)</PresentationFormat>
  <Paragraphs>171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Papír</vt:lpstr>
      <vt:lpstr>Snímek 1</vt:lpstr>
      <vt:lpstr>Románský sloh</vt:lpstr>
      <vt:lpstr>Architektura</vt:lpstr>
      <vt:lpstr>     Architektura</vt:lpstr>
      <vt:lpstr>Architektura</vt:lpstr>
      <vt:lpstr>Architektura</vt:lpstr>
      <vt:lpstr>Kamenné hrady</vt:lpstr>
      <vt:lpstr>Opakování</vt:lpstr>
      <vt:lpstr>Použité zdroje</vt:lpstr>
      <vt:lpstr>Shrnutí</vt:lpstr>
      <vt:lpstr>Metodická poznámka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Dalibor</dc:creator>
  <cp:lastModifiedBy>Základní škola Ostrovní</cp:lastModifiedBy>
  <cp:revision>42</cp:revision>
  <dcterms:created xsi:type="dcterms:W3CDTF">2011-11-20T08:32:06Z</dcterms:created>
  <dcterms:modified xsi:type="dcterms:W3CDTF">2012-03-08T09:21:09Z</dcterms:modified>
</cp:coreProperties>
</file>