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2" r:id="rId4"/>
    <p:sldId id="263" r:id="rId5"/>
    <p:sldId id="264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03059"/>
    <a:srgbClr val="FFCCFF"/>
    <a:srgbClr val="FF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922A3F2-58F4-4FBE-B405-B19B8722E95B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56967BB-59FA-4BD9-8DDA-9804BCB02C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22A3F2-58F4-4FBE-B405-B19B8722E95B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6967BB-59FA-4BD9-8DDA-9804BCB02C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922A3F2-58F4-4FBE-B405-B19B8722E95B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56967BB-59FA-4BD9-8DDA-9804BCB02C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22A3F2-58F4-4FBE-B405-B19B8722E95B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56967BB-59FA-4BD9-8DDA-9804BCB02C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22A3F2-58F4-4FBE-B405-B19B8722E95B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56967BB-59FA-4BD9-8DDA-9804BCB02C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22A3F2-58F4-4FBE-B405-B19B8722E95B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6967BB-59FA-4BD9-8DDA-9804BCB02C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22A3F2-58F4-4FBE-B405-B19B8722E95B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6967BB-59FA-4BD9-8DDA-9804BCB02C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922A3F2-58F4-4FBE-B405-B19B8722E95B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56967BB-59FA-4BD9-8DDA-9804BCB02C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922A3F2-58F4-4FBE-B405-B19B8722E95B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56967BB-59FA-4BD9-8DDA-9804BCB02C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22A3F2-58F4-4FBE-B405-B19B8722E95B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6967BB-59FA-4BD9-8DDA-9804BCB02C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922A3F2-58F4-4FBE-B405-B19B8722E95B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6967BB-59FA-4BD9-8DDA-9804BCB02C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922A3F2-58F4-4FBE-B405-B19B8722E95B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356967BB-59FA-4BD9-8DDA-9804BCB02C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jpeg"/><Relationship Id="rId4" Type="http://schemas.openxmlformats.org/officeDocument/2006/relationships/image" Target="../media/image8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Nuremberg_Chronicle_f_229v_230r.jpg" TargetMode="External"/><Relationship Id="rId2" Type="http://schemas.openxmlformats.org/officeDocument/2006/relationships/hyperlink" Target="http://cs.wikipedia.org/wiki/Soubor:Golden_Bull_of_Sicily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J%C3%A1k_f%C5%91kapu2.jpg" TargetMode="External"/><Relationship Id="rId4" Type="http://schemas.openxmlformats.org/officeDocument/2006/relationships/hyperlink" Target="http://cs.wikipedia.org/wiki/Soubor:Vy%C5%A1ehrad-rotunda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004048" y="188641"/>
            <a:ext cx="3923928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1600" kern="0" dirty="0">
                <a:solidFill>
                  <a:srgbClr val="FFFF00"/>
                </a:solidFill>
              </a:rPr>
              <a:t>Název školy: </a:t>
            </a:r>
            <a:r>
              <a:rPr lang="cs-CZ" sz="1600" b="1" kern="0" dirty="0">
                <a:solidFill>
                  <a:srgbClr val="FFFF00"/>
                </a:solidFill>
              </a:rPr>
              <a:t>ZŠ </a:t>
            </a:r>
            <a:r>
              <a:rPr lang="cs-CZ" sz="1600" b="1" kern="0" dirty="0" err="1">
                <a:solidFill>
                  <a:srgbClr val="FFFF00"/>
                </a:solidFill>
              </a:rPr>
              <a:t>Štětí</a:t>
            </a:r>
            <a:r>
              <a:rPr lang="cs-CZ" sz="1600" b="1" kern="0" dirty="0">
                <a:solidFill>
                  <a:srgbClr val="FFFF00"/>
                </a:solidFill>
              </a:rPr>
              <a:t>, Ostrovní 300</a:t>
            </a:r>
            <a:r>
              <a:rPr lang="cs-CZ" sz="1600" kern="0" dirty="0">
                <a:solidFill>
                  <a:srgbClr val="FFFF00"/>
                </a:solidFill>
              </a:rPr>
              <a:t/>
            </a:r>
            <a:br>
              <a:rPr lang="cs-CZ" sz="1600" kern="0" dirty="0">
                <a:solidFill>
                  <a:srgbClr val="FFFF00"/>
                </a:solidFill>
              </a:rPr>
            </a:br>
            <a:r>
              <a:rPr lang="cs-CZ" sz="1600" kern="0" dirty="0">
                <a:solidFill>
                  <a:srgbClr val="FFFF00"/>
                </a:solidFill>
              </a:rPr>
              <a:t>Autor: </a:t>
            </a:r>
            <a:r>
              <a:rPr lang="cs-CZ" sz="1600" b="1" kern="0" dirty="0">
                <a:solidFill>
                  <a:srgbClr val="FFFF00"/>
                </a:solidFill>
              </a:rPr>
              <a:t>Sandra Tichá</a:t>
            </a:r>
            <a:r>
              <a:rPr lang="cs-CZ" sz="1600" kern="0" dirty="0">
                <a:solidFill>
                  <a:srgbClr val="FFFF00"/>
                </a:solidFill>
              </a:rPr>
              <a:t/>
            </a:r>
            <a:br>
              <a:rPr lang="cs-CZ" sz="1600" kern="0" dirty="0">
                <a:solidFill>
                  <a:srgbClr val="FFFF00"/>
                </a:solidFill>
              </a:rPr>
            </a:br>
            <a:r>
              <a:rPr lang="cs-CZ" sz="1600" kern="0" dirty="0">
                <a:solidFill>
                  <a:srgbClr val="FFFF00"/>
                </a:solidFill>
              </a:rPr>
              <a:t>Název materiálu: </a:t>
            </a:r>
            <a:br>
              <a:rPr lang="cs-CZ" sz="1600" kern="0" dirty="0">
                <a:solidFill>
                  <a:srgbClr val="FFFF00"/>
                </a:solidFill>
              </a:rPr>
            </a:br>
            <a:r>
              <a:rPr lang="cs-CZ" sz="1600" b="1" kern="0" dirty="0">
                <a:solidFill>
                  <a:srgbClr val="FFFF00"/>
                </a:solidFill>
              </a:rPr>
              <a:t>VY_32_INOVACE_ </a:t>
            </a:r>
            <a:r>
              <a:rPr lang="cs-CZ" sz="1600" b="1" kern="0" dirty="0" smtClean="0">
                <a:solidFill>
                  <a:srgbClr val="FFFF00"/>
                </a:solidFill>
              </a:rPr>
              <a:t>D.7.A.11_</a:t>
            </a:r>
            <a:r>
              <a:rPr lang="cs-CZ" sz="1600" b="1" kern="0" dirty="0" err="1" smtClean="0">
                <a:solidFill>
                  <a:srgbClr val="FFFF00"/>
                </a:solidFill>
              </a:rPr>
              <a:t>romansky</a:t>
            </a:r>
            <a:r>
              <a:rPr lang="cs-CZ" sz="1600" b="1" kern="0" dirty="0" smtClean="0">
                <a:solidFill>
                  <a:srgbClr val="FFFF00"/>
                </a:solidFill>
              </a:rPr>
              <a:t>_sloh_II. </a:t>
            </a:r>
            <a:endParaRPr lang="cs-CZ" sz="1600" b="1" kern="0" dirty="0">
              <a:solidFill>
                <a:srgbClr val="FFFF00"/>
              </a:solidFill>
            </a:endParaRPr>
          </a:p>
          <a:p>
            <a:pPr lvl="0">
              <a:defRPr/>
            </a:pPr>
            <a:r>
              <a:rPr lang="cs-CZ" sz="1600" kern="0" dirty="0">
                <a:solidFill>
                  <a:srgbClr val="FFFF00"/>
                </a:solidFill>
              </a:rPr>
              <a:t>Datum: </a:t>
            </a:r>
            <a:r>
              <a:rPr lang="cs-CZ" sz="1600" kern="0" dirty="0" smtClean="0">
                <a:solidFill>
                  <a:srgbClr val="FFFF00"/>
                </a:solidFill>
              </a:rPr>
              <a:t>29.11.2011</a:t>
            </a:r>
            <a:endParaRPr lang="cs-CZ" sz="1600" kern="0" dirty="0">
              <a:solidFill>
                <a:srgbClr val="FFFF00"/>
              </a:solidFill>
            </a:endParaRPr>
          </a:p>
          <a:p>
            <a:pPr lvl="0">
              <a:defRPr/>
            </a:pPr>
            <a:r>
              <a:rPr lang="cs-CZ" sz="1600" kern="0" dirty="0">
                <a:solidFill>
                  <a:srgbClr val="FFFF00"/>
                </a:solidFill>
              </a:rPr>
              <a:t>Ročník: sedmý</a:t>
            </a:r>
          </a:p>
          <a:p>
            <a:pPr lvl="0">
              <a:defRPr/>
            </a:pPr>
            <a:r>
              <a:rPr lang="cs-CZ" sz="1600" kern="0" dirty="0">
                <a:solidFill>
                  <a:srgbClr val="FFFF00"/>
                </a:solidFill>
              </a:rPr>
              <a:t>Vzdělávací oblast: Člověk a společnost</a:t>
            </a:r>
          </a:p>
          <a:p>
            <a:pPr lvl="0">
              <a:defRPr/>
            </a:pPr>
            <a:r>
              <a:rPr lang="cs-CZ" sz="1600" kern="0" dirty="0">
                <a:solidFill>
                  <a:srgbClr val="FFFF00"/>
                </a:solidFill>
              </a:rPr>
              <a:t>Vzdělávací obor: Dějepis</a:t>
            </a:r>
            <a:br>
              <a:rPr lang="cs-CZ" sz="1600" kern="0" dirty="0">
                <a:solidFill>
                  <a:srgbClr val="FFFF00"/>
                </a:solidFill>
              </a:rPr>
            </a:br>
            <a:r>
              <a:rPr lang="cs-CZ" sz="1600" kern="0" dirty="0">
                <a:solidFill>
                  <a:srgbClr val="FFFF00"/>
                </a:solidFill>
              </a:rPr>
              <a:t>Název: Románský sloh </a:t>
            </a:r>
            <a:r>
              <a:rPr lang="cs-CZ" sz="1600" kern="0" dirty="0" smtClean="0">
                <a:solidFill>
                  <a:srgbClr val="FFFF00"/>
                </a:solidFill>
              </a:rPr>
              <a:t>II.</a:t>
            </a:r>
            <a:r>
              <a:rPr lang="cs-CZ" sz="1600" kern="0" dirty="0">
                <a:solidFill>
                  <a:srgbClr val="FFFF00"/>
                </a:solidFill>
              </a:rPr>
              <a:t/>
            </a:r>
            <a:br>
              <a:rPr lang="cs-CZ" sz="1600" kern="0" dirty="0">
                <a:solidFill>
                  <a:srgbClr val="FFFF00"/>
                </a:solidFill>
              </a:rPr>
            </a:br>
            <a:r>
              <a:rPr lang="cs-CZ" sz="1600" kern="0" dirty="0">
                <a:solidFill>
                  <a:srgbClr val="FFFF00"/>
                </a:solidFill>
              </a:rPr>
              <a:t>Číslo operačního programu: </a:t>
            </a:r>
            <a:r>
              <a:rPr lang="cs-CZ" sz="1600" b="1" kern="0" dirty="0">
                <a:solidFill>
                  <a:srgbClr val="FFFF00"/>
                </a:solidFill>
              </a:rPr>
              <a:t>CZ.1.07/1.4.00/21.1693</a:t>
            </a:r>
          </a:p>
          <a:p>
            <a:pPr lvl="0">
              <a:defRPr/>
            </a:pPr>
            <a:r>
              <a:rPr lang="cs-CZ" sz="1600" kern="0" dirty="0">
                <a:solidFill>
                  <a:srgbClr val="FFFF00"/>
                </a:solidFill>
              </a:rPr>
              <a:t>Název projektu: </a:t>
            </a:r>
            <a:r>
              <a:rPr lang="cs-CZ" sz="1600" b="1" kern="0" dirty="0">
                <a:solidFill>
                  <a:srgbClr val="FFFF00"/>
                </a:solidFill>
              </a:rPr>
              <a:t>PRIMA ŠKOLA</a:t>
            </a:r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  <a:lum contrast="40000"/>
          </a:blip>
          <a:srcRect/>
          <a:stretch>
            <a:fillRect/>
          </a:stretch>
        </p:blipFill>
        <p:spPr bwMode="auto">
          <a:xfrm>
            <a:off x="971600" y="1556792"/>
            <a:ext cx="1811936" cy="1728192"/>
          </a:xfrm>
          <a:prstGeom prst="rect">
            <a:avLst/>
          </a:prstGeom>
          <a:noFill/>
          <a:effectLst>
            <a:outerShdw blurRad="50800" dist="50800" dir="5400000" algn="ctr" rotWithShape="0">
              <a:srgbClr val="FFFF00"/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1619672" y="3789040"/>
            <a:ext cx="633670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FF00"/>
                </a:solidFill>
              </a:rPr>
              <a:t>ROMÁNSKÝ SLOH II.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259632" y="4725144"/>
            <a:ext cx="73448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Anotace: Prezentace </a:t>
            </a:r>
            <a:r>
              <a:rPr lang="cs-CZ" smtClean="0">
                <a:solidFill>
                  <a:srgbClr val="FFFF00"/>
                </a:solidFill>
              </a:rPr>
              <a:t>je určena </a:t>
            </a:r>
            <a:r>
              <a:rPr lang="cs-CZ" dirty="0" smtClean="0">
                <a:solidFill>
                  <a:srgbClr val="FFFF00"/>
                </a:solidFill>
              </a:rPr>
              <a:t>pro sedmý ročník ZŠ a </a:t>
            </a:r>
            <a:r>
              <a:rPr lang="cs-CZ" smtClean="0">
                <a:solidFill>
                  <a:srgbClr val="FFFF00"/>
                </a:solidFill>
              </a:rPr>
              <a:t>slouží </a:t>
            </a:r>
          </a:p>
          <a:p>
            <a:r>
              <a:rPr lang="cs-CZ" smtClean="0">
                <a:solidFill>
                  <a:srgbClr val="FFFF00"/>
                </a:solidFill>
              </a:rPr>
              <a:t>k </a:t>
            </a:r>
            <a:r>
              <a:rPr lang="cs-CZ" dirty="0" smtClean="0">
                <a:solidFill>
                  <a:srgbClr val="FFFF00"/>
                </a:solidFill>
              </a:rPr>
              <a:t>opakování látky „Románský sloh“. </a:t>
            </a:r>
            <a:endParaRPr lang="cs-CZ" b="1" dirty="0" smtClean="0">
              <a:solidFill>
                <a:srgbClr val="FFFF00"/>
              </a:solidFill>
            </a:endParaRPr>
          </a:p>
        </p:txBody>
      </p:sp>
      <p:pic>
        <p:nvPicPr>
          <p:cNvPr id="8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57422" y="578645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799200"/>
          </a:xfrm>
        </p:spPr>
        <p:txBody>
          <a:bodyPr>
            <a:normAutofit/>
          </a:bodyPr>
          <a:lstStyle/>
          <a:p>
            <a:r>
              <a:rPr lang="cs-CZ" dirty="0" smtClean="0"/>
              <a:t>Vylušti křížovku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052736"/>
            <a:ext cx="4038600" cy="561662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1800" dirty="0" smtClean="0"/>
              <a:t>                     </a:t>
            </a:r>
            <a:r>
              <a:rPr lang="cs-CZ" sz="1800" dirty="0" smtClean="0">
                <a:solidFill>
                  <a:srgbClr val="FF0000"/>
                </a:solidFill>
              </a:rPr>
              <a:t>_</a:t>
            </a:r>
            <a:r>
              <a:rPr lang="cs-CZ" sz="1800" dirty="0" smtClean="0"/>
              <a:t> _ _ _ _ _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dirty="0" smtClean="0"/>
              <a:t>_ _ _ _ _ _ _ </a:t>
            </a:r>
            <a:r>
              <a:rPr lang="cs-CZ" sz="1800" dirty="0" smtClean="0">
                <a:solidFill>
                  <a:srgbClr val="FF0000"/>
                </a:solidFill>
              </a:rPr>
              <a:t>_</a:t>
            </a:r>
            <a:r>
              <a:rPr lang="cs-CZ" sz="1800" dirty="0" smtClean="0"/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dirty="0" smtClean="0"/>
              <a:t>               _ _ </a:t>
            </a:r>
            <a:r>
              <a:rPr lang="cs-CZ" sz="1800" dirty="0" smtClean="0">
                <a:solidFill>
                  <a:srgbClr val="FF0000"/>
                </a:solidFill>
              </a:rPr>
              <a:t>_</a:t>
            </a:r>
            <a:r>
              <a:rPr lang="cs-CZ" sz="1800" dirty="0" smtClean="0"/>
              <a:t> _ _ _ _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dirty="0" smtClean="0"/>
              <a:t>                     </a:t>
            </a:r>
            <a:r>
              <a:rPr lang="cs-CZ" sz="1800" dirty="0" smtClean="0">
                <a:solidFill>
                  <a:srgbClr val="FF0000"/>
                </a:solidFill>
              </a:rPr>
              <a:t>_</a:t>
            </a:r>
            <a:r>
              <a:rPr lang="cs-CZ" sz="1800" dirty="0" smtClean="0"/>
              <a:t> _ _ _ _ _ _ _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dirty="0" smtClean="0"/>
              <a:t>                  _ </a:t>
            </a:r>
            <a:r>
              <a:rPr lang="cs-CZ" sz="1800" dirty="0" smtClean="0">
                <a:solidFill>
                  <a:srgbClr val="FF0000"/>
                </a:solidFill>
              </a:rPr>
              <a:t>_</a:t>
            </a:r>
            <a:r>
              <a:rPr lang="cs-CZ" sz="1800" dirty="0" smtClean="0"/>
              <a:t> _ _ _ _ _ _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dirty="0" smtClean="0"/>
              <a:t>               _ _ </a:t>
            </a:r>
            <a:r>
              <a:rPr lang="cs-CZ" sz="1800" dirty="0" smtClean="0">
                <a:solidFill>
                  <a:srgbClr val="FF0000"/>
                </a:solidFill>
              </a:rPr>
              <a:t>_</a:t>
            </a:r>
            <a:r>
              <a:rPr lang="cs-CZ" sz="1800" dirty="0" smtClean="0"/>
              <a:t> _ _ _ _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dirty="0" smtClean="0"/>
              <a:t>   _ _ _ _ _ _ </a:t>
            </a:r>
            <a:r>
              <a:rPr lang="cs-CZ" sz="1800" dirty="0" smtClean="0">
                <a:solidFill>
                  <a:srgbClr val="FF0000"/>
                </a:solidFill>
              </a:rPr>
              <a:t>_</a:t>
            </a:r>
            <a:r>
              <a:rPr lang="cs-CZ" sz="1800" dirty="0" smtClean="0"/>
              <a:t> _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dirty="0" smtClean="0"/>
              <a:t>   _ _ _ _ _ _ </a:t>
            </a:r>
            <a:r>
              <a:rPr lang="cs-CZ" sz="1800" dirty="0" smtClean="0">
                <a:solidFill>
                  <a:srgbClr val="FF0000"/>
                </a:solidFill>
              </a:rPr>
              <a:t>_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dirty="0" smtClean="0">
                <a:solidFill>
                  <a:srgbClr val="FF0000"/>
                </a:solidFill>
              </a:rPr>
              <a:t>            </a:t>
            </a:r>
            <a:r>
              <a:rPr lang="cs-CZ" sz="1800" dirty="0" smtClean="0"/>
              <a:t>_ _ _ </a:t>
            </a:r>
            <a:r>
              <a:rPr lang="cs-CZ" sz="1800" dirty="0" smtClean="0">
                <a:solidFill>
                  <a:srgbClr val="FF0000"/>
                </a:solidFill>
              </a:rPr>
              <a:t>_</a:t>
            </a:r>
            <a:r>
              <a:rPr lang="cs-CZ" sz="1800" dirty="0" smtClean="0"/>
              <a:t> _ _ _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dirty="0" smtClean="0">
                <a:solidFill>
                  <a:srgbClr val="FF0000"/>
                </a:solidFill>
              </a:rPr>
              <a:t>            </a:t>
            </a:r>
            <a:r>
              <a:rPr lang="cs-CZ" sz="1800" dirty="0" smtClean="0"/>
              <a:t>_ _ _ </a:t>
            </a:r>
            <a:r>
              <a:rPr lang="cs-CZ" sz="1800" dirty="0" smtClean="0">
                <a:solidFill>
                  <a:srgbClr val="FF0000"/>
                </a:solidFill>
              </a:rPr>
              <a:t>_</a:t>
            </a:r>
            <a:r>
              <a:rPr lang="cs-CZ" sz="1800" dirty="0" smtClean="0"/>
              <a:t> _ _ _ _ _ _ _ _ _ _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dirty="0" smtClean="0"/>
              <a:t>                  _ </a:t>
            </a:r>
            <a:r>
              <a:rPr lang="cs-CZ" sz="1800" dirty="0" smtClean="0">
                <a:solidFill>
                  <a:srgbClr val="FF0000"/>
                </a:solidFill>
              </a:rPr>
              <a:t>_</a:t>
            </a:r>
            <a:r>
              <a:rPr lang="cs-CZ" sz="1800" dirty="0" smtClean="0"/>
              <a:t> _ _ _ _ _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dirty="0" smtClean="0"/>
              <a:t>                  _ </a:t>
            </a:r>
            <a:r>
              <a:rPr lang="cs-CZ" sz="1800" dirty="0" smtClean="0">
                <a:solidFill>
                  <a:srgbClr val="FF0000"/>
                </a:solidFill>
              </a:rPr>
              <a:t>_</a:t>
            </a:r>
            <a:r>
              <a:rPr lang="cs-CZ" sz="1800" dirty="0" smtClean="0"/>
              <a:t> _ _ _ _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dirty="0" smtClean="0"/>
              <a:t>                  _ </a:t>
            </a:r>
            <a:r>
              <a:rPr lang="cs-CZ" sz="1800" dirty="0" smtClean="0">
                <a:solidFill>
                  <a:srgbClr val="FF0000"/>
                </a:solidFill>
              </a:rPr>
              <a:t>_</a:t>
            </a:r>
            <a:r>
              <a:rPr lang="cs-CZ" sz="1800" dirty="0" smtClean="0"/>
              <a:t> _ </a:t>
            </a:r>
          </a:p>
          <a:p>
            <a:pPr marL="457200" indent="-457200">
              <a:buNone/>
            </a:pPr>
            <a:endParaRPr lang="cs-CZ" sz="1800" dirty="0" smtClean="0"/>
          </a:p>
          <a:p>
            <a:pPr marL="457200" indent="-457200">
              <a:buNone/>
            </a:pPr>
            <a:endParaRPr lang="cs-CZ" sz="1800" dirty="0" smtClean="0"/>
          </a:p>
          <a:p>
            <a:pPr marL="457200" indent="-457200">
              <a:buNone/>
            </a:pPr>
            <a:r>
              <a:rPr lang="cs-CZ" sz="1800" dirty="0" smtClean="0"/>
              <a:t>		          </a:t>
            </a:r>
          </a:p>
          <a:p>
            <a:pPr marL="457200" indent="-457200">
              <a:buNone/>
            </a:pPr>
            <a:endParaRPr lang="cs-CZ" sz="1800" dirty="0" smtClean="0"/>
          </a:p>
          <a:p>
            <a:pPr marL="457200" indent="-457200">
              <a:buNone/>
            </a:pPr>
            <a:endParaRPr lang="cs-CZ" sz="1800" dirty="0" smtClean="0"/>
          </a:p>
          <a:p>
            <a:pPr marL="457200" indent="-457200">
              <a:buNone/>
            </a:pPr>
            <a:endParaRPr lang="cs-CZ" sz="1800" dirty="0" smtClean="0"/>
          </a:p>
          <a:p>
            <a:pPr marL="457200" indent="-457200">
              <a:buNone/>
            </a:pPr>
            <a:r>
              <a:rPr lang="cs-CZ" sz="1800" dirty="0" smtClean="0"/>
              <a:t>		           </a:t>
            </a:r>
            <a:r>
              <a:rPr lang="cs-CZ" sz="1200" dirty="0" smtClean="0"/>
              <a:t>Zlatá bula sicilská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980728"/>
            <a:ext cx="4038600" cy="5662412"/>
          </a:xfrm>
        </p:spPr>
        <p:txBody>
          <a:bodyPr>
            <a:normAutofit/>
          </a:bodyPr>
          <a:lstStyle/>
          <a:p>
            <a:pPr marL="514350" indent="-514350" algn="just">
              <a:buFont typeface="+mj-lt"/>
              <a:buAutoNum type="arabicPeriod"/>
            </a:pPr>
            <a:r>
              <a:rPr lang="cs-CZ" sz="1400" dirty="0" smtClean="0">
                <a:solidFill>
                  <a:srgbClr val="FFFF00"/>
                </a:solidFill>
              </a:rPr>
              <a:t>Jak jmenuje řeka, přes kterou byl postaven Juditin most?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sz="1400" dirty="0" smtClean="0">
                <a:solidFill>
                  <a:srgbClr val="FFFF00"/>
                </a:solidFill>
              </a:rPr>
              <a:t>Jak se jmenuje stavební a umělecký sloh z 11. až 13. století?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sz="1400" dirty="0" smtClean="0">
                <a:solidFill>
                  <a:srgbClr val="FFFF00"/>
                </a:solidFill>
              </a:rPr>
              <a:t>Uveď jednu z typických staveb románského stylu: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sz="1400" dirty="0" smtClean="0">
                <a:solidFill>
                  <a:srgbClr val="FFFF00"/>
                </a:solidFill>
              </a:rPr>
              <a:t>Uveď místo v Praze, kde byla postavena rotunda sv. Martina: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sz="1400" dirty="0" smtClean="0">
                <a:solidFill>
                  <a:srgbClr val="FFFF00"/>
                </a:solidFill>
              </a:rPr>
              <a:t>Uveď další typickou stavbu pro románský sloh: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sz="1400" dirty="0" smtClean="0">
                <a:solidFill>
                  <a:srgbClr val="FFFF00"/>
                </a:solidFill>
              </a:rPr>
              <a:t>Jak se říká zdobeným vchodům do kostelů?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sz="1400" dirty="0" smtClean="0">
                <a:solidFill>
                  <a:srgbClr val="FFFF00"/>
                </a:solidFill>
              </a:rPr>
              <a:t>Jak odborně říkáme spojení např. tří oken u románských staveb?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sz="1400" dirty="0" smtClean="0">
                <a:solidFill>
                  <a:srgbClr val="FFFF00"/>
                </a:solidFill>
              </a:rPr>
              <a:t>Jaké stavby se začaly v románském slohu začali stavět (z jakého materiálu)?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sz="1400" dirty="0" smtClean="0">
                <a:solidFill>
                  <a:srgbClr val="FFFF00"/>
                </a:solidFill>
              </a:rPr>
              <a:t>Jaké byly zdi románských staveb?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sz="1400" dirty="0" smtClean="0">
                <a:solidFill>
                  <a:srgbClr val="FFFF00"/>
                </a:solidFill>
              </a:rPr>
              <a:t>Jaký panovník vládl v Čechách na přelomu 12. a 13. století?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sz="1400" dirty="0" smtClean="0">
                <a:solidFill>
                  <a:srgbClr val="FFFF00"/>
                </a:solidFill>
              </a:rPr>
              <a:t>Pokud zemřel král a po něm nastoupil na trůn jeho syn, který také mohl užívat titul král, jak takovému titulu říkáme?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sz="1400" dirty="0" smtClean="0">
                <a:solidFill>
                  <a:srgbClr val="FFFF00"/>
                </a:solidFill>
              </a:rPr>
              <a:t>Jak se jmenuje město, ve kterém najdeme rotundu sv. Kateřiny?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sz="1400" dirty="0" smtClean="0">
                <a:solidFill>
                  <a:srgbClr val="FFFF00"/>
                </a:solidFill>
              </a:rPr>
              <a:t>Jak se jmenuje hora, na které leží rotunda sv. Jiří?</a:t>
            </a:r>
          </a:p>
          <a:p>
            <a:pPr marL="514350" indent="-514350" algn="just">
              <a:buFont typeface="+mj-lt"/>
              <a:buAutoNum type="arabicPeriod"/>
            </a:pPr>
            <a:endParaRPr lang="cs-CZ" sz="1400" dirty="0">
              <a:solidFill>
                <a:srgbClr val="FFFF00"/>
              </a:solidFill>
            </a:endParaRPr>
          </a:p>
        </p:txBody>
      </p:sp>
      <p:pic>
        <p:nvPicPr>
          <p:cNvPr id="7170" name="Picture 2" descr="http://upload.wikimedia.org/wikipedia/commons/9/9d/Golden_Bull_of_Sicily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4581128"/>
            <a:ext cx="1388659" cy="19675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5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8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1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4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7271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 text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23528" y="980728"/>
            <a:ext cx="8229600" cy="511978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Románský sloh vznikl v ___. století. V tomto stylu byly stavěny stavby přibližně do ___. století. Umělci, kteří tvořili v pod vlivem románského stylu se inspirovali _______ _________. Architektura této doby se vyznačuje několika typickými prvky jako např. __________________,__________</a:t>
            </a:r>
          </a:p>
          <a:p>
            <a:pPr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	____________,_____________________________________,______________________.  </a:t>
            </a:r>
          </a:p>
          <a:p>
            <a:pPr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Protože život v této době nejvíce ovlivňovalo __________, budovali se církevní stavby jako jsou ___________ a _________. Tyto stavby nalezneme dochované např. _________ , __________, ___________. </a:t>
            </a:r>
            <a:endParaRPr lang="cs-CZ" sz="2400" dirty="0">
              <a:solidFill>
                <a:srgbClr val="FFFF00"/>
              </a:solidFill>
            </a:endParaRPr>
          </a:p>
        </p:txBody>
      </p:sp>
      <p:pic>
        <p:nvPicPr>
          <p:cNvPr id="9" name="Obrázek 8" descr="http://upload.wikimedia.org/wikipedia/commons/9/91/Nuremberg_Chronicle_f_229v_230r.jpg">
            <a:hlinkClick r:id="rId2" action="ppaction://hlinksldjump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5517232"/>
            <a:ext cx="3707904" cy="1340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46237"/>
            <a:ext cx="8507288" cy="45262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>
                <a:solidFill>
                  <a:srgbClr val="FFFF00"/>
                </a:solidFill>
              </a:rPr>
              <a:t>Zopakuj </a:t>
            </a:r>
          </a:p>
          <a:p>
            <a:pPr>
              <a:buNone/>
            </a:pPr>
            <a:r>
              <a:rPr lang="cs-CZ" sz="1600" dirty="0" smtClean="0">
                <a:solidFill>
                  <a:srgbClr val="FFFF00"/>
                </a:solidFill>
              </a:rPr>
              <a:t>(zakroužkuj, šipkou naznač) </a:t>
            </a:r>
          </a:p>
          <a:p>
            <a:pPr>
              <a:buNone/>
            </a:pPr>
            <a:r>
              <a:rPr lang="cs-CZ" sz="1600" dirty="0" smtClean="0">
                <a:solidFill>
                  <a:srgbClr val="FFFF00"/>
                </a:solidFill>
              </a:rPr>
              <a:t>pomocí obrázku 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FFFF00"/>
                </a:solidFill>
              </a:rPr>
              <a:t>základní znaky staveb 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FFFF00"/>
                </a:solidFill>
              </a:rPr>
              <a:t>románského slohu</a:t>
            </a:r>
            <a:r>
              <a:rPr lang="cs-CZ" sz="1600" dirty="0" smtClean="0">
                <a:solidFill>
                  <a:srgbClr val="FFFF00"/>
                </a:solidFill>
              </a:rPr>
              <a:t>.</a:t>
            </a:r>
            <a:endParaRPr lang="cs-CZ" sz="1600" dirty="0">
              <a:solidFill>
                <a:srgbClr val="FFFF00"/>
              </a:solidFill>
            </a:endParaRPr>
          </a:p>
        </p:txBody>
      </p:sp>
      <p:pic>
        <p:nvPicPr>
          <p:cNvPr id="4" name="Picture 2" descr="http://upload.wikimedia.org/wikipedia/commons/5/51/Vy%C5%A1ehrad-rotunda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260648"/>
            <a:ext cx="5080459" cy="61926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716016" y="1700808"/>
            <a:ext cx="4038600" cy="4526280"/>
          </a:xfrm>
        </p:spPr>
        <p:txBody>
          <a:bodyPr>
            <a:normAutofit fontScale="92500"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Co je to za druh stavby? 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Kde se nachází tato stavba?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V jaké století byla pravděpodobně postavena?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Komu je tato stavba zasvěcena?</a:t>
            </a:r>
          </a:p>
          <a:p>
            <a:endParaRPr lang="cs-CZ" sz="2400" dirty="0" smtClean="0">
              <a:solidFill>
                <a:srgbClr val="FFFF00"/>
              </a:solidFill>
            </a:endParaRPr>
          </a:p>
          <a:p>
            <a:r>
              <a:rPr lang="cs-CZ" sz="2400" dirty="0" smtClean="0">
                <a:solidFill>
                  <a:srgbClr val="FFFF00"/>
                </a:solidFill>
              </a:rPr>
              <a:t>Jak se říká oknům na obrázku?</a:t>
            </a:r>
          </a:p>
          <a:p>
            <a:endParaRPr lang="cs-CZ" sz="2400" dirty="0" smtClean="0">
              <a:solidFill>
                <a:srgbClr val="FFFF00"/>
              </a:solidFill>
            </a:endParaRPr>
          </a:p>
          <a:p>
            <a:r>
              <a:rPr lang="cs-CZ" sz="2400" dirty="0" smtClean="0">
                <a:solidFill>
                  <a:srgbClr val="FFFF00"/>
                </a:solidFill>
              </a:rPr>
              <a:t>Co vidíme na posledním obrázku?</a:t>
            </a:r>
          </a:p>
        </p:txBody>
      </p:sp>
      <p:pic>
        <p:nvPicPr>
          <p:cNvPr id="4" name="Picture 1" descr="http://atlas-cs.logis.cz/obrazky/R/rip-rotunda-po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76672"/>
            <a:ext cx="3960440" cy="2448272"/>
          </a:xfrm>
          <a:prstGeom prst="rect">
            <a:avLst/>
          </a:prstGeom>
          <a:noFill/>
        </p:spPr>
      </p:pic>
      <p:pic>
        <p:nvPicPr>
          <p:cNvPr id="5" name="Picture 6" descr="Schéma sdruženého románského okna.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3356992"/>
            <a:ext cx="2019300" cy="1228725"/>
          </a:xfrm>
          <a:prstGeom prst="rect">
            <a:avLst/>
          </a:prstGeom>
          <a:noFill/>
        </p:spPr>
      </p:pic>
      <p:pic>
        <p:nvPicPr>
          <p:cNvPr id="6" name="Picture 2" descr="http://upload.wikimedia.org/wikipedia/commons/0/05/J%C3%A1k_f%C5%91kapu2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3789040"/>
            <a:ext cx="2275864" cy="28458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</a:t>
            </a:r>
            <a:r>
              <a:rPr lang="cs-CZ" dirty="0" err="1" smtClean="0"/>
              <a:t>zdorje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5023123"/>
          </a:xfrm>
        </p:spPr>
        <p:txBody>
          <a:bodyPr>
            <a:normAutofit fontScale="92500" lnSpcReduction="20000"/>
          </a:bodyPr>
          <a:lstStyle/>
          <a:p>
            <a:r>
              <a:rPr lang="cs-CZ" sz="1600" dirty="0" smtClean="0"/>
              <a:t>Uvedené zdroje [ on-line] 4.10.2011 [cit. 2011-11-27]. Dostupné pod licencí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</a:t>
            </a:r>
          </a:p>
          <a:p>
            <a:pPr>
              <a:buNone/>
            </a:pPr>
            <a:r>
              <a:rPr lang="cs-CZ" sz="1600" dirty="0" smtClean="0"/>
              <a:t>- Zlatá bula sicilská</a:t>
            </a:r>
          </a:p>
          <a:p>
            <a:pPr>
              <a:buNone/>
            </a:pPr>
            <a:r>
              <a:rPr lang="cs-CZ" sz="1600" dirty="0" smtClean="0">
                <a:hlinkClick r:id="rId2"/>
              </a:rPr>
              <a:t>http://cs.wikipedia.org/wiki/Soubor:Golden_Bull_of_Sicily.jpg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- Praha vyobrazená v 15. století</a:t>
            </a:r>
          </a:p>
          <a:p>
            <a:pPr>
              <a:buNone/>
            </a:pPr>
            <a:r>
              <a:rPr lang="cs-CZ" sz="1600" dirty="0" smtClean="0">
                <a:hlinkClick r:id="rId3"/>
              </a:rPr>
              <a:t>http://cs.wikipedia.org/wiki/Soubor:Nuremberg_Chronicle_f_229v_230r.jpg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- Rotunda sv. Martina v Praze na Vyšehradě</a:t>
            </a:r>
          </a:p>
          <a:p>
            <a:pPr>
              <a:buNone/>
            </a:pPr>
            <a:r>
              <a:rPr lang="cs-CZ" sz="1600" dirty="0" smtClean="0">
                <a:hlinkClick r:id="rId4"/>
              </a:rPr>
              <a:t>http://cs.wikipedia.org/wiki/Soubor:Vy%C5%A1ehrad-rotunda.jpg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- Portál baziliky v </a:t>
            </a:r>
            <a:r>
              <a:rPr lang="cs-CZ" sz="1600" dirty="0" err="1" smtClean="0"/>
              <a:t>Jáku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>
                <a:hlinkClick r:id="rId5"/>
              </a:rPr>
              <a:t>http://cs.wikipedia.org/wiki/Soubor:J%C3%A1k_f%C5%91kapu2.jpg</a:t>
            </a: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Rotunda sv. Jiří na hoře Říp [on-line] 2011 [cit. 2011-11-20]. Dostupné na www: </a:t>
            </a:r>
          </a:p>
          <a:p>
            <a:pPr>
              <a:buNone/>
            </a:pPr>
            <a:r>
              <a:rPr lang="cs-CZ" sz="1600" u="sng" dirty="0" smtClean="0">
                <a:solidFill>
                  <a:srgbClr val="FFFF00"/>
                </a:solidFill>
              </a:rPr>
              <a:t>http://www.</a:t>
            </a:r>
            <a:r>
              <a:rPr lang="cs-CZ" sz="1600" u="sng" dirty="0" err="1" smtClean="0">
                <a:solidFill>
                  <a:srgbClr val="FFFF00"/>
                </a:solidFill>
              </a:rPr>
              <a:t>google.cz</a:t>
            </a:r>
            <a:r>
              <a:rPr lang="cs-CZ" sz="1600" u="sng" dirty="0" smtClean="0">
                <a:solidFill>
                  <a:srgbClr val="FFFF00"/>
                </a:solidFill>
              </a:rPr>
              <a:t>/</a:t>
            </a:r>
            <a:r>
              <a:rPr lang="cs-CZ" sz="1600" u="sng" dirty="0" err="1" smtClean="0">
                <a:solidFill>
                  <a:srgbClr val="FFFF00"/>
                </a:solidFill>
              </a:rPr>
              <a:t>imgres</a:t>
            </a:r>
            <a:r>
              <a:rPr lang="cs-CZ" sz="1600" u="sng" dirty="0" smtClean="0">
                <a:solidFill>
                  <a:srgbClr val="FFFF00"/>
                </a:solidFill>
              </a:rPr>
              <a:t>?</a:t>
            </a:r>
            <a:r>
              <a:rPr lang="cs-CZ" sz="1600" u="sng" dirty="0" err="1" smtClean="0">
                <a:solidFill>
                  <a:srgbClr val="FFFF00"/>
                </a:solidFill>
              </a:rPr>
              <a:t>imgurl</a:t>
            </a:r>
            <a:r>
              <a:rPr lang="cs-CZ" sz="1600" u="sng" dirty="0" smtClean="0">
                <a:solidFill>
                  <a:srgbClr val="FFFF00"/>
                </a:solidFill>
              </a:rPr>
              <a:t>=http://atlas-</a:t>
            </a:r>
            <a:r>
              <a:rPr lang="cs-CZ" sz="1600" u="sng" dirty="0" err="1" smtClean="0">
                <a:solidFill>
                  <a:srgbClr val="FFFF00"/>
                </a:solidFill>
              </a:rPr>
              <a:t>cs.logis.cz</a:t>
            </a:r>
            <a:r>
              <a:rPr lang="cs-CZ" sz="1600" u="sng" dirty="0" smtClean="0">
                <a:solidFill>
                  <a:srgbClr val="FFFF00"/>
                </a:solidFill>
              </a:rPr>
              <a:t>/</a:t>
            </a:r>
            <a:r>
              <a:rPr lang="cs-CZ" sz="1600" u="sng" dirty="0" err="1" smtClean="0">
                <a:solidFill>
                  <a:srgbClr val="FFFF00"/>
                </a:solidFill>
              </a:rPr>
              <a:t>obrazky</a:t>
            </a:r>
            <a:r>
              <a:rPr lang="cs-CZ" sz="1600" u="sng" dirty="0" smtClean="0">
                <a:solidFill>
                  <a:srgbClr val="FFFF00"/>
                </a:solidFill>
              </a:rPr>
              <a:t>/R/</a:t>
            </a:r>
            <a:r>
              <a:rPr lang="cs-CZ" sz="1600" u="sng" dirty="0" err="1" smtClean="0">
                <a:solidFill>
                  <a:srgbClr val="FFFF00"/>
                </a:solidFill>
              </a:rPr>
              <a:t>rip</a:t>
            </a:r>
            <a:r>
              <a:rPr lang="cs-CZ" sz="1600" u="sng" dirty="0" smtClean="0">
                <a:solidFill>
                  <a:srgbClr val="FFFF00"/>
                </a:solidFill>
              </a:rPr>
              <a:t>-rotunda-po.</a:t>
            </a:r>
            <a:r>
              <a:rPr lang="cs-CZ" sz="1600" u="sng" dirty="0" err="1" smtClean="0">
                <a:solidFill>
                  <a:srgbClr val="FFFF00"/>
                </a:solidFill>
              </a:rPr>
              <a:t>jpg</a:t>
            </a:r>
            <a:r>
              <a:rPr lang="cs-CZ" sz="1600" u="sng" dirty="0" smtClean="0">
                <a:solidFill>
                  <a:srgbClr val="FFFF00"/>
                </a:solidFill>
              </a:rPr>
              <a:t>&amp;</a:t>
            </a:r>
            <a:r>
              <a:rPr lang="cs-CZ" sz="1600" u="sng" dirty="0" err="1" smtClean="0">
                <a:solidFill>
                  <a:srgbClr val="FFFF00"/>
                </a:solidFill>
              </a:rPr>
              <a:t>imgrefurl</a:t>
            </a:r>
            <a:r>
              <a:rPr lang="cs-CZ" sz="1600" u="sng" dirty="0" smtClean="0">
                <a:solidFill>
                  <a:srgbClr val="FFFF00"/>
                </a:solidFill>
              </a:rPr>
              <a:t>=http://umeleckeslohy.blog.cz/&amp;h=357&amp;w=480&amp;sz=64&amp;tbnid=RrFwZAq8LRgQcM:&amp;tbnh=96&amp;tbnw=129&amp;prev=/search%3Fq%3Drom%25C3%25A1nsk%25C3%25BD%2Bsloh%2Barchitektura%26tbm%3Disch%26tbo%3Du&amp;zoom=1&amp;q=rom%C3%A1nsk%C3%BD+sloh+architektura&amp;hl=cs&amp;usg=__tA0X3wbIFfTZ4xnMNpjVnmvC85E=&amp;sa=X&amp;ei=V0bJTpm5Aujl4QTlmbRj&amp;ved=0CCIQ9QEwBw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fr-FR" sz="1600" dirty="0" smtClean="0"/>
              <a:t>Sdružené románské okno [on-line] 1997-2010 [cit. 2011-11-20]. Dostupné na www: </a:t>
            </a:r>
          </a:p>
          <a:p>
            <a:pPr>
              <a:buNone/>
            </a:pPr>
            <a:r>
              <a:rPr lang="fr-FR" sz="1600" u="sng" dirty="0" smtClean="0">
                <a:solidFill>
                  <a:srgbClr val="FFFF00"/>
                </a:solidFill>
              </a:rPr>
              <a:t>http://www.dejepis.com/img/rom_o.gif&amp;imgrefurl=http://www.dejepis.com/index.php%3Fpage%3D000%26kap%3D007%26pod%3D8&amp;h=129&amp;w=212&amp;sz=2&amp;tbnid=49kIlQ806u8PlM:&amp;tbnh=65&amp;tbnw=106&amp;prev=/search%3Fq%3Drom%25C3%25A1nsk%25C3%25A1%2Barchitektura%26tbm%3Disch%26tbo%3Du&amp;zoom=1&amp;q=rom%C3%A1nsk%C3%A1+architektura&amp;hl=cs&amp;usg=__eFMBzvsjeviDkBjkelzOdQzWy5w=&amp;sa=X&amp;ei=qUjJTpj0FY7E4gSN3pQm&amp;ved=0CBsQ9QEwBA</a:t>
            </a:r>
          </a:p>
          <a:p>
            <a:pPr>
              <a:buNone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627784" y="306896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spcBef>
                <a:spcPts val="0"/>
              </a:spcBef>
            </a:pPr>
            <a:r>
              <a:rPr lang="cs-CZ" dirty="0" smtClean="0"/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Anotace	 	</a:t>
            </a:r>
            <a:r>
              <a:rPr lang="cs-CZ" dirty="0" smtClean="0">
                <a:solidFill>
                  <a:srgbClr val="FFFF00"/>
                </a:solidFill>
              </a:rPr>
              <a:t>Prezentace </a:t>
            </a:r>
            <a:r>
              <a:rPr lang="it-IT" dirty="0" smtClean="0">
                <a:solidFill>
                  <a:srgbClr val="FFFF00"/>
                </a:solidFill>
              </a:rPr>
              <a:t>je určena pro sedmý ročník ZŠ </a:t>
            </a:r>
            <a:r>
              <a:rPr lang="it-IT" dirty="0" smtClean="0">
                <a:solidFill>
                  <a:srgbClr val="FFFF00"/>
                </a:solidFill>
              </a:rPr>
              <a:t>a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slouží </a:t>
            </a:r>
            <a:r>
              <a:rPr lang="cs-CZ" dirty="0" smtClean="0">
                <a:solidFill>
                  <a:srgbClr val="FFFF00"/>
                </a:solidFill>
              </a:rPr>
              <a:t>k opakování </a:t>
            </a:r>
            <a:r>
              <a:rPr lang="cs-CZ" dirty="0" smtClean="0">
                <a:solidFill>
                  <a:srgbClr val="FFFF00"/>
                </a:solidFill>
              </a:rPr>
              <a:t>látky			 </a:t>
            </a:r>
            <a:r>
              <a:rPr lang="cs-CZ" dirty="0" smtClean="0">
                <a:solidFill>
                  <a:srgbClr val="FFFF00"/>
                </a:solidFill>
              </a:rPr>
              <a:t>„Románský sloh“. </a:t>
            </a:r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Autor			</a:t>
            </a:r>
            <a:r>
              <a:rPr lang="cs-CZ" dirty="0" smtClean="0">
                <a:solidFill>
                  <a:srgbClr val="FFFF00"/>
                </a:solidFill>
              </a:rPr>
              <a:t>Mgr. Sandra Tichá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Jazyk			</a:t>
            </a:r>
            <a:r>
              <a:rPr lang="cs-CZ" dirty="0" smtClean="0">
                <a:solidFill>
                  <a:srgbClr val="FFFF00"/>
                </a:solidFill>
              </a:rPr>
              <a:t>čeština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Očekávaný výstup	</a:t>
            </a:r>
            <a:r>
              <a:rPr lang="cs-CZ" b="1" dirty="0" smtClean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Žáci </a:t>
            </a:r>
            <a:r>
              <a:rPr lang="cs-CZ" dirty="0" smtClean="0">
                <a:solidFill>
                  <a:srgbClr val="FFFF00"/>
                </a:solidFill>
              </a:rPr>
              <a:t>znají základní znaky románské architektury a výtvarného			</a:t>
            </a:r>
            <a:r>
              <a:rPr lang="cs-CZ" dirty="0" smtClean="0">
                <a:solidFill>
                  <a:srgbClr val="FFFF00"/>
                </a:solidFill>
              </a:rPr>
              <a:t>	umění</a:t>
            </a:r>
            <a:r>
              <a:rPr lang="cs-CZ" dirty="0" smtClean="0">
                <a:solidFill>
                  <a:srgbClr val="FFFF00"/>
                </a:solidFill>
              </a:rPr>
              <a:t>, umí vyjmenovat známé památky z období románského 			stylu.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			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Klíčová slova		</a:t>
            </a:r>
            <a:r>
              <a:rPr lang="cs-CZ" dirty="0" smtClean="0">
                <a:solidFill>
                  <a:srgbClr val="FFFF00"/>
                </a:solidFill>
              </a:rPr>
              <a:t>románský sloh, středověké umění, architektura, rotunda, </a:t>
            </a:r>
            <a:r>
              <a:rPr lang="cs-CZ" dirty="0" smtClean="0">
                <a:solidFill>
                  <a:srgbClr val="FFFF00"/>
                </a:solidFill>
              </a:rPr>
              <a:t>bazilika</a:t>
            </a:r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Druh učebního materiálu	</a:t>
            </a:r>
            <a:r>
              <a:rPr lang="cs-CZ" dirty="0" smtClean="0">
                <a:solidFill>
                  <a:srgbClr val="FFFF00"/>
                </a:solidFill>
              </a:rPr>
              <a:t>prezentace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Druh </a:t>
            </a:r>
            <a:r>
              <a:rPr lang="cs-CZ" b="1" dirty="0" err="1" smtClean="0">
                <a:solidFill>
                  <a:srgbClr val="FFFF00"/>
                </a:solidFill>
              </a:rPr>
              <a:t>interaktivity</a:t>
            </a:r>
            <a:r>
              <a:rPr lang="cs-CZ" b="1" smtClean="0">
                <a:solidFill>
                  <a:srgbClr val="FFFF00"/>
                </a:solidFill>
              </a:rPr>
              <a:t>	</a:t>
            </a:r>
            <a:r>
              <a:rPr lang="cs-CZ" b="1" smtClean="0">
                <a:solidFill>
                  <a:srgbClr val="FFFF00"/>
                </a:solidFill>
              </a:rPr>
              <a:t>	</a:t>
            </a:r>
            <a:r>
              <a:rPr lang="cs-CZ" smtClean="0">
                <a:solidFill>
                  <a:srgbClr val="FFFF00"/>
                </a:solidFill>
              </a:rPr>
              <a:t>aktivita</a:t>
            </a:r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Cílová skupina		</a:t>
            </a:r>
            <a:r>
              <a:rPr lang="cs-CZ" dirty="0" smtClean="0">
                <a:solidFill>
                  <a:srgbClr val="FFFF00"/>
                </a:solidFill>
              </a:rPr>
              <a:t>žák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Stupeň a typ vzdělávání	</a:t>
            </a:r>
            <a:r>
              <a:rPr lang="cs-CZ" dirty="0" smtClean="0">
                <a:solidFill>
                  <a:srgbClr val="FFFF00"/>
                </a:solidFill>
              </a:rPr>
              <a:t>základní vzdělávání – druhý stupeň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Typická věková skupina	</a:t>
            </a:r>
            <a:r>
              <a:rPr lang="cs-CZ" dirty="0" smtClean="0">
                <a:solidFill>
                  <a:srgbClr val="FFFF00"/>
                </a:solidFill>
              </a:rPr>
              <a:t>12 – 13 let</a:t>
            </a:r>
          </a:p>
          <a:p>
            <a:pPr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Celková velikost		</a:t>
            </a:r>
            <a:r>
              <a:rPr lang="cs-CZ" dirty="0" smtClean="0">
                <a:solidFill>
                  <a:srgbClr val="FFFF00"/>
                </a:solidFill>
              </a:rPr>
              <a:t>830 kB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Metodická poznámka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0559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Prezentace slouží k opakování architektury románského slohu.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Snímek 2- křížovka, žáci doplní na políčka odpovědi. </a:t>
            </a:r>
            <a:r>
              <a:rPr lang="cs-CZ" sz="1600" dirty="0" smtClean="0">
                <a:solidFill>
                  <a:srgbClr val="FFFF00"/>
                </a:solidFill>
              </a:rPr>
              <a:t>(odpovědi: Vltava, románský, rotunda, Vyšehrad, bazilika, portály, sdružená, kamenné, mohutné, Přemysl Otakar I., dědičný, Znojmo, Říp, tajenka: Výtvarné umění). </a:t>
            </a:r>
            <a:r>
              <a:rPr lang="cs-CZ" dirty="0" smtClean="0">
                <a:solidFill>
                  <a:srgbClr val="FFFF00"/>
                </a:solidFill>
              </a:rPr>
              <a:t>Žáci po rozluštění zkusím povědět, co vědí o výtvarném umění z doby románského slohu.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Snímek 3- doplňování textu </a:t>
            </a:r>
            <a:r>
              <a:rPr lang="cs-CZ" sz="1600" dirty="0" smtClean="0">
                <a:solidFill>
                  <a:srgbClr val="FFFF00"/>
                </a:solidFill>
              </a:rPr>
              <a:t>(odpovědi: 11., 13., starověkým Římem, kamenné stavby, silné zdi, úzká okna, zdobené portály, křesťanství, rotundy a baziliky, Praha, Znojmo, hora Říp)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Snímek 4- žáci znovu opakují a názorně ukazují znaky románské architektury na konkrétním obrázku.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Snímek 5- Opakování s obrázky- „</a:t>
            </a:r>
            <a:r>
              <a:rPr lang="cs-CZ" dirty="0" err="1" smtClean="0">
                <a:solidFill>
                  <a:srgbClr val="FFFF00"/>
                </a:solidFill>
              </a:rPr>
              <a:t>poznávačka</a:t>
            </a:r>
            <a:r>
              <a:rPr lang="cs-CZ" dirty="0" smtClean="0">
                <a:solidFill>
                  <a:srgbClr val="FFFF00"/>
                </a:solidFill>
              </a:rPr>
              <a:t>“ </a:t>
            </a:r>
            <a:r>
              <a:rPr lang="cs-CZ" sz="2100" dirty="0" smtClean="0">
                <a:solidFill>
                  <a:srgbClr val="FFFF00"/>
                </a:solidFill>
              </a:rPr>
              <a:t>(rotunda sv. Jiří na hoře Říp, vystavěna do dnešní podoby ve 12. století, sdružená okna, portál)</a:t>
            </a:r>
            <a:endParaRPr lang="cs-CZ" sz="21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146</TotalTime>
  <Words>636</Words>
  <Application>Microsoft Office PowerPoint</Application>
  <PresentationFormat>Předvádění na obrazovce (4:3)</PresentationFormat>
  <Paragraphs>109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Lití písma</vt:lpstr>
      <vt:lpstr>Snímek 1</vt:lpstr>
      <vt:lpstr>Vylušti křížovku</vt:lpstr>
      <vt:lpstr>Doplň text</vt:lpstr>
      <vt:lpstr>Snímek 4</vt:lpstr>
      <vt:lpstr>Opakování</vt:lpstr>
      <vt:lpstr>Použité zdorje</vt:lpstr>
      <vt:lpstr>Shrnutí </vt:lpstr>
      <vt:lpstr>Metodická poznámka</vt:lpstr>
    </vt:vector>
  </TitlesOfParts>
  <Company>Základní škola Ostrovní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Základní škola Ostrovní</dc:creator>
  <cp:lastModifiedBy>Základní škola Ostrovní</cp:lastModifiedBy>
  <cp:revision>39</cp:revision>
  <dcterms:created xsi:type="dcterms:W3CDTF">2011-11-25T07:11:09Z</dcterms:created>
  <dcterms:modified xsi:type="dcterms:W3CDTF">2012-03-08T09:20:50Z</dcterms:modified>
</cp:coreProperties>
</file>