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0" r:id="rId2"/>
    <p:sldId id="257" r:id="rId3"/>
    <p:sldId id="258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9" d="100"/>
          <a:sy n="119" d="100"/>
        </p:scale>
        <p:origin x="-76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178A00-BCF8-4F13-A1E1-74F72F51317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CE1561-4AB3-46C2-8874-A0FD416599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7473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DFCC8A-F78F-40D4-9D24-16E7556A8EB2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51AD58C-ACFE-4903-AAE7-E688355105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VY_32_INOVACE_06_M8_ odmocniny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O</a:t>
            </a:r>
            <a:r>
              <a:rPr lang="cs-CZ" sz="1600" dirty="0" smtClean="0">
                <a:solidFill>
                  <a:schemeClr val="tx2"/>
                </a:solidFill>
              </a:rPr>
              <a:t>dmocniny v tabulkách a na kalkulačce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výkladu a procvičování	určování odmocnin </a:t>
            </a:r>
            <a:r>
              <a:rPr lang="cs-CZ" sz="1600" dirty="0" smtClean="0">
                <a:solidFill>
                  <a:schemeClr val="tx2"/>
                </a:solidFill>
              </a:rPr>
              <a:t>pomocí tabulek a kalkulačky</a:t>
            </a:r>
            <a:r>
              <a:rPr lang="cs-CZ" sz="1600" dirty="0" smtClean="0">
                <a:solidFill>
                  <a:schemeClr val="tx2"/>
                </a:solidFill>
              </a:rPr>
              <a:t>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20.10.2012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932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84465"/>
            <a:ext cx="659969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Odhadujeme a počítáme odmocniny</a:t>
            </a:r>
            <a:endParaRPr lang="cs-CZ" sz="32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971600" y="2420888"/>
                <a:ext cx="2448272" cy="21580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i="0" smtClean="0">
                            <a:latin typeface="Cambria Math" pitchFamily="18" charset="0"/>
                            <a:ea typeface="Cambria Math" pitchFamily="18" charset="0"/>
                          </a:rPr>
                          <m:t>63</m:t>
                        </m:r>
                        <m:r>
                          <m:rPr>
                            <m:nor/>
                          </m:rPr>
                          <a:rPr lang="cs-CZ" sz="3200" dirty="0">
                            <a:latin typeface="Cambria Math" pitchFamily="18" charset="0"/>
                            <a:ea typeface="Cambria Math" pitchFamily="18" charset="0"/>
                          </a:rPr>
                          <m:t>,84</m:t>
                        </m:r>
                      </m:e>
                    </m:rad>
                  </m:oMath>
                </a14:m>
                <a:r>
                  <a:rPr lang="cs-CZ" sz="3200" dirty="0">
                    <a:latin typeface="Cambria Math" pitchFamily="18" charset="0"/>
                    <a:ea typeface="Cambria Math" pitchFamily="18" charset="0"/>
                  </a:rPr>
                  <a:t>	</a:t>
                </a:r>
                <a:r>
                  <a:rPr lang="cs-CZ" sz="3200" dirty="0" smtClean="0">
                    <a:latin typeface="Cambria Math" pitchFamily="18" charset="0"/>
                    <a:ea typeface="Cambria Math" pitchFamily="18" charset="0"/>
                  </a:rPr>
                  <a:t>≐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i="0" smtClean="0">
                            <a:latin typeface="Cambria Math" pitchFamily="18" charset="0"/>
                            <a:ea typeface="Cambria Math" pitchFamily="18" charset="0"/>
                          </a:rPr>
                          <m:t>0,362</m:t>
                        </m:r>
                      </m:e>
                    </m:rad>
                    <m:r>
                      <a:rPr lang="cs-CZ" sz="3200" i="1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dirty="0" smtClean="0">
                    <a:latin typeface="Cambria Math" pitchFamily="18" charset="0"/>
                    <a:ea typeface="Cambria Math" pitchFamily="18" charset="0"/>
                  </a:rPr>
                  <a:t>	≐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i="0" smtClean="0">
                            <a:latin typeface="Cambria Math" pitchFamily="18" charset="0"/>
                            <a:ea typeface="Cambria Math" pitchFamily="18" charset="0"/>
                          </a:rPr>
                          <m:t>490</m:t>
                        </m:r>
                        <m:r>
                          <a:rPr lang="cs-CZ" sz="3200" i="1" smtClean="0">
                            <a:latin typeface="Cambria Math" pitchFamily="18" charset="0"/>
                            <a:ea typeface="Cambria Math" pitchFamily="18" charset="0"/>
                          </a:rPr>
                          <m:t>5</m:t>
                        </m:r>
                      </m:e>
                    </m:rad>
                    <m:r>
                      <a:rPr lang="cs-CZ" sz="3200" i="1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dirty="0">
                    <a:latin typeface="Cambria Math" pitchFamily="18" charset="0"/>
                    <a:ea typeface="Cambria Math" pitchFamily="18" charset="0"/>
                  </a:rPr>
                  <a:t>	</a:t>
                </a:r>
                <a:r>
                  <a:rPr lang="cs-CZ" sz="3200" dirty="0" smtClean="0">
                    <a:latin typeface="Cambria Math" pitchFamily="18" charset="0"/>
                    <a:ea typeface="Cambria Math" pitchFamily="18" charset="0"/>
                  </a:rPr>
                  <a:t>≐	</a:t>
                </a:r>
                <a:endParaRPr lang="cs-CZ" sz="32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420888"/>
                <a:ext cx="2448272" cy="215802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2542" r="-9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3419872" y="2420888"/>
                <a:ext cx="2952328" cy="16847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i="0" smtClean="0">
                            <a:latin typeface="Cambria Math" pitchFamily="18" charset="0"/>
                            <a:ea typeface="Cambria Math" pitchFamily="18" charset="0"/>
                          </a:rPr>
                          <m:t>6</m:t>
                        </m:r>
                        <m:r>
                          <a:rPr lang="cs-CZ" sz="3200" i="1" smtClean="0">
                            <a:latin typeface="Cambria Math" pitchFamily="18" charset="0"/>
                            <a:ea typeface="Cambria Math" pitchFamily="18" charset="0"/>
                          </a:rPr>
                          <m:t>4</m:t>
                        </m:r>
                      </m:e>
                    </m:rad>
                    <m:r>
                      <a:rPr lang="cs-CZ" sz="3200" i="1" dirty="0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dirty="0" smtClean="0">
                    <a:latin typeface="Cambria Math" pitchFamily="18" charset="0"/>
                    <a:ea typeface="Cambria Math" pitchFamily="18" charset="0"/>
                  </a:rPr>
                  <a:t>		=</a:t>
                </a:r>
                <a:endParaRPr lang="cs-CZ" sz="3200" dirty="0">
                  <a:latin typeface="Cambria Math" pitchFamily="18" charset="0"/>
                  <a:ea typeface="Cambria Math" pitchFamily="18" charset="0"/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latin typeface="Cambria Math" pitchFamily="18" charset="0"/>
                            <a:ea typeface="Cambria Math" pitchFamily="18" charset="0"/>
                          </a:rPr>
                          <m:t>0,36</m:t>
                        </m:r>
                      </m:e>
                    </m:rad>
                    <m:r>
                      <a:rPr lang="cs-CZ" sz="3200" i="1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dirty="0" smtClean="0">
                    <a:latin typeface="Cambria Math" pitchFamily="18" charset="0"/>
                    <a:ea typeface="Cambria Math" pitchFamily="18" charset="0"/>
                  </a:rPr>
                  <a:t>	=</a:t>
                </a: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i="0" smtClean="0">
                            <a:latin typeface="Cambria Math" pitchFamily="18" charset="0"/>
                            <a:ea typeface="Cambria Math" pitchFamily="18" charset="0"/>
                          </a:rPr>
                          <m:t>49</m:t>
                        </m:r>
                      </m:e>
                    </m:rad>
                    <m:r>
                      <a:rPr lang="cs-CZ" sz="3200" i="1">
                        <a:latin typeface="Cambria Math" pitchFamily="18" charset="0"/>
                        <a:ea typeface="Cambria Math" pitchFamily="18" charset="0"/>
                      </a:rPr>
                      <m:t> ∙</m:t>
                    </m:r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i="0" smtClean="0">
                            <a:latin typeface="Cambria Math" pitchFamily="18" charset="0"/>
                            <a:ea typeface="Cambria Math" pitchFamily="18" charset="0"/>
                          </a:rPr>
                          <m:t>100</m:t>
                        </m:r>
                      </m:e>
                    </m:rad>
                  </m:oMath>
                </a14:m>
                <a:r>
                  <a:rPr lang="cs-CZ" sz="3200" dirty="0" smtClean="0">
                    <a:latin typeface="Cambria Math" pitchFamily="18" charset="0"/>
                    <a:ea typeface="Cambria Math" pitchFamily="18" charset="0"/>
                  </a:rPr>
                  <a:t>=</a:t>
                </a:r>
                <a:endParaRPr lang="cs-CZ" sz="32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2420888"/>
                <a:ext cx="2952328" cy="168475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2174" b="-112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940152" y="2420888"/>
            <a:ext cx="295232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3200" dirty="0"/>
              <a:t>8</a:t>
            </a:r>
            <a:endParaRPr lang="cs-CZ" sz="3200" dirty="0" smtClean="0"/>
          </a:p>
          <a:p>
            <a:pPr>
              <a:spcAft>
                <a:spcPts val="600"/>
              </a:spcAft>
            </a:pPr>
            <a:r>
              <a:rPr lang="cs-CZ" sz="3200" dirty="0" smtClean="0"/>
              <a:t>0,6</a:t>
            </a:r>
          </a:p>
          <a:p>
            <a:pPr>
              <a:spcAft>
                <a:spcPts val="600"/>
              </a:spcAft>
            </a:pPr>
            <a:r>
              <a:rPr lang="cs-CZ" sz="3200" dirty="0" smtClean="0"/>
              <a:t>70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77410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67544" y="404664"/>
                <a:ext cx="7277826" cy="671338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1"/>
                    </a:solidFill>
                  </a:rPr>
                  <a:t>Druhá odmocnina na kalkulačce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60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0,36</m:t>
                        </m:r>
                      </m:e>
                    </m:rad>
                  </m:oMath>
                </a14:m>
                <a:endParaRPr lang="cs-CZ" sz="3600" baseline="300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04664"/>
                <a:ext cx="7277826" cy="67133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827584" y="1700808"/>
            <a:ext cx="21602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Vložíme</a:t>
            </a:r>
          </a:p>
          <a:p>
            <a:endParaRPr lang="cs-CZ" sz="3200" dirty="0" smtClean="0"/>
          </a:p>
          <a:p>
            <a:r>
              <a:rPr lang="cs-CZ" sz="3200" dirty="0" smtClean="0"/>
              <a:t>Stiskneme</a:t>
            </a:r>
          </a:p>
          <a:p>
            <a:endParaRPr lang="cs-CZ" sz="3200" dirty="0" smtClean="0"/>
          </a:p>
          <a:p>
            <a:r>
              <a:rPr lang="cs-CZ" sz="3200" dirty="0" smtClean="0"/>
              <a:t>Kalkulačka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975817" y="5652526"/>
            <a:ext cx="100811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0,36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3203847" y="2685692"/>
                <a:ext cx="864097" cy="711349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i="1">
                              <a:ln w="18415" cmpd="sng">
                                <a:solidFill>
                                  <a:srgbClr val="FFFFFF"/>
                                </a:solidFill>
                                <a:prstDash val="solid"/>
                              </a:ln>
                              <a:solidFill>
                                <a:srgbClr val="FFFFFF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/>
                      </m:rad>
                    </m:oMath>
                  </m:oMathPara>
                </a14:m>
                <a:endParaRPr lang="cs-CZ" sz="3200" baseline="300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7" y="2685692"/>
                <a:ext cx="864097" cy="71134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997647" y="5652526"/>
            <a:ext cx="726481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0,6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1" name="Picture 7" descr="C:\Users\Venda\AppData\Local\Microsoft\Windows\Temporary Internet Files\Content.IE5\FVRKABIJ\MC900378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222306"/>
            <a:ext cx="3277593" cy="3934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7544" y="4744714"/>
            <a:ext cx="4157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Víceřádkové kalkulačky: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67544" y="5589240"/>
                <a:ext cx="864097" cy="711349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i="1">
                              <a:ln w="18415" cmpd="sng">
                                <a:solidFill>
                                  <a:srgbClr val="FFFFFF"/>
                                </a:solidFill>
                                <a:prstDash val="solid"/>
                              </a:ln>
                              <a:solidFill>
                                <a:srgbClr val="FFFFFF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/>
                      </m:rad>
                    </m:oMath>
                  </m:oMathPara>
                </a14:m>
                <a:endParaRPr lang="cs-CZ" sz="3200" baseline="30000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589240"/>
                <a:ext cx="864097" cy="711349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Šipka nahoru 13"/>
          <p:cNvSpPr/>
          <p:nvPr/>
        </p:nvSpPr>
        <p:spPr>
          <a:xfrm rot="5400000">
            <a:off x="1431181" y="5708243"/>
            <a:ext cx="479706" cy="47334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/>
          <p:cNvSpPr/>
          <p:nvPr/>
        </p:nvSpPr>
        <p:spPr>
          <a:xfrm rot="5400000">
            <a:off x="3150819" y="5699689"/>
            <a:ext cx="479706" cy="49044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773257" y="5652524"/>
            <a:ext cx="458780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</a:p>
        </p:txBody>
      </p:sp>
      <p:sp>
        <p:nvSpPr>
          <p:cNvPr id="19" name="Šipka nahoru 18"/>
          <p:cNvSpPr/>
          <p:nvPr/>
        </p:nvSpPr>
        <p:spPr>
          <a:xfrm rot="5400000">
            <a:off x="4361346" y="5699691"/>
            <a:ext cx="479706" cy="49044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1700808"/>
            <a:ext cx="1008112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0,36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76166" y="3662533"/>
            <a:ext cx="726481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0,6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5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5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1000"/>
                            </p:stCondLst>
                            <p:childTnLst>
                              <p:par>
                                <p:cTn id="6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25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35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5000"/>
                            </p:stCondLst>
                            <p:childTnLst>
                              <p:par>
                                <p:cTn id="8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6500"/>
                            </p:stCondLst>
                            <p:childTnLst>
                              <p:par>
                                <p:cTn id="8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7500"/>
                            </p:stCondLst>
                            <p:childTnLst>
                              <p:par>
                                <p:cTn id="9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9000"/>
                            </p:stCondLst>
                            <p:childTnLst>
                              <p:par>
                                <p:cTn id="10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500"/>
                            </p:stCondLst>
                            <p:childTnLst>
                              <p:par>
                                <p:cTn id="10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  <p:bldP spid="6" grpId="0" animBg="1"/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9834" y="176698"/>
            <a:ext cx="85051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Druhá odmocnina v tabulkách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052736"/>
            <a:ext cx="8064896" cy="101566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/>
              <a:t>V tabulce M1 jsou uvedeny </a:t>
            </a:r>
            <a:r>
              <a:rPr lang="cs-CZ" sz="3000" smtClean="0"/>
              <a:t>druhé odmocniny </a:t>
            </a:r>
            <a:r>
              <a:rPr lang="cs-CZ" sz="3000" dirty="0" smtClean="0"/>
              <a:t>celých čísel od 0 do 1000 </a:t>
            </a:r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827584" y="3212976"/>
                <a:ext cx="2304256" cy="16853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i="0" smtClean="0">
                            <a:latin typeface="Cambria Math"/>
                            <a:ea typeface="Cambria Math" pitchFamily="18" charset="0"/>
                          </a:rPr>
                          <m:t>784</m:t>
                        </m:r>
                      </m:e>
                    </m:rad>
                  </m:oMath>
                </a14:m>
                <a:r>
                  <a:rPr lang="cs-CZ" sz="3200" dirty="0" smtClean="0"/>
                  <a:t> 	=</a:t>
                </a:r>
              </a:p>
              <a:p>
                <a:endParaRPr lang="cs-CZ" sz="3200" dirty="0" smtClean="0"/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i="0" smtClean="0">
                            <a:latin typeface="Cambria Math"/>
                            <a:ea typeface="Cambria Math" pitchFamily="18" charset="0"/>
                          </a:rPr>
                          <m:t>961</m:t>
                        </m:r>
                      </m:e>
                    </m:rad>
                    <m:r>
                      <a:rPr lang="cs-CZ" sz="3200" i="1" dirty="0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dirty="0" smtClean="0"/>
                  <a:t>	=</a:t>
                </a: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212976"/>
                <a:ext cx="2304256" cy="168533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1444" r="-5820" b="-97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3419872" y="3233937"/>
            <a:ext cx="6367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28</a:t>
            </a:r>
          </a:p>
          <a:p>
            <a:endParaRPr lang="cs-CZ" sz="3200" dirty="0"/>
          </a:p>
          <a:p>
            <a:r>
              <a:rPr lang="cs-CZ" sz="3200" dirty="0" smtClean="0"/>
              <a:t>31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559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290841" y="184284"/>
                <a:ext cx="1688871" cy="688715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i="0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2,5</m:t>
                        </m:r>
                        <m: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6</m:t>
                        </m:r>
                      </m:e>
                    </m:rad>
                    <m:r>
                      <a:rPr lang="cs-CZ" sz="3200" i="1" dirty="0">
                        <a:solidFill>
                          <a:schemeClr val="tx1"/>
                        </a:solidFill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</a:rPr>
                  <a:t>=</a:t>
                </a:r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841" y="184284"/>
                <a:ext cx="1688871" cy="68871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2196136" y="184284"/>
                <a:ext cx="4008020" cy="636200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chemeClr val="tx1"/>
                    </a:solidFill>
                  </a:rPr>
                  <a:t>Najdeme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25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6</m:t>
                        </m:r>
                      </m:e>
                    </m:rad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</a:rPr>
                  <a:t>  = 16 </a:t>
                </a:r>
                <a:r>
                  <a:rPr lang="cs-CZ" sz="3200" baseline="30000" dirty="0" smtClean="0">
                    <a:solidFill>
                      <a:schemeClr val="tx1"/>
                    </a:solidFill>
                  </a:rPr>
                  <a:t> </a:t>
                </a:r>
                <a:endParaRPr lang="cs-CZ" sz="3200" baseline="300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6136" y="184284"/>
                <a:ext cx="4008020" cy="6362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163582" y="908720"/>
            <a:ext cx="475252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Oddělíme 1 desetinné místo</a:t>
            </a:r>
            <a:endParaRPr lang="cs-CZ" sz="32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5076056" y="1677319"/>
                <a:ext cx="2581639" cy="688715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2,5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6</m:t>
                        </m:r>
                      </m:e>
                    </m:rad>
                    <m:r>
                      <a:rPr lang="cs-CZ" sz="3200" i="1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</a:rPr>
                  <a:t>= 1,6</a:t>
                </a:r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677319"/>
                <a:ext cx="2581639" cy="68871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290841" y="2420888"/>
                <a:ext cx="2041136" cy="607026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0</m:t>
                        </m:r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,</m:t>
                        </m:r>
                        <m:r>
                          <m:rPr>
                            <m:nor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0961</m:t>
                        </m:r>
                      </m:e>
                    </m:rad>
                    <m:r>
                      <a:rPr lang="cs-CZ" sz="3200" i="1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</a:rPr>
                  <a:t>=</a:t>
                </a:r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841" y="2420888"/>
                <a:ext cx="2041136" cy="60702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2561064" y="2443139"/>
                <a:ext cx="3805811" cy="631198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solidFill>
                      <a:schemeClr val="tx1"/>
                    </a:solidFill>
                  </a:rPr>
                  <a:t>Najdeme</a:t>
                </a:r>
                <a:r>
                  <a:rPr lang="cs-CZ" sz="3200" dirty="0">
                    <a:solidFill>
                      <a:schemeClr val="tx1"/>
                    </a:solidFill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961</m:t>
                        </m:r>
                      </m:e>
                    </m:rad>
                    <m:r>
                      <a:rPr lang="cs-CZ" sz="3200" i="1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</a:rPr>
                  <a:t>= 31</a:t>
                </a:r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1064" y="2443139"/>
                <a:ext cx="3805811" cy="63119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091574" y="3140968"/>
            <a:ext cx="482453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Oddělíme 2 desetinná místa</a:t>
            </a:r>
            <a:endParaRPr lang="cs-CZ" sz="32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5503842" y="3933056"/>
                <a:ext cx="2908360" cy="607026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0,0961</m:t>
                        </m:r>
                      </m:e>
                    </m:rad>
                  </m:oMath>
                </a14:m>
                <a:r>
                  <a:rPr lang="cs-CZ" sz="3200" baseline="300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3200" dirty="0" smtClean="0">
                    <a:solidFill>
                      <a:schemeClr val="tx1"/>
                    </a:solidFill>
                  </a:rPr>
                  <a:t>= 0,31</a:t>
                </a:r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3842" y="3933056"/>
                <a:ext cx="2908360" cy="607026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290698" y="4653136"/>
                <a:ext cx="1728550" cy="631198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6400</m:t>
                        </m:r>
                      </m:e>
                    </m:rad>
                    <m:r>
                      <a:rPr lang="cs-CZ" sz="3200" i="1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</a:rPr>
                  <a:t>=</a:t>
                </a:r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698" y="4653136"/>
                <a:ext cx="1728550" cy="631198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2196136" y="4653135"/>
                <a:ext cx="3440557" cy="631198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chemeClr val="tx1"/>
                    </a:solidFill>
                  </a:rPr>
                  <a:t>Najdeme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64</m:t>
                        </m:r>
                      </m:e>
                    </m:rad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</a:rPr>
                  <a:t> = 8 </a:t>
                </a:r>
                <a:r>
                  <a:rPr lang="cs-CZ" sz="3200" baseline="30000" dirty="0" smtClean="0">
                    <a:solidFill>
                      <a:schemeClr val="tx1"/>
                    </a:solidFill>
                  </a:rPr>
                  <a:t> </a:t>
                </a:r>
                <a:endParaRPr lang="cs-CZ" sz="3200" baseline="300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6136" y="4653135"/>
                <a:ext cx="3440557" cy="631198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3995936" y="5373216"/>
            <a:ext cx="331236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Připíšeme 1 nulu</a:t>
            </a:r>
            <a:endParaRPr lang="cs-CZ" sz="32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5652120" y="6086562"/>
                <a:ext cx="2166170" cy="631198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  <a:ea typeface="Cambria Math" pitchFamily="18" charset="0"/>
                          </a:rPr>
                          <m:t>6400</m:t>
                        </m:r>
                      </m:e>
                    </m:rad>
                  </m:oMath>
                </a14:m>
                <a:r>
                  <a:rPr lang="cs-CZ" sz="3200" baseline="300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3200" dirty="0" smtClean="0">
                    <a:solidFill>
                      <a:schemeClr val="tx1"/>
                    </a:solidFill>
                  </a:rPr>
                  <a:t>=80</a:t>
                </a:r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6086562"/>
                <a:ext cx="2166170" cy="631198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00139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8" presetClass="emph" presetSubtype="0" fill="hold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8" presetClass="emph" presetSubtype="0" fill="hold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18" presetClass="emph" presetSubtype="0" fill="hold" grpId="1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9" grpId="1" animBg="1"/>
      <p:bldP spid="10" grpId="0" animBg="1"/>
      <p:bldP spid="11" grpId="0" animBg="1"/>
      <p:bldP spid="12" grpId="0" animBg="1"/>
      <p:bldP spid="14" grpId="0" animBg="1"/>
      <p:bldP spid="14" grpId="1" animBg="1"/>
      <p:bldP spid="15" grpId="0" animBg="1"/>
      <p:bldP spid="16" grpId="0" animBg="1"/>
      <p:bldP spid="17" grpId="0" animBg="1"/>
      <p:bldP spid="18" grpId="0" animBg="1"/>
      <p:bldP spid="1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2276"/>
            <a:ext cx="6638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Hledáme v tabulkách a zaokrouhlujeme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467544" y="1641041"/>
                <a:ext cx="3563411" cy="636200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5612</m:t>
                        </m:r>
                      </m:e>
                    </m:rad>
                  </m:oMath>
                </a14:m>
                <a:r>
                  <a:rPr lang="cs-CZ" sz="3200" dirty="0" smtClean="0"/>
                  <a:t> ≐</a:t>
                </a:r>
                <a:r>
                  <a:rPr lang="cs-CZ" sz="3200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56</m:t>
                        </m:r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00</m:t>
                        </m:r>
                      </m:e>
                    </m:rad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641041"/>
                <a:ext cx="3563411" cy="6362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979712" y="2522044"/>
                <a:ext cx="3567195" cy="636200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/>
                  <a:t>Najdeme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56</m:t>
                        </m:r>
                      </m:e>
                    </m:rad>
                    <m:r>
                      <a:rPr lang="cs-CZ" sz="3200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/>
                  <a:t>=16</a:t>
                </a:r>
                <a:endParaRPr lang="cs-CZ" sz="32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2522044"/>
                <a:ext cx="3567195" cy="6362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635896" y="3429000"/>
            <a:ext cx="3312368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Připíšeme 1 nulu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788024" y="4509120"/>
                <a:ext cx="3096344" cy="636200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5612</m:t>
                        </m:r>
                      </m:e>
                    </m:rad>
                  </m:oMath>
                </a14:m>
                <a:r>
                  <a:rPr lang="cs-CZ" sz="3200" dirty="0" smtClean="0"/>
                  <a:t> ≐ 160</a:t>
                </a:r>
                <a:endParaRPr lang="cs-CZ" sz="3200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4509120"/>
                <a:ext cx="3096344" cy="63620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467544" y="1659586"/>
                <a:ext cx="3312368" cy="607026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1,96</m:t>
                        </m:r>
                        <m: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43</m:t>
                        </m:r>
                      </m:e>
                    </m:rad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</a:rPr>
                  <a:t> ≐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</a:rPr>
                          <m:t>1,96</m:t>
                        </m:r>
                      </m:e>
                    </m:rad>
                  </m:oMath>
                </a14:m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659586"/>
                <a:ext cx="3312368" cy="60702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1979711" y="2527046"/>
                <a:ext cx="3567195" cy="631198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>
                    <a:solidFill>
                      <a:schemeClr val="tx1"/>
                    </a:solidFill>
                  </a:rPr>
                  <a:t>Najdeme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</a:rPr>
                          <m:t>196</m:t>
                        </m:r>
                      </m:e>
                    </m:rad>
                    <m:r>
                      <a:rPr lang="cs-CZ" sz="3200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</a:rPr>
                  <a:t>=14</a:t>
                </a:r>
                <a:endParaRPr lang="cs-CZ" sz="3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1" y="2527046"/>
                <a:ext cx="3567195" cy="63119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635896" y="3419694"/>
            <a:ext cx="4896544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Oddělíme 1 desetinné místo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788024" y="4509120"/>
                <a:ext cx="2808312" cy="607026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>
                            <a:solidFill>
                              <a:schemeClr val="tx1"/>
                            </a:solidFill>
                            <a:latin typeface="Cambria Math"/>
                          </a:rPr>
                          <m:t>1,96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43</m:t>
                        </m:r>
                      </m:e>
                    </m:rad>
                  </m:oMath>
                </a14:m>
                <a:r>
                  <a:rPr lang="cs-CZ" sz="3200" dirty="0" smtClean="0"/>
                  <a:t> ≐ 1,4</a:t>
                </a:r>
                <a:endParaRPr lang="cs-CZ" sz="3200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4509120"/>
                <a:ext cx="2808312" cy="607026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467422" y="1618741"/>
                <a:ext cx="4318510" cy="688715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n w="18415" cmpd="sng">
                              <a:solidFill>
                                <a:srgbClr val="FFFFFF"/>
                              </a:solidFill>
                              <a:prstDash val="solid"/>
                            </a:ln>
                            <a:solidFill>
                              <a:srgbClr val="FFFFFF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dirty="0"/>
                          <m:t>0,024581</m:t>
                        </m:r>
                      </m:e>
                    </m:rad>
                    <m:r>
                      <a:rPr lang="cs-CZ" sz="3200" i="1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/>
                  <a:t>≐</a:t>
                </a:r>
                <a:r>
                  <a:rPr lang="cs-CZ" sz="3200" dirty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n w="18415" cmpd="sng">
                              <a:solidFill>
                                <a:srgbClr val="FFFFFF"/>
                              </a:solidFill>
                              <a:prstDash val="solid"/>
                            </a:ln>
                            <a:solidFill>
                              <a:srgbClr val="FFFFFF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dirty="0"/>
                          <m:t>0,024</m:t>
                        </m:r>
                        <m:r>
                          <a:rPr lang="cs-CZ" sz="3200" b="0" i="1" dirty="0" smtClean="0">
                            <a:latin typeface="Cambria Math"/>
                          </a:rPr>
                          <m:t>6</m:t>
                        </m:r>
                      </m:e>
                    </m:rad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422" y="1618741"/>
                <a:ext cx="4318510" cy="688715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1979712" y="2527046"/>
                <a:ext cx="4105804" cy="631198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cs-CZ" sz="3200" dirty="0" smtClean="0"/>
                  <a:t>Najdeme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n w="18415" cmpd="sng">
                              <a:solidFill>
                                <a:srgbClr val="FFFFFF"/>
                              </a:solidFill>
                              <a:prstDash val="solid"/>
                            </a:ln>
                            <a:solidFill>
                              <a:srgbClr val="FFFFFF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dirty="0"/>
                          <m:t>24</m:t>
                        </m:r>
                        <m:r>
                          <a:rPr lang="cs-CZ" sz="3200" i="1" dirty="0">
                            <a:latin typeface="Cambria Math"/>
                          </a:rPr>
                          <m:t>6</m:t>
                        </m:r>
                      </m:e>
                    </m:rad>
                    <m:r>
                      <a:rPr lang="cs-CZ" sz="3200" i="1" dirty="0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/>
                  <a:t>=15,68</a:t>
                </a:r>
                <a:endParaRPr lang="cs-CZ" sz="3200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2527046"/>
                <a:ext cx="4105804" cy="631198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3635896" y="3429000"/>
            <a:ext cx="4896544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Oddělíme 2 desetinná místa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4802332" y="4551118"/>
                <a:ext cx="3887441" cy="594202"/>
              </a:xfrm>
              <a:prstGeom prst="rect">
                <a:avLst/>
              </a:prstGeom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n w="18415" cmpd="sng">
                              <a:solidFill>
                                <a:srgbClr val="FFFFFF"/>
                              </a:solidFill>
                              <a:prstDash val="solid"/>
                            </a:ln>
                            <a:solidFill>
                              <a:srgbClr val="FFFFFF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dirty="0"/>
                          <m:t>0,024581</m:t>
                        </m:r>
                      </m:e>
                    </m:rad>
                  </m:oMath>
                </a14:m>
                <a:r>
                  <a:rPr lang="cs-CZ" sz="3200" dirty="0" smtClean="0"/>
                  <a:t> ≐ 0,1568</a:t>
                </a:r>
                <a:endParaRPr lang="cs-CZ" sz="3200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2332" y="4551118"/>
                <a:ext cx="3887441" cy="59420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004461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7" grpId="0" animBg="1"/>
      <p:bldP spid="7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864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ZDROJE:</a:t>
            </a:r>
          </a:p>
          <a:p>
            <a:pPr>
              <a:buFontTx/>
              <a:buNone/>
            </a:pPr>
            <a:r>
              <a:rPr lang="cs-CZ" smtClean="0"/>
              <a:t>Text: autor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r>
              <a:rPr lang="cs-CZ" dirty="0" smtClean="0"/>
              <a:t>Obrázky</a:t>
            </a:r>
            <a:r>
              <a:rPr lang="cs-CZ" dirty="0"/>
              <a:t>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2012-3-14</a:t>
            </a:r>
            <a:r>
              <a:rPr lang="en-US" dirty="0">
                <a:cs typeface="Arial" charset="0"/>
              </a:rPr>
              <a:t>]</a:t>
            </a:r>
            <a:endParaRPr lang="cs-CZ" dirty="0">
              <a:cs typeface="Arial" charset="0"/>
            </a:endParaRPr>
          </a:p>
          <a:p>
            <a:pPr>
              <a:buFontTx/>
              <a:buNone/>
            </a:pPr>
            <a:r>
              <a:rPr lang="cs-CZ" dirty="0"/>
              <a:t>GALERIE  Microsoft  Office</a:t>
            </a:r>
          </a:p>
          <a:p>
            <a:pPr>
              <a:buFontTx/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4612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408</TotalTime>
  <Words>82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Venda</dc:creator>
  <cp:lastModifiedBy>Hanka</cp:lastModifiedBy>
  <cp:revision>32</cp:revision>
  <dcterms:created xsi:type="dcterms:W3CDTF">2012-10-11T13:07:22Z</dcterms:created>
  <dcterms:modified xsi:type="dcterms:W3CDTF">2013-06-25T11:04:10Z</dcterms:modified>
</cp:coreProperties>
</file>