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92" r:id="rId1"/>
  </p:sldMasterIdLst>
  <p:notesMasterIdLst>
    <p:notesMasterId r:id="rId11"/>
  </p:notesMasterIdLst>
  <p:sldIdLst>
    <p:sldId id="268" r:id="rId2"/>
    <p:sldId id="260" r:id="rId3"/>
    <p:sldId id="269" r:id="rId4"/>
    <p:sldId id="270" r:id="rId5"/>
    <p:sldId id="259" r:id="rId6"/>
    <p:sldId id="271" r:id="rId7"/>
    <p:sldId id="272" r:id="rId8"/>
    <p:sldId id="273" r:id="rId9"/>
    <p:sldId id="27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6A4835-EAD9-4410-BC31-6FB7B606ABEC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75511D-B12F-46E6-8FE3-B28743BEB4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18882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C734A-0800-4F59-9996-26E6C733B59A}" type="datetime1">
              <a:rPr lang="cs-CZ" smtClean="0"/>
              <a:pPr/>
              <a:t>1.7.2013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87F97BB6-7512-4A68-B739-339960F6E6F7}" type="datetime1">
              <a:rPr lang="cs-CZ" smtClean="0"/>
              <a:pPr/>
              <a:t>1.7.2013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F3B0E194-16E5-4EF1-989A-C15CBB238C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44254-38FD-4CB6-B67A-170C8C8EC495}" type="datetime1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2AD85C-4D43-46A1-8E87-36C6814877BC}" type="datetime1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4AFFB-A84E-4A98-A4BE-3A4CF4591D2F}" type="datetime1">
              <a:rPr lang="cs-CZ" smtClean="0"/>
              <a:pPr/>
              <a:t>1.7.2013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04706-B925-4D7C-B927-59830F280C56}" type="datetime1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C32C8-5D99-46BC-9FEC-415DFD85CFBF}" type="datetime1">
              <a:rPr lang="cs-CZ" smtClean="0"/>
              <a:pPr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F1977764-C8EB-48C6-8EED-316156E41952}" type="datetime1">
              <a:rPr lang="cs-CZ" smtClean="0"/>
              <a:pPr/>
              <a:t>1.7.2013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DCE1E-60C2-4AB1-B698-9D662F9266D7}" type="datetime1">
              <a:rPr lang="cs-CZ" smtClean="0"/>
              <a:pPr/>
              <a:t>1.7.2013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03EE53-6068-4AA3-BE34-23D7A9BB4408}" type="datetime1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0BAAB-02FC-4B4B-9FAF-F5316FCEAB4B}" type="datetime1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B106817-655F-443C-A813-C9AF0454E831}" type="datetime1">
              <a:rPr lang="cs-CZ" smtClean="0"/>
              <a:pPr/>
              <a:t>1.7.2013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F3B0E194-16E5-4EF1-989A-C15CBB238C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093" r:id="rId1"/>
    <p:sldLayoutId id="2147484094" r:id="rId2"/>
    <p:sldLayoutId id="2147484095" r:id="rId3"/>
    <p:sldLayoutId id="2147484096" r:id="rId4"/>
    <p:sldLayoutId id="2147484097" r:id="rId5"/>
    <p:sldLayoutId id="2147484098" r:id="rId6"/>
    <p:sldLayoutId id="2147484099" r:id="rId7"/>
    <p:sldLayoutId id="2147484100" r:id="rId8"/>
    <p:sldLayoutId id="2147484101" r:id="rId9"/>
    <p:sldLayoutId id="2147484102" r:id="rId10"/>
    <p:sldLayoutId id="2147484103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wmf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11188" y="1484313"/>
            <a:ext cx="8137276" cy="456882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Název školy: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Základní škola Městec Králové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Autor:</a:t>
            </a:r>
            <a:r>
              <a:rPr lang="cs-CZ" sz="2000" dirty="0" smtClean="0">
                <a:solidFill>
                  <a:schemeClr val="tx2"/>
                </a:solidFill>
              </a:rPr>
              <a:t>	Ing. Hana </a:t>
            </a:r>
            <a:r>
              <a:rPr lang="cs-CZ" sz="2000" dirty="0" err="1" smtClean="0">
                <a:solidFill>
                  <a:schemeClr val="tx2"/>
                </a:solidFill>
              </a:rPr>
              <a:t>Zmrhalová</a:t>
            </a: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>
              <a:lnSpc>
                <a:spcPct val="80000"/>
              </a:lnSpc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Název: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6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VY_32_INOVACE_08_M8_ mocniny</a:t>
            </a:r>
            <a:endParaRPr lang="cs-CZ" sz="16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Číslo projektu: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6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CZ.1.07/1.4.00/21.2313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Téma:	</a:t>
            </a:r>
            <a:r>
              <a:rPr lang="cs-CZ" sz="1600" dirty="0" smtClean="0">
                <a:solidFill>
                  <a:schemeClr val="tx2"/>
                </a:solidFill>
              </a:rPr>
              <a:t>Matematika – Pythagorova věta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Anotace:	</a:t>
            </a:r>
            <a:r>
              <a:rPr lang="cs-CZ" sz="1600" dirty="0" smtClean="0">
                <a:solidFill>
                  <a:schemeClr val="tx2"/>
                </a:solidFill>
              </a:rPr>
              <a:t>Prezentace, která slouží k výkladu a procvičování Pythagorovy 	věty a věty k ní obrácené		</a:t>
            </a:r>
            <a:endParaRPr lang="cs-CZ" sz="20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Datum:</a:t>
            </a:r>
            <a:r>
              <a:rPr lang="cs-CZ" sz="2000" smtClean="0">
                <a:solidFill>
                  <a:schemeClr val="tx2"/>
                </a:solidFill>
              </a:rPr>
              <a:t>	11.11.2012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</a:p>
        </p:txBody>
      </p:sp>
      <p:pic>
        <p:nvPicPr>
          <p:cNvPr id="6147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750" y="333375"/>
            <a:ext cx="7272338" cy="1150938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4935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5" name="Pravoúhlý trojúhelník 4"/>
          <p:cNvSpPr/>
          <p:nvPr/>
        </p:nvSpPr>
        <p:spPr>
          <a:xfrm>
            <a:off x="755576" y="1844824"/>
            <a:ext cx="1872208" cy="2376264"/>
          </a:xfrm>
          <a:prstGeom prst="rtTriangl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Rectangle 1"/>
          <p:cNvSpPr/>
          <p:nvPr/>
        </p:nvSpPr>
        <p:spPr>
          <a:xfrm>
            <a:off x="395536" y="4293096"/>
            <a:ext cx="451967" cy="58477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C</a:t>
            </a:r>
            <a:endParaRPr lang="cs-CZ" sz="3200" dirty="0"/>
          </a:p>
        </p:txBody>
      </p:sp>
      <p:sp>
        <p:nvSpPr>
          <p:cNvPr id="4" name="Rectangle 3"/>
          <p:cNvSpPr/>
          <p:nvPr/>
        </p:nvSpPr>
        <p:spPr>
          <a:xfrm>
            <a:off x="2627784" y="4293096"/>
            <a:ext cx="479618" cy="58477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A</a:t>
            </a:r>
            <a:endParaRPr lang="cs-CZ" sz="3200" dirty="0"/>
          </a:p>
        </p:txBody>
      </p:sp>
      <p:sp>
        <p:nvSpPr>
          <p:cNvPr id="6" name="Rectangle 5"/>
          <p:cNvSpPr/>
          <p:nvPr/>
        </p:nvSpPr>
        <p:spPr>
          <a:xfrm>
            <a:off x="611560" y="1052736"/>
            <a:ext cx="429725" cy="58477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B</a:t>
            </a:r>
            <a:endParaRPr lang="cs-CZ" sz="3200" dirty="0"/>
          </a:p>
        </p:txBody>
      </p:sp>
      <p:sp>
        <p:nvSpPr>
          <p:cNvPr id="7" name="Rectangle 6"/>
          <p:cNvSpPr/>
          <p:nvPr/>
        </p:nvSpPr>
        <p:spPr>
          <a:xfrm>
            <a:off x="1763688" y="2492896"/>
            <a:ext cx="374021" cy="58477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c</a:t>
            </a:r>
            <a:endParaRPr lang="cs-CZ" sz="3200" dirty="0"/>
          </a:p>
        </p:txBody>
      </p:sp>
      <p:sp>
        <p:nvSpPr>
          <p:cNvPr id="8" name="Rectangle 7"/>
          <p:cNvSpPr/>
          <p:nvPr/>
        </p:nvSpPr>
        <p:spPr>
          <a:xfrm>
            <a:off x="1403648" y="4293096"/>
            <a:ext cx="413294" cy="58477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b</a:t>
            </a:r>
            <a:endParaRPr lang="cs-CZ" sz="3200" dirty="0"/>
          </a:p>
        </p:txBody>
      </p:sp>
      <p:sp>
        <p:nvSpPr>
          <p:cNvPr id="9" name="Rectangle 8"/>
          <p:cNvSpPr/>
          <p:nvPr/>
        </p:nvSpPr>
        <p:spPr>
          <a:xfrm>
            <a:off x="323528" y="2708920"/>
            <a:ext cx="389850" cy="58477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a</a:t>
            </a:r>
            <a:endParaRPr lang="cs-CZ" sz="3200" dirty="0"/>
          </a:p>
        </p:txBody>
      </p:sp>
      <p:sp>
        <p:nvSpPr>
          <p:cNvPr id="10" name="Rectangle 9"/>
          <p:cNvSpPr/>
          <p:nvPr/>
        </p:nvSpPr>
        <p:spPr>
          <a:xfrm>
            <a:off x="3851920" y="2204864"/>
            <a:ext cx="2273829" cy="707886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4000" dirty="0"/>
              <a:t>c</a:t>
            </a:r>
            <a:r>
              <a:rPr lang="cs-CZ" sz="4000" baseline="30000" dirty="0" smtClean="0"/>
              <a:t>2</a:t>
            </a:r>
            <a:r>
              <a:rPr lang="cs-CZ" sz="4000" dirty="0" smtClean="0"/>
              <a:t>=a</a:t>
            </a:r>
            <a:r>
              <a:rPr lang="cs-CZ" sz="4000" baseline="30000" dirty="0" smtClean="0"/>
              <a:t>2</a:t>
            </a:r>
            <a:r>
              <a:rPr lang="cs-CZ" sz="4000" dirty="0" smtClean="0"/>
              <a:t> + b</a:t>
            </a:r>
            <a:r>
              <a:rPr lang="cs-CZ" sz="4000" baseline="30000" dirty="0" smtClean="0"/>
              <a:t>2</a:t>
            </a:r>
            <a:endParaRPr lang="cs-CZ" sz="4000" baseline="30000" dirty="0"/>
          </a:p>
        </p:txBody>
      </p:sp>
      <p:sp>
        <p:nvSpPr>
          <p:cNvPr id="11" name="Rectangle 10"/>
          <p:cNvSpPr/>
          <p:nvPr/>
        </p:nvSpPr>
        <p:spPr>
          <a:xfrm>
            <a:off x="323528" y="4941168"/>
            <a:ext cx="7992888" cy="1569660"/>
          </a:xfrm>
          <a:prstGeom prst="rect">
            <a:avLst/>
          </a:prstGeom>
          <a:blipFill dpi="0" rotWithShape="1">
            <a:blip r:embed="rId2" cstate="print">
              <a:alphaModFix amt="0"/>
              <a:duotone>
                <a:schemeClr val="accent2">
                  <a:shade val="40000"/>
                </a:schemeClr>
                <a:schemeClr val="accent2">
                  <a:tint val="42000"/>
                </a:schemeClr>
              </a:duotone>
            </a:blip>
            <a:srcRect/>
            <a:tile tx="0" ty="0" sx="40000" sy="40000" flip="none" algn="tl"/>
          </a:blip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sz="3200" dirty="0" smtClean="0"/>
              <a:t>Obsah čtverce sestrojeného nad přeponou pravoúhlého trojúhelníku je roven součtu obsahů čtverců nad jeho odvěsnami</a:t>
            </a:r>
            <a:endParaRPr lang="cs-CZ" sz="3200" dirty="0"/>
          </a:p>
        </p:txBody>
      </p:sp>
      <p:sp>
        <p:nvSpPr>
          <p:cNvPr id="12" name="TextovéPole 4"/>
          <p:cNvSpPr txBox="1"/>
          <p:nvPr/>
        </p:nvSpPr>
        <p:spPr>
          <a:xfrm>
            <a:off x="33139" y="0"/>
            <a:ext cx="3249608" cy="584776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Pythagorova věta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466721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"/>
                            </p:stCondLst>
                            <p:childTnLst>
                              <p:par>
                                <p:cTn id="35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500"/>
                            </p:stCondLst>
                            <p:childTnLst>
                              <p:par>
                                <p:cTn id="40" presetID="2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" grpId="0"/>
      <p:bldP spid="4" grpId="0"/>
      <p:bldP spid="6" grpId="0"/>
      <p:bldP spid="7" grpId="0"/>
      <p:bldP spid="8" grpId="0"/>
      <p:bldP spid="9" grpId="0"/>
      <p:bldP spid="10" grpId="0" animBg="1"/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5" name="TextBox 4"/>
          <p:cNvSpPr txBox="1"/>
          <p:nvPr/>
        </p:nvSpPr>
        <p:spPr>
          <a:xfrm>
            <a:off x="18883" y="10482"/>
            <a:ext cx="8064896" cy="58477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Výpočet přepony pravoúhlého trojúhelníku:</a:t>
            </a:r>
            <a:endParaRPr lang="en-US" sz="3200" dirty="0"/>
          </a:p>
        </p:txBody>
      </p:sp>
      <p:sp>
        <p:nvSpPr>
          <p:cNvPr id="7" name="TextBox 4"/>
          <p:cNvSpPr txBox="1"/>
          <p:nvPr/>
        </p:nvSpPr>
        <p:spPr>
          <a:xfrm>
            <a:off x="310626" y="709899"/>
            <a:ext cx="8568952" cy="156966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200" dirty="0" smtClean="0"/>
              <a:t>Příklad</a:t>
            </a:r>
          </a:p>
          <a:p>
            <a:r>
              <a:rPr lang="cs-CZ" sz="3200" dirty="0" smtClean="0"/>
              <a:t>Vypočítej délku přepony pravoúhlého trojúhelníku s délkou odvěsen a=6cm, b=8cm</a:t>
            </a:r>
            <a:endParaRPr lang="en-US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2348440"/>
            <a:ext cx="14610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Ř</a:t>
            </a:r>
            <a:r>
              <a:rPr lang="cs-CZ" sz="3200" dirty="0" smtClean="0"/>
              <a:t>ešení:</a:t>
            </a:r>
            <a:endParaRPr lang="cs-CZ" sz="32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TextovéPole 8"/>
              <p:cNvSpPr txBox="1"/>
              <p:nvPr/>
            </p:nvSpPr>
            <p:spPr>
              <a:xfrm>
                <a:off x="622005" y="3096795"/>
                <a:ext cx="5688632" cy="309341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c</a:t>
                </a:r>
                <a:r>
                  <a:rPr lang="cs-CZ" sz="3200" baseline="30000" dirty="0" smtClean="0"/>
                  <a:t>2</a:t>
                </a:r>
                <a:r>
                  <a:rPr lang="cs-CZ" sz="3200" dirty="0" smtClean="0"/>
                  <a:t>= a</a:t>
                </a:r>
                <a:r>
                  <a:rPr lang="cs-CZ" sz="3200" baseline="30000" dirty="0" smtClean="0"/>
                  <a:t>2</a:t>
                </a:r>
                <a:r>
                  <a:rPr lang="cs-CZ" sz="3200" dirty="0" smtClean="0"/>
                  <a:t> + b</a:t>
                </a:r>
                <a:r>
                  <a:rPr lang="cs-CZ" sz="3200" baseline="30000" dirty="0" smtClean="0"/>
                  <a:t>2</a:t>
                </a:r>
              </a:p>
              <a:p>
                <a:r>
                  <a:rPr lang="cs-CZ" sz="3200" dirty="0" smtClean="0"/>
                  <a:t>c</a:t>
                </a:r>
                <a:r>
                  <a:rPr lang="cs-CZ" sz="3200" baseline="30000" dirty="0" smtClean="0"/>
                  <a:t>2</a:t>
                </a:r>
                <a:r>
                  <a:rPr lang="cs-CZ" sz="3200" dirty="0"/>
                  <a:t>= </a:t>
                </a:r>
                <a:r>
                  <a:rPr lang="cs-CZ" sz="3200" dirty="0" smtClean="0"/>
                  <a:t>6</a:t>
                </a:r>
                <a:r>
                  <a:rPr lang="cs-CZ" sz="3200" baseline="30000" dirty="0" smtClean="0"/>
                  <a:t>2</a:t>
                </a:r>
                <a:r>
                  <a:rPr lang="cs-CZ" sz="3200" dirty="0" smtClean="0"/>
                  <a:t> </a:t>
                </a:r>
                <a:r>
                  <a:rPr lang="cs-CZ" sz="3200" dirty="0"/>
                  <a:t>+ </a:t>
                </a:r>
                <a:r>
                  <a:rPr lang="cs-CZ" sz="3200" dirty="0" smtClean="0"/>
                  <a:t>8</a:t>
                </a:r>
                <a:r>
                  <a:rPr lang="cs-CZ" sz="3200" baseline="30000" dirty="0" smtClean="0"/>
                  <a:t>2</a:t>
                </a:r>
                <a:endParaRPr lang="cs-CZ" sz="3200" baseline="30000" dirty="0"/>
              </a:p>
              <a:p>
                <a:r>
                  <a:rPr lang="cs-CZ" sz="3200" dirty="0"/>
                  <a:t>c</a:t>
                </a:r>
                <a:r>
                  <a:rPr lang="cs-CZ" sz="3200" baseline="30000" dirty="0"/>
                  <a:t>2</a:t>
                </a:r>
                <a:r>
                  <a:rPr lang="cs-CZ" sz="3200" dirty="0"/>
                  <a:t>= </a:t>
                </a:r>
                <a:r>
                  <a:rPr lang="cs-CZ" sz="3200" dirty="0" smtClean="0"/>
                  <a:t>36+64		umocníme</a:t>
                </a:r>
                <a:endParaRPr lang="cs-CZ" sz="3200" baseline="30000" dirty="0"/>
              </a:p>
              <a:p>
                <a:r>
                  <a:rPr lang="cs-CZ" sz="3200" dirty="0"/>
                  <a:t>c</a:t>
                </a:r>
                <a:r>
                  <a:rPr lang="cs-CZ" sz="3200" baseline="30000" dirty="0"/>
                  <a:t>2</a:t>
                </a:r>
                <a:r>
                  <a:rPr lang="cs-CZ" sz="3200" dirty="0"/>
                  <a:t>= </a:t>
                </a:r>
                <a:r>
                  <a:rPr lang="cs-CZ" sz="3200" dirty="0" smtClean="0"/>
                  <a:t>100		sečteme</a:t>
                </a:r>
                <a:endParaRPr lang="cs-CZ" sz="3200" baseline="30000" dirty="0"/>
              </a:p>
              <a:p>
                <a:r>
                  <a:rPr lang="cs-CZ" sz="3200" dirty="0"/>
                  <a:t>c</a:t>
                </a:r>
                <a:r>
                  <a:rPr lang="cs-CZ" sz="3200" dirty="0" smtClean="0"/>
                  <a:t>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b="0" i="1" smtClean="0">
                            <a:latin typeface="Cambria Math"/>
                          </a:rPr>
                          <m:t>100</m:t>
                        </m:r>
                      </m:e>
                    </m:rad>
                  </m:oMath>
                </a14:m>
                <a:r>
                  <a:rPr lang="cs-CZ" sz="3200" baseline="30000" dirty="0" smtClean="0"/>
                  <a:t>		</a:t>
                </a:r>
                <a:r>
                  <a:rPr lang="cs-CZ" sz="3200" dirty="0" smtClean="0"/>
                  <a:t>odmocníme</a:t>
                </a:r>
              </a:p>
              <a:p>
                <a:r>
                  <a:rPr lang="cs-CZ" sz="3200" dirty="0"/>
                  <a:t>c</a:t>
                </a:r>
                <a:r>
                  <a:rPr lang="cs-CZ" sz="3200" dirty="0" smtClean="0"/>
                  <a:t>= 10 cm</a:t>
                </a:r>
                <a:endParaRPr lang="cs-CZ" sz="3200" dirty="0"/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2005" y="3096795"/>
                <a:ext cx="5688632" cy="3093411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2680" t="-2564" b="-572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984288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000"/>
                            </p:stCondLst>
                            <p:childTnLst>
                              <p:par>
                                <p:cTn id="59" presetID="18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0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5" name="TextBox 4"/>
          <p:cNvSpPr txBox="1"/>
          <p:nvPr/>
        </p:nvSpPr>
        <p:spPr>
          <a:xfrm>
            <a:off x="18883" y="10482"/>
            <a:ext cx="8064896" cy="58477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Výpočet přepony pravoúhlého trojúhelníku:</a:t>
            </a:r>
            <a:endParaRPr lang="en-US" sz="3200" dirty="0"/>
          </a:p>
        </p:txBody>
      </p:sp>
      <p:sp>
        <p:nvSpPr>
          <p:cNvPr id="7" name="TextBox 4"/>
          <p:cNvSpPr txBox="1"/>
          <p:nvPr/>
        </p:nvSpPr>
        <p:spPr>
          <a:xfrm>
            <a:off x="179512" y="709899"/>
            <a:ext cx="8856984" cy="156966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2. Příklad</a:t>
            </a:r>
          </a:p>
          <a:p>
            <a:r>
              <a:rPr lang="cs-CZ" sz="3200" dirty="0" smtClean="0"/>
              <a:t>Vypočítej délku přepony pravoúhlého trojúhelníku s délkou odvěsen </a:t>
            </a:r>
            <a:r>
              <a:rPr lang="cs-CZ" sz="3200" dirty="0" smtClean="0"/>
              <a:t>a=0,9dm</a:t>
            </a:r>
            <a:r>
              <a:rPr lang="cs-CZ" sz="3200" dirty="0" smtClean="0"/>
              <a:t>, </a:t>
            </a:r>
            <a:r>
              <a:rPr lang="cs-CZ" sz="3200" dirty="0" smtClean="0"/>
              <a:t>b=1,4dm</a:t>
            </a:r>
            <a:endParaRPr lang="en-US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2348440"/>
            <a:ext cx="14610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Ř</a:t>
            </a:r>
            <a:r>
              <a:rPr lang="cs-CZ" sz="3200" dirty="0" smtClean="0"/>
              <a:t>ešení:</a:t>
            </a:r>
            <a:endParaRPr lang="cs-CZ" sz="32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TextovéPole 8"/>
              <p:cNvSpPr txBox="1"/>
              <p:nvPr/>
            </p:nvSpPr>
            <p:spPr>
              <a:xfrm>
                <a:off x="611560" y="3068960"/>
                <a:ext cx="5688632" cy="309341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c</a:t>
                </a:r>
                <a:r>
                  <a:rPr lang="cs-CZ" sz="3200" baseline="30000" dirty="0" smtClean="0"/>
                  <a:t>2</a:t>
                </a:r>
                <a:r>
                  <a:rPr lang="cs-CZ" sz="3200" dirty="0" smtClean="0"/>
                  <a:t>= a</a:t>
                </a:r>
                <a:r>
                  <a:rPr lang="cs-CZ" sz="3200" baseline="30000" dirty="0" smtClean="0"/>
                  <a:t>2</a:t>
                </a:r>
                <a:r>
                  <a:rPr lang="cs-CZ" sz="3200" dirty="0" smtClean="0"/>
                  <a:t> + b</a:t>
                </a:r>
                <a:r>
                  <a:rPr lang="cs-CZ" sz="3200" baseline="30000" dirty="0" smtClean="0"/>
                  <a:t>2</a:t>
                </a:r>
              </a:p>
              <a:p>
                <a:r>
                  <a:rPr lang="cs-CZ" sz="3200" dirty="0" smtClean="0"/>
                  <a:t>c</a:t>
                </a:r>
                <a:r>
                  <a:rPr lang="cs-CZ" sz="3200" baseline="30000" dirty="0" smtClean="0"/>
                  <a:t>2</a:t>
                </a:r>
                <a:r>
                  <a:rPr lang="cs-CZ" sz="3200" dirty="0"/>
                  <a:t>= </a:t>
                </a:r>
                <a:r>
                  <a:rPr lang="cs-CZ" sz="3200" dirty="0" smtClean="0"/>
                  <a:t>0,9</a:t>
                </a:r>
                <a:r>
                  <a:rPr lang="cs-CZ" sz="3200" baseline="30000" dirty="0" smtClean="0"/>
                  <a:t>2</a:t>
                </a:r>
                <a:r>
                  <a:rPr lang="cs-CZ" sz="3200" dirty="0" smtClean="0"/>
                  <a:t> </a:t>
                </a:r>
                <a:r>
                  <a:rPr lang="cs-CZ" sz="3200" dirty="0"/>
                  <a:t>+ </a:t>
                </a:r>
                <a:r>
                  <a:rPr lang="cs-CZ" sz="3200" dirty="0" smtClean="0"/>
                  <a:t>1,4</a:t>
                </a:r>
                <a:r>
                  <a:rPr lang="cs-CZ" sz="3200" baseline="30000" dirty="0" smtClean="0"/>
                  <a:t>2</a:t>
                </a:r>
                <a:endParaRPr lang="cs-CZ" sz="3200" baseline="30000" dirty="0"/>
              </a:p>
              <a:p>
                <a:r>
                  <a:rPr lang="cs-CZ" sz="3200" dirty="0"/>
                  <a:t>c</a:t>
                </a:r>
                <a:r>
                  <a:rPr lang="cs-CZ" sz="3200" baseline="30000" dirty="0"/>
                  <a:t>2</a:t>
                </a:r>
                <a:r>
                  <a:rPr lang="cs-CZ" sz="3200" dirty="0"/>
                  <a:t>= </a:t>
                </a:r>
                <a:r>
                  <a:rPr lang="cs-CZ" sz="3200" dirty="0" smtClean="0"/>
                  <a:t>0,81 + 1,96		</a:t>
                </a:r>
              </a:p>
              <a:p>
                <a:r>
                  <a:rPr lang="cs-CZ" sz="3200" dirty="0" smtClean="0"/>
                  <a:t>c</a:t>
                </a:r>
                <a:r>
                  <a:rPr lang="cs-CZ" sz="3200" baseline="30000" dirty="0" smtClean="0"/>
                  <a:t>2</a:t>
                </a:r>
                <a:r>
                  <a:rPr lang="cs-CZ" sz="3200" dirty="0"/>
                  <a:t>= </a:t>
                </a:r>
                <a:r>
                  <a:rPr lang="cs-CZ" sz="3200" dirty="0" smtClean="0"/>
                  <a:t>2,77		</a:t>
                </a:r>
              </a:p>
              <a:p>
                <a:r>
                  <a:rPr lang="cs-CZ" sz="3200" dirty="0" smtClean="0"/>
                  <a:t>c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b="0" i="1" smtClean="0">
                            <a:latin typeface="Cambria Math"/>
                          </a:rPr>
                          <m:t>2,77</m:t>
                        </m:r>
                      </m:e>
                    </m:rad>
                  </m:oMath>
                </a14:m>
                <a:r>
                  <a:rPr lang="cs-CZ" sz="3200" baseline="30000" dirty="0" smtClean="0"/>
                  <a:t>		</a:t>
                </a:r>
              </a:p>
              <a:p>
                <a:r>
                  <a:rPr lang="cs-CZ" sz="3200" dirty="0" smtClean="0"/>
                  <a:t>c= 1,66 </a:t>
                </a:r>
                <a:r>
                  <a:rPr lang="cs-CZ" sz="3200" dirty="0"/>
                  <a:t>d</a:t>
                </a:r>
                <a:r>
                  <a:rPr lang="cs-CZ" sz="3200" dirty="0" smtClean="0"/>
                  <a:t>m</a:t>
                </a:r>
                <a:endParaRPr lang="cs-CZ" sz="3200" dirty="0"/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3068960"/>
                <a:ext cx="5688632" cy="3093411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2680" t="-2559" b="-47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361882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18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0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8526126">
            <a:off x="423251" y="2061917"/>
            <a:ext cx="2531702" cy="20595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37734" y="3212976"/>
            <a:ext cx="4555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88452" y="3186956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L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835696" y="1209145"/>
            <a:ext cx="5565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</a:t>
            </a:r>
            <a:endParaRPr lang="cs-CZ" sz="3200" dirty="0"/>
          </a:p>
        </p:txBody>
      </p:sp>
      <p:sp>
        <p:nvSpPr>
          <p:cNvPr id="13" name="TextBox 4"/>
          <p:cNvSpPr txBox="1"/>
          <p:nvPr/>
        </p:nvSpPr>
        <p:spPr>
          <a:xfrm>
            <a:off x="251520" y="131929"/>
            <a:ext cx="8568952" cy="1077218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3. Příklad</a:t>
            </a:r>
          </a:p>
          <a:p>
            <a:r>
              <a:rPr lang="cs-CZ" sz="3200" dirty="0" smtClean="0"/>
              <a:t>Vypočítej délku třetí strany pravoúhlého ∆KLM</a:t>
            </a:r>
            <a:endParaRPr lang="en-US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9595" y="3771731"/>
            <a:ext cx="14610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Ř</a:t>
            </a:r>
            <a:r>
              <a:rPr lang="cs-CZ" sz="3200" dirty="0" smtClean="0"/>
              <a:t>ešení: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44544" y="4581128"/>
            <a:ext cx="418482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/KL/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= /KM/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+ /LM/</a:t>
            </a:r>
            <a:r>
              <a:rPr lang="cs-CZ" sz="3200" baseline="30000" dirty="0" smtClean="0"/>
              <a:t>2</a:t>
            </a:r>
          </a:p>
          <a:p>
            <a:r>
              <a:rPr lang="cs-CZ" sz="3200" dirty="0" smtClean="0"/>
              <a:t>/</a:t>
            </a:r>
            <a:r>
              <a:rPr lang="cs-CZ" sz="3200" dirty="0"/>
              <a:t>KL/</a:t>
            </a:r>
            <a:r>
              <a:rPr lang="cs-CZ" sz="3200" baseline="30000" dirty="0"/>
              <a:t>2</a:t>
            </a:r>
            <a:r>
              <a:rPr lang="cs-CZ" sz="3200" dirty="0"/>
              <a:t>= 11</a:t>
            </a:r>
            <a:r>
              <a:rPr lang="cs-CZ" sz="3200" baseline="30000" dirty="0"/>
              <a:t>2</a:t>
            </a:r>
            <a:r>
              <a:rPr lang="cs-CZ" sz="3200" dirty="0"/>
              <a:t> + 12</a:t>
            </a:r>
            <a:r>
              <a:rPr lang="cs-CZ" sz="3200" baseline="30000" dirty="0"/>
              <a:t>2 </a:t>
            </a:r>
            <a:r>
              <a:rPr lang="cs-CZ" sz="3200" baseline="30000" dirty="0" smtClean="0"/>
              <a:t>	</a:t>
            </a:r>
          </a:p>
          <a:p>
            <a:r>
              <a:rPr lang="cs-CZ" sz="3200" dirty="0"/>
              <a:t>/KL/</a:t>
            </a:r>
            <a:r>
              <a:rPr lang="cs-CZ" sz="3200" baseline="30000" dirty="0"/>
              <a:t>2</a:t>
            </a:r>
            <a:r>
              <a:rPr lang="cs-CZ" sz="3200" dirty="0"/>
              <a:t>= </a:t>
            </a:r>
            <a:r>
              <a:rPr lang="cs-CZ" sz="3200" dirty="0" smtClean="0"/>
              <a:t>121+144		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320542" y="1628800"/>
            <a:ext cx="241765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/KM/ = 11cm</a:t>
            </a:r>
          </a:p>
          <a:p>
            <a:r>
              <a:rPr lang="cs-CZ" sz="3200" dirty="0" smtClean="0"/>
              <a:t>/LM/ = 12cm</a:t>
            </a:r>
            <a:endParaRPr lang="cs-CZ" sz="32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Obdélník 3"/>
              <p:cNvSpPr/>
              <p:nvPr/>
            </p:nvSpPr>
            <p:spPr>
              <a:xfrm>
                <a:off x="4529368" y="4581128"/>
                <a:ext cx="4291104" cy="194938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sz="3200" dirty="0" smtClean="0"/>
                  <a:t>/KL/</a:t>
                </a:r>
                <a:r>
                  <a:rPr lang="cs-CZ" sz="3200" baseline="30000" dirty="0"/>
                  <a:t>2</a:t>
                </a:r>
                <a:r>
                  <a:rPr lang="cs-CZ" sz="3200" dirty="0"/>
                  <a:t>= </a:t>
                </a:r>
                <a:r>
                  <a:rPr lang="cs-CZ" sz="3200" dirty="0" smtClean="0"/>
                  <a:t>265</a:t>
                </a:r>
              </a:p>
              <a:p>
                <a:r>
                  <a:rPr lang="cs-CZ" sz="3200" dirty="0"/>
                  <a:t>/KL/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i="1">
                            <a:latin typeface="Cambria Math"/>
                          </a:rPr>
                          <m:t>265</m:t>
                        </m:r>
                      </m:e>
                    </m:rad>
                  </m:oMath>
                </a14:m>
                <a:endParaRPr lang="cs-CZ" sz="3200" dirty="0" smtClean="0"/>
              </a:p>
              <a:p>
                <a:r>
                  <a:rPr lang="cs-CZ" sz="3200" dirty="0"/>
                  <a:t>/KL/= 16,28 cm</a:t>
                </a:r>
              </a:p>
              <a:p>
                <a:endParaRPr lang="cs-CZ" sz="3200" baseline="30000" dirty="0"/>
              </a:p>
            </p:txBody>
          </p:sp>
        </mc:Choice>
        <mc:Fallback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29368" y="4581128"/>
                <a:ext cx="4291104" cy="1949380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3551" t="-40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0833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500"/>
                            </p:stCondLst>
                            <p:childTnLst>
                              <p:par>
                                <p:cTn id="38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1000"/>
                            </p:stCondLst>
                            <p:childTnLst>
                              <p:par>
                                <p:cTn id="86" presetID="18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3" grpId="0" animBg="1"/>
      <p:bldP spid="14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pPr/>
              <a:t>6</a:t>
            </a:fld>
            <a:endParaRPr lang="cs-CZ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Box 4"/>
              <p:cNvSpPr txBox="1"/>
              <p:nvPr/>
            </p:nvSpPr>
            <p:spPr>
              <a:xfrm>
                <a:off x="254968" y="131929"/>
                <a:ext cx="8568952" cy="2062103"/>
              </a:xfrm>
              <a:prstGeom prst="rect">
                <a:avLst/>
              </a:prstGeom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4. Příklad</a:t>
                </a:r>
              </a:p>
              <a:p>
                <a:r>
                  <a:rPr lang="cs-CZ" sz="3200" dirty="0" smtClean="0"/>
                  <a:t>Vypočítej délku třetí strany pravoúhlého ∆NOP s délkami odvěsen 0,8dm a 1,3dm a </a:t>
                </a:r>
                <a:r>
                  <a:rPr lang="cs-CZ" sz="3200" dirty="0"/>
                  <a:t>vnitřním úhlem </a:t>
                </a:r>
                <a:r>
                  <a:rPr lang="cs-CZ" sz="3200" dirty="0" smtClean="0"/>
                  <a:t>/</a:t>
                </a:r>
                <a14:m>
                  <m:oMath xmlns:m="http://schemas.openxmlformats.org/officeDocument/2006/math">
                    <m:r>
                      <a:rPr lang="cs-CZ" sz="3200" i="1" smtClean="0">
                        <a:latin typeface="Cambria Math"/>
                        <a:ea typeface="Cambria Math"/>
                      </a:rPr>
                      <m:t>∀</m:t>
                    </m:r>
                  </m:oMath>
                </a14:m>
                <a:r>
                  <a:rPr lang="cs-CZ" sz="3200" dirty="0" smtClean="0"/>
                  <a:t>PNO/=90</a:t>
                </a:r>
                <a:r>
                  <a:rPr lang="cs-CZ" sz="3200" baseline="30000" dirty="0" smtClean="0"/>
                  <a:t>0</a:t>
                </a:r>
                <a:endParaRPr lang="en-US" sz="3200" baseline="30000" dirty="0"/>
              </a:p>
            </p:txBody>
          </p:sp>
        </mc:Choice>
        <mc:Fallback>
          <p:sp>
            <p:nvSpPr>
              <p:cNvPr id="5" name="TextBox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4968" y="131929"/>
                <a:ext cx="8568952" cy="2062103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Pravoúhlý trojúhelník 5"/>
          <p:cNvSpPr/>
          <p:nvPr/>
        </p:nvSpPr>
        <p:spPr>
          <a:xfrm>
            <a:off x="984470" y="2462486"/>
            <a:ext cx="1368152" cy="1728192"/>
          </a:xfrm>
          <a:prstGeom prst="rtTriangl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-3912" y="3227883"/>
            <a:ext cx="101072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1,3 dm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1151417" y="4221088"/>
            <a:ext cx="103425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0,8dm</a:t>
            </a:r>
          </a:p>
        </p:txBody>
      </p:sp>
      <p:sp>
        <p:nvSpPr>
          <p:cNvPr id="9" name="Obdélník 8"/>
          <p:cNvSpPr/>
          <p:nvPr/>
        </p:nvSpPr>
        <p:spPr>
          <a:xfrm>
            <a:off x="613835" y="4293096"/>
            <a:ext cx="41549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N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185674" y="4293096"/>
            <a:ext cx="43152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O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1151417" y="2231653"/>
            <a:ext cx="36420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P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03848" y="2259520"/>
            <a:ext cx="14610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Ř</a:t>
            </a:r>
            <a:r>
              <a:rPr lang="cs-CZ" sz="3200" dirty="0" smtClean="0"/>
              <a:t>ešení:</a:t>
            </a:r>
            <a:endParaRPr lang="cs-CZ" sz="32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" name="TextovéPole 12"/>
              <p:cNvSpPr txBox="1"/>
              <p:nvPr/>
            </p:nvSpPr>
            <p:spPr>
              <a:xfrm>
                <a:off x="3203848" y="3136047"/>
                <a:ext cx="5688632" cy="257679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/OP/</a:t>
                </a:r>
                <a:r>
                  <a:rPr lang="cs-CZ" sz="3200" baseline="30000" dirty="0" smtClean="0"/>
                  <a:t>2 </a:t>
                </a:r>
                <a:r>
                  <a:rPr lang="cs-CZ" sz="3200" dirty="0" smtClean="0"/>
                  <a:t>= 0,8</a:t>
                </a:r>
                <a:r>
                  <a:rPr lang="cs-CZ" sz="3200" baseline="30000" dirty="0" smtClean="0"/>
                  <a:t>2</a:t>
                </a:r>
                <a:r>
                  <a:rPr lang="cs-CZ" sz="3200" dirty="0" smtClean="0"/>
                  <a:t> + 1,3</a:t>
                </a:r>
                <a:r>
                  <a:rPr lang="cs-CZ" sz="3200" baseline="30000" dirty="0" smtClean="0"/>
                  <a:t>2</a:t>
                </a:r>
              </a:p>
              <a:p>
                <a:r>
                  <a:rPr lang="cs-CZ" sz="3200" dirty="0" smtClean="0"/>
                  <a:t>/OP/</a:t>
                </a:r>
                <a:r>
                  <a:rPr lang="cs-CZ" sz="3200" baseline="30000" dirty="0" smtClean="0"/>
                  <a:t>2 </a:t>
                </a:r>
                <a:r>
                  <a:rPr lang="cs-CZ" sz="3200" dirty="0" smtClean="0"/>
                  <a:t>= 0,64 </a:t>
                </a:r>
                <a:r>
                  <a:rPr lang="cs-CZ" sz="3200" dirty="0"/>
                  <a:t>+ </a:t>
                </a:r>
                <a:r>
                  <a:rPr lang="cs-CZ" sz="3200" dirty="0" smtClean="0"/>
                  <a:t>1,69</a:t>
                </a:r>
                <a:endParaRPr lang="cs-CZ" sz="3200" baseline="30000" dirty="0"/>
              </a:p>
              <a:p>
                <a:r>
                  <a:rPr lang="cs-CZ" sz="3200" dirty="0"/>
                  <a:t>/OP/</a:t>
                </a:r>
                <a:r>
                  <a:rPr lang="cs-CZ" sz="3200" baseline="30000" dirty="0"/>
                  <a:t>2 </a:t>
                </a:r>
                <a:r>
                  <a:rPr lang="cs-CZ" sz="3200" dirty="0" smtClean="0"/>
                  <a:t>= 2,33		</a:t>
                </a:r>
              </a:p>
              <a:p>
                <a:r>
                  <a:rPr lang="cs-CZ" sz="3200" dirty="0"/>
                  <a:t>/OP</a:t>
                </a:r>
                <a:r>
                  <a:rPr lang="cs-CZ" sz="3200" dirty="0" smtClean="0"/>
                  <a:t>/ 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i="1">
                            <a:latin typeface="Cambria Math"/>
                          </a:rPr>
                          <m:t>2,</m:t>
                        </m:r>
                        <m:r>
                          <a:rPr lang="cs-CZ" sz="3200" b="0" i="1" smtClean="0">
                            <a:latin typeface="Cambria Math"/>
                          </a:rPr>
                          <m:t>33</m:t>
                        </m:r>
                      </m:e>
                    </m:rad>
                    <m:r>
                      <a:rPr lang="cs-CZ" sz="32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3200" dirty="0" smtClean="0"/>
                  <a:t>		</a:t>
                </a:r>
              </a:p>
              <a:p>
                <a:r>
                  <a:rPr lang="cs-CZ" sz="3200" dirty="0" smtClean="0"/>
                  <a:t>/</a:t>
                </a:r>
                <a:r>
                  <a:rPr lang="cs-CZ" sz="3200" dirty="0"/>
                  <a:t>OP</a:t>
                </a:r>
                <a:r>
                  <a:rPr lang="cs-CZ" sz="3200" dirty="0" smtClean="0"/>
                  <a:t>/  = </a:t>
                </a:r>
                <a:r>
                  <a:rPr lang="cs-CZ" sz="3200" dirty="0" smtClean="0">
                    <a:latin typeface="Times New Roman" pitchFamily="18" charset="0"/>
                    <a:cs typeface="Times New Roman" pitchFamily="18" charset="0"/>
                  </a:rPr>
                  <a:t>1,53 </a:t>
                </a:r>
                <a:r>
                  <a:rPr lang="cs-CZ" sz="3200" dirty="0" smtClean="0"/>
                  <a:t>dm</a:t>
                </a:r>
                <a:endParaRPr lang="cs-CZ" sz="3200" baseline="30000" dirty="0" smtClean="0"/>
              </a:p>
            </p:txBody>
          </p:sp>
        </mc:Choice>
        <mc:Fallback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3848" y="3136047"/>
                <a:ext cx="5688632" cy="2576796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2787" t="-3073" b="-68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711328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5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6500"/>
                            </p:stCondLst>
                            <p:childTnLst>
                              <p:par>
                                <p:cTn id="46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1000"/>
                            </p:stCondLst>
                            <p:childTnLst>
                              <p:par>
                                <p:cTn id="87" presetID="18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8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defPPr>
              <a:defRPr lang="cs-CZ"/>
            </a:defPPr>
            <a:lvl1pPr marL="0" algn="ctr" defTabSz="914400" rtl="0" eaLnBrk="1" latinLnBrk="0" hangingPunct="1"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3B0E194-16E5-4EF1-989A-C15CBB238C09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6" name="TextBox 4"/>
          <p:cNvSpPr txBox="1"/>
          <p:nvPr/>
        </p:nvSpPr>
        <p:spPr>
          <a:xfrm>
            <a:off x="254968" y="96195"/>
            <a:ext cx="8568952" cy="156966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/>
              <a:t>5</a:t>
            </a:r>
            <a:r>
              <a:rPr lang="cs-CZ" sz="3200" dirty="0" smtClean="0"/>
              <a:t>. Příklad</a:t>
            </a:r>
          </a:p>
          <a:p>
            <a:r>
              <a:rPr lang="cs-CZ" sz="3200" dirty="0" smtClean="0"/>
              <a:t>Vypočítej obvod a obsah pravoúhlého ∆ABC </a:t>
            </a:r>
            <a:r>
              <a:rPr lang="cs-CZ" sz="3200" dirty="0" smtClean="0"/>
              <a:t>                  s </a:t>
            </a:r>
            <a:r>
              <a:rPr lang="cs-CZ" sz="3200" dirty="0" smtClean="0"/>
              <a:t>délkami odvěsen a= </a:t>
            </a:r>
            <a:r>
              <a:rPr lang="cs-CZ" sz="3200" dirty="0" smtClean="0"/>
              <a:t>4,5 dm </a:t>
            </a:r>
            <a:r>
              <a:rPr lang="cs-CZ" sz="3200" dirty="0" smtClean="0"/>
              <a:t>a </a:t>
            </a:r>
            <a:r>
              <a:rPr lang="cs-CZ" sz="3200" dirty="0" smtClean="0"/>
              <a:t>b=5,2 dm</a:t>
            </a:r>
            <a:endParaRPr lang="en-US" sz="3200" baseline="30000" dirty="0"/>
          </a:p>
        </p:txBody>
      </p:sp>
      <p:sp>
        <p:nvSpPr>
          <p:cNvPr id="7" name="Pravoúhlý trojúhelník 6"/>
          <p:cNvSpPr/>
          <p:nvPr/>
        </p:nvSpPr>
        <p:spPr>
          <a:xfrm>
            <a:off x="992944" y="1980199"/>
            <a:ext cx="1368152" cy="1728192"/>
          </a:xfrm>
          <a:prstGeom prst="rtTriangl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5914" y="2457977"/>
            <a:ext cx="101341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4,5dm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1159891" y="3762194"/>
            <a:ext cx="99899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5,2dm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613835" y="3762194"/>
            <a:ext cx="38504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C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2185674" y="3762194"/>
            <a:ext cx="3914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391374" y="1680519"/>
            <a:ext cx="36901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B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339392" y="1772816"/>
            <a:ext cx="14610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Ř</a:t>
            </a:r>
            <a:r>
              <a:rPr lang="cs-CZ" sz="3200" dirty="0" smtClean="0"/>
              <a:t>ešení:</a:t>
            </a:r>
            <a:endParaRPr lang="cs-CZ" sz="32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" name="TextovéPole 13"/>
              <p:cNvSpPr txBox="1"/>
              <p:nvPr/>
            </p:nvSpPr>
            <p:spPr>
              <a:xfrm>
                <a:off x="3923928" y="1911351"/>
                <a:ext cx="5688632" cy="260257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c</a:t>
                </a:r>
                <a:r>
                  <a:rPr lang="cs-CZ" sz="3200" baseline="30000" dirty="0" smtClean="0"/>
                  <a:t>2 </a:t>
                </a:r>
                <a:r>
                  <a:rPr lang="cs-CZ" sz="3200" dirty="0" smtClean="0"/>
                  <a:t>= </a:t>
                </a:r>
                <a:r>
                  <a:rPr lang="cs-CZ" sz="3200" dirty="0"/>
                  <a:t>a</a:t>
                </a:r>
                <a:r>
                  <a:rPr lang="cs-CZ" sz="3200" baseline="30000" dirty="0" smtClean="0"/>
                  <a:t>2</a:t>
                </a:r>
                <a:r>
                  <a:rPr lang="cs-CZ" sz="3200" dirty="0" smtClean="0"/>
                  <a:t> + </a:t>
                </a:r>
                <a:r>
                  <a:rPr lang="cs-CZ" sz="3200" dirty="0"/>
                  <a:t>b</a:t>
                </a:r>
                <a:r>
                  <a:rPr lang="cs-CZ" sz="3200" baseline="30000" dirty="0" smtClean="0"/>
                  <a:t>2</a:t>
                </a:r>
              </a:p>
              <a:p>
                <a:r>
                  <a:rPr lang="cs-CZ" sz="3200" dirty="0" smtClean="0"/>
                  <a:t>c</a:t>
                </a:r>
                <a:r>
                  <a:rPr lang="cs-CZ" sz="3200" baseline="30000" dirty="0" smtClean="0"/>
                  <a:t>2 </a:t>
                </a:r>
                <a:r>
                  <a:rPr lang="cs-CZ" sz="3200" dirty="0"/>
                  <a:t>= </a:t>
                </a:r>
                <a:r>
                  <a:rPr lang="cs-CZ" sz="3200" dirty="0" smtClean="0"/>
                  <a:t>4,5</a:t>
                </a:r>
                <a:r>
                  <a:rPr lang="cs-CZ" sz="3200" baseline="30000" dirty="0" smtClean="0"/>
                  <a:t>2</a:t>
                </a:r>
                <a:r>
                  <a:rPr lang="cs-CZ" sz="3200" dirty="0" smtClean="0"/>
                  <a:t> </a:t>
                </a:r>
                <a:r>
                  <a:rPr lang="cs-CZ" sz="3200" dirty="0"/>
                  <a:t>+ </a:t>
                </a:r>
                <a:r>
                  <a:rPr lang="cs-CZ" sz="3200" dirty="0" smtClean="0"/>
                  <a:t>5,2</a:t>
                </a:r>
                <a:r>
                  <a:rPr lang="cs-CZ" sz="3200" baseline="30000" dirty="0" smtClean="0"/>
                  <a:t>2</a:t>
                </a:r>
                <a:endParaRPr lang="cs-CZ" sz="3200" baseline="30000" dirty="0"/>
              </a:p>
              <a:p>
                <a:r>
                  <a:rPr lang="cs-CZ" sz="3200" dirty="0"/>
                  <a:t>c</a:t>
                </a:r>
                <a:r>
                  <a:rPr lang="cs-CZ" sz="3200" baseline="30000" dirty="0" smtClean="0"/>
                  <a:t>2 </a:t>
                </a:r>
                <a:r>
                  <a:rPr lang="cs-CZ" sz="3200" dirty="0" smtClean="0"/>
                  <a:t>= 20,25+27,04		</a:t>
                </a:r>
              </a:p>
              <a:p>
                <a:r>
                  <a:rPr lang="cs-CZ" sz="3200" dirty="0" smtClean="0"/>
                  <a:t>c=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b="0" i="1" smtClean="0">
                            <a:latin typeface="Cambria Math"/>
                          </a:rPr>
                          <m:t>47,29</m:t>
                        </m:r>
                      </m:e>
                    </m:rad>
                    <m:r>
                      <a:rPr lang="cs-CZ" sz="32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3200" dirty="0" smtClean="0"/>
                  <a:t>		</a:t>
                </a:r>
              </a:p>
              <a:p>
                <a:r>
                  <a:rPr lang="cs-CZ" sz="3200" dirty="0"/>
                  <a:t>c= 6,88 dm </a:t>
                </a:r>
                <a:r>
                  <a:rPr lang="cs-CZ" sz="3200" dirty="0" smtClean="0"/>
                  <a:t>≐</a:t>
                </a:r>
                <a:r>
                  <a:rPr lang="cs-CZ" sz="3200" dirty="0" smtClean="0">
                    <a:latin typeface="Times New Roman" pitchFamily="18" charset="0"/>
                    <a:cs typeface="Times New Roman" pitchFamily="18" charset="0"/>
                  </a:rPr>
                  <a:t>6,9</a:t>
                </a:r>
                <a:r>
                  <a:rPr lang="cs-CZ" sz="3200" dirty="0" smtClean="0"/>
                  <a:t>dm</a:t>
                </a:r>
                <a:endParaRPr lang="cs-CZ" sz="3200" baseline="30000" dirty="0" smtClean="0"/>
              </a:p>
            </p:txBody>
          </p:sp>
        </mc:Choice>
        <mc:Fallback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23928" y="1911351"/>
                <a:ext cx="5688632" cy="260257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2787" t="-3052" b="-63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ovéPole 14"/>
          <p:cNvSpPr txBox="1"/>
          <p:nvPr/>
        </p:nvSpPr>
        <p:spPr>
          <a:xfrm>
            <a:off x="268356" y="4365104"/>
            <a:ext cx="36555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o</a:t>
            </a:r>
            <a:r>
              <a:rPr lang="cs-CZ" sz="3200" dirty="0" smtClean="0"/>
              <a:t>= </a:t>
            </a:r>
            <a:r>
              <a:rPr lang="cs-CZ" sz="3200" dirty="0" err="1" smtClean="0"/>
              <a:t>a+b+c</a:t>
            </a:r>
            <a:endParaRPr lang="cs-CZ" sz="3200" dirty="0" smtClean="0"/>
          </a:p>
          <a:p>
            <a:r>
              <a:rPr lang="cs-CZ" sz="3200" dirty="0" smtClean="0"/>
              <a:t>o= 4,5+5,2+6,9</a:t>
            </a:r>
          </a:p>
          <a:p>
            <a:r>
              <a:rPr lang="cs-CZ" sz="3200" dirty="0" smtClean="0"/>
              <a:t>o= 16,6 dm</a:t>
            </a:r>
            <a:endParaRPr lang="cs-CZ" sz="32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6" name="TextovéPole 15"/>
              <p:cNvSpPr txBox="1"/>
              <p:nvPr/>
            </p:nvSpPr>
            <p:spPr>
              <a:xfrm>
                <a:off x="3491880" y="4750433"/>
                <a:ext cx="1800200" cy="79900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S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𝑎</m:t>
                        </m:r>
                        <m:r>
                          <a:rPr lang="cs-CZ" sz="3200" b="0" i="1" smtClean="0">
                            <a:latin typeface="Cambria Math"/>
                          </a:rPr>
                          <m:t>∙</m:t>
                        </m:r>
                        <m:r>
                          <a:rPr lang="cs-CZ" sz="3200" b="0" i="1" smtClean="0">
                            <a:latin typeface="Cambria Math"/>
                          </a:rPr>
                          <m:t>𝑏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3200" dirty="0" smtClean="0"/>
                  <a:t> =</a:t>
                </a:r>
                <a:endParaRPr lang="cs-CZ" sz="3200" baseline="30000" dirty="0"/>
              </a:p>
            </p:txBody>
          </p:sp>
        </mc:Choice>
        <mc:Fallback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1880" y="4750433"/>
                <a:ext cx="1800200" cy="799001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8814" b="-122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TextovéPole 17"/>
          <p:cNvSpPr txBox="1"/>
          <p:nvPr/>
        </p:nvSpPr>
        <p:spPr>
          <a:xfrm>
            <a:off x="6467322" y="4857546"/>
            <a:ext cx="17407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11,7</a:t>
            </a:r>
            <a:r>
              <a:rPr lang="cs-CZ" sz="3200" b="1" u="sng" dirty="0" smtClean="0"/>
              <a:t> dm</a:t>
            </a:r>
            <a:r>
              <a:rPr lang="cs-CZ" sz="3200" b="1" u="sng" baseline="30000" dirty="0" smtClean="0"/>
              <a:t>2</a:t>
            </a:r>
            <a:endParaRPr lang="cs-CZ" sz="3200" b="1" u="sng" baseline="300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9" name="TextovéPole 18"/>
              <p:cNvSpPr txBox="1"/>
              <p:nvPr/>
            </p:nvSpPr>
            <p:spPr>
              <a:xfrm>
                <a:off x="5065976" y="4750433"/>
                <a:ext cx="1401346" cy="79579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2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i="1">
                            <a:latin typeface="Cambria Math"/>
                          </a:rPr>
                          <m:t>4,5∙5,2</m:t>
                        </m:r>
                      </m:num>
                      <m:den>
                        <m:r>
                          <a:rPr lang="cs-CZ" sz="3200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3200" dirty="0" smtClean="0"/>
                  <a:t> =</a:t>
                </a:r>
                <a:endParaRPr lang="cs-CZ" sz="3200" dirty="0"/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65976" y="4750433"/>
                <a:ext cx="1401346" cy="795795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r="-10435" b="-122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89633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5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6500"/>
                            </p:stCondLst>
                            <p:childTnLst>
                              <p:par>
                                <p:cTn id="46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1000"/>
                            </p:stCondLst>
                            <p:childTnLst>
                              <p:par>
                                <p:cTn id="87" presetID="18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8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1" presetID="18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2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4" fill="hold">
                            <p:stCondLst>
                              <p:cond delay="1000"/>
                            </p:stCondLst>
                            <p:childTnLst>
                              <p:par>
                                <p:cTn id="135" presetID="18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/>
      <p:bldP spid="9" grpId="0"/>
      <p:bldP spid="10" grpId="0"/>
      <p:bldP spid="11" grpId="0"/>
      <p:bldP spid="12" grpId="0"/>
      <p:bldP spid="13" grpId="0"/>
      <p:bldP spid="16" grpId="0" animBg="1"/>
      <p:bldP spid="18" grpId="0"/>
      <p:bldP spid="18" grpId="1"/>
      <p:bldP spid="1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5" name="TextBox 4"/>
          <p:cNvSpPr txBox="1"/>
          <p:nvPr/>
        </p:nvSpPr>
        <p:spPr>
          <a:xfrm>
            <a:off x="18883" y="10482"/>
            <a:ext cx="8064896" cy="58477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Výpočet přepony pravoúhlého trojúhelníku:</a:t>
            </a:r>
            <a:endParaRPr lang="en-US" sz="3200" dirty="0"/>
          </a:p>
        </p:txBody>
      </p:sp>
      <p:sp>
        <p:nvSpPr>
          <p:cNvPr id="7" name="TextBox 4"/>
          <p:cNvSpPr txBox="1"/>
          <p:nvPr/>
        </p:nvSpPr>
        <p:spPr>
          <a:xfrm>
            <a:off x="179512" y="709899"/>
            <a:ext cx="8856984" cy="156966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/>
              <a:t>6</a:t>
            </a:r>
            <a:r>
              <a:rPr lang="cs-CZ" sz="3200" dirty="0" smtClean="0"/>
              <a:t>. Příklad</a:t>
            </a:r>
          </a:p>
          <a:p>
            <a:r>
              <a:rPr lang="cs-CZ" sz="3200" dirty="0" smtClean="0"/>
              <a:t>Vypočítej obvod a obsah pravoúhlého ∆ s délkami odvěsen </a:t>
            </a:r>
            <a:r>
              <a:rPr lang="cs-CZ" sz="3200" dirty="0" smtClean="0"/>
              <a:t>120 mm </a:t>
            </a:r>
            <a:r>
              <a:rPr lang="cs-CZ" sz="3200" dirty="0" smtClean="0"/>
              <a:t>a </a:t>
            </a:r>
            <a:r>
              <a:rPr lang="cs-CZ" sz="3200" dirty="0" smtClean="0"/>
              <a:t>1,6 dm</a:t>
            </a:r>
            <a:endParaRPr lang="en-US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7584" y="2348440"/>
            <a:ext cx="14610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Ř</a:t>
            </a:r>
            <a:r>
              <a:rPr lang="cs-CZ" sz="3200" dirty="0" smtClean="0"/>
              <a:t>ešení:</a:t>
            </a:r>
            <a:endParaRPr lang="cs-CZ" sz="32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TextovéPole 8"/>
              <p:cNvSpPr txBox="1"/>
              <p:nvPr/>
            </p:nvSpPr>
            <p:spPr>
              <a:xfrm>
                <a:off x="363024" y="2852936"/>
                <a:ext cx="5505120" cy="35799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/>
                  <a:t> </a:t>
                </a:r>
                <a:r>
                  <a:rPr lang="cs-CZ" sz="2800" dirty="0" smtClean="0"/>
                  <a:t>    Převedeme na stejné jednotky:</a:t>
                </a:r>
              </a:p>
              <a:p>
                <a:r>
                  <a:rPr lang="cs-CZ" sz="2800" dirty="0" smtClean="0"/>
                  <a:t>120 mm = 12 cm</a:t>
                </a:r>
              </a:p>
              <a:p>
                <a:r>
                  <a:rPr lang="cs-CZ" sz="2800" dirty="0" smtClean="0"/>
                  <a:t>1,6 dm = 16 cm</a:t>
                </a:r>
              </a:p>
              <a:p>
                <a:r>
                  <a:rPr lang="cs-CZ" sz="2800" dirty="0" smtClean="0"/>
                  <a:t>c</a:t>
                </a:r>
                <a:r>
                  <a:rPr lang="cs-CZ" sz="2800" baseline="30000" dirty="0" smtClean="0"/>
                  <a:t>2</a:t>
                </a:r>
                <a:r>
                  <a:rPr lang="cs-CZ" sz="2800" dirty="0" smtClean="0"/>
                  <a:t>= 12</a:t>
                </a:r>
                <a:r>
                  <a:rPr lang="cs-CZ" sz="2800" baseline="30000" dirty="0" smtClean="0"/>
                  <a:t>2</a:t>
                </a:r>
                <a:r>
                  <a:rPr lang="cs-CZ" sz="2800" dirty="0" smtClean="0"/>
                  <a:t> + 16</a:t>
                </a:r>
                <a:r>
                  <a:rPr lang="cs-CZ" sz="2800" baseline="30000" dirty="0" smtClean="0"/>
                  <a:t>2</a:t>
                </a:r>
              </a:p>
              <a:p>
                <a:r>
                  <a:rPr lang="cs-CZ" sz="2800" dirty="0" smtClean="0"/>
                  <a:t>c</a:t>
                </a:r>
                <a:r>
                  <a:rPr lang="cs-CZ" sz="2800" baseline="30000" dirty="0" smtClean="0"/>
                  <a:t>2</a:t>
                </a:r>
                <a:r>
                  <a:rPr lang="cs-CZ" sz="2800" dirty="0"/>
                  <a:t>= </a:t>
                </a:r>
                <a:r>
                  <a:rPr lang="cs-CZ" sz="2800" dirty="0" smtClean="0"/>
                  <a:t>144+256</a:t>
                </a:r>
              </a:p>
              <a:p>
                <a:r>
                  <a:rPr lang="cs-CZ" sz="2800" dirty="0" smtClean="0"/>
                  <a:t>c</a:t>
                </a:r>
                <a:r>
                  <a:rPr lang="cs-CZ" sz="2800" baseline="30000" dirty="0" smtClean="0"/>
                  <a:t>2</a:t>
                </a:r>
                <a:r>
                  <a:rPr lang="cs-CZ" sz="2800" dirty="0"/>
                  <a:t>= </a:t>
                </a:r>
                <a:r>
                  <a:rPr lang="cs-CZ" sz="2800" dirty="0" smtClean="0"/>
                  <a:t>400	</a:t>
                </a:r>
              </a:p>
              <a:p>
                <a:r>
                  <a:rPr lang="cs-CZ" sz="2800" dirty="0" smtClean="0"/>
                  <a:t>c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80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800" b="0" i="1" smtClean="0">
                            <a:latin typeface="Cambria Math"/>
                          </a:rPr>
                          <m:t>400</m:t>
                        </m:r>
                      </m:e>
                    </m:rad>
                  </m:oMath>
                </a14:m>
                <a:r>
                  <a:rPr lang="cs-CZ" sz="2800" baseline="30000" dirty="0" smtClean="0"/>
                  <a:t>		</a:t>
                </a:r>
              </a:p>
              <a:p>
                <a:r>
                  <a:rPr lang="cs-CZ" sz="2800" dirty="0" smtClean="0"/>
                  <a:t>c= 20 </a:t>
                </a:r>
                <a:r>
                  <a:rPr lang="cs-CZ" sz="2800" dirty="0"/>
                  <a:t>c</a:t>
                </a:r>
                <a:r>
                  <a:rPr lang="cs-CZ" sz="2800" dirty="0" smtClean="0"/>
                  <a:t>m</a:t>
                </a:r>
                <a:endParaRPr lang="cs-CZ" sz="2800" dirty="0"/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3024" y="2852936"/>
                <a:ext cx="5505120" cy="3579954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2326" t="-1533" b="-39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ovéPole 9"/>
          <p:cNvSpPr txBox="1"/>
          <p:nvPr/>
        </p:nvSpPr>
        <p:spPr>
          <a:xfrm>
            <a:off x="3779912" y="3645024"/>
            <a:ext cx="316835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o</a:t>
            </a:r>
            <a:r>
              <a:rPr lang="cs-CZ" sz="2800" dirty="0" smtClean="0"/>
              <a:t>= </a:t>
            </a:r>
            <a:r>
              <a:rPr lang="cs-CZ" sz="2800" dirty="0" err="1" smtClean="0"/>
              <a:t>a+b+c</a:t>
            </a:r>
            <a:endParaRPr lang="cs-CZ" sz="2800" dirty="0" smtClean="0"/>
          </a:p>
          <a:p>
            <a:r>
              <a:rPr lang="cs-CZ" sz="2800" dirty="0"/>
              <a:t>o</a:t>
            </a:r>
            <a:r>
              <a:rPr lang="cs-CZ" sz="2800" dirty="0" smtClean="0"/>
              <a:t>= 12+ 16 +20</a:t>
            </a:r>
          </a:p>
          <a:p>
            <a:r>
              <a:rPr lang="cs-CZ" sz="2800" dirty="0"/>
              <a:t>o</a:t>
            </a:r>
            <a:r>
              <a:rPr lang="cs-CZ" sz="2800" dirty="0" smtClean="0"/>
              <a:t>= 48 cm</a:t>
            </a:r>
          </a:p>
          <a:p>
            <a:endParaRPr lang="cs-CZ" sz="28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TextovéPole 10"/>
              <p:cNvSpPr txBox="1"/>
              <p:nvPr/>
            </p:nvSpPr>
            <p:spPr>
              <a:xfrm>
                <a:off x="3235446" y="5229200"/>
                <a:ext cx="1800200" cy="79900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S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𝑎</m:t>
                        </m:r>
                        <m:r>
                          <a:rPr lang="cs-CZ" sz="3200" b="0" i="1" smtClean="0">
                            <a:latin typeface="Cambria Math"/>
                          </a:rPr>
                          <m:t>∙</m:t>
                        </m:r>
                        <m:r>
                          <a:rPr lang="cs-CZ" sz="3200" b="0" i="1" smtClean="0">
                            <a:latin typeface="Cambria Math"/>
                          </a:rPr>
                          <m:t>𝑏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3200" dirty="0" smtClean="0"/>
                  <a:t> =</a:t>
                </a:r>
                <a:endParaRPr lang="cs-CZ" sz="3200" baseline="30000" dirty="0"/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446" y="5229200"/>
                <a:ext cx="1800200" cy="799001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8814" b="-122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ovéPole 11"/>
          <p:cNvSpPr txBox="1"/>
          <p:nvPr/>
        </p:nvSpPr>
        <p:spPr>
          <a:xfrm>
            <a:off x="7303950" y="5334388"/>
            <a:ext cx="16880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11,7 dm</a:t>
            </a:r>
            <a:r>
              <a:rPr lang="cs-CZ" sz="3200" b="1" u="sng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3200" b="1" u="sng" baseline="300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" name="TextovéPole 12"/>
              <p:cNvSpPr txBox="1"/>
              <p:nvPr/>
            </p:nvSpPr>
            <p:spPr>
              <a:xfrm>
                <a:off x="4860032" y="5232406"/>
                <a:ext cx="2460930" cy="78874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12</m:t>
                        </m:r>
                        <m:r>
                          <a:rPr lang="cs-CZ" sz="3200" i="1">
                            <a:latin typeface="Cambria Math"/>
                          </a:rPr>
                          <m:t>∙</m:t>
                        </m:r>
                        <m:r>
                          <a:rPr lang="cs-CZ" sz="3200" b="0" i="1" smtClean="0">
                            <a:latin typeface="Cambria Math"/>
                          </a:rPr>
                          <m:t>16</m:t>
                        </m:r>
                      </m:num>
                      <m:den>
                        <m:r>
                          <a:rPr lang="cs-CZ" sz="3200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3200" dirty="0" smtClean="0"/>
                  <a:t> = 12</a:t>
                </a:r>
                <a:r>
                  <a:rPr lang="cs-CZ" sz="3200" dirty="0"/>
                  <a:t> </a:t>
                </a:r>
                <a14:m>
                  <m:oMath xmlns:m="http://schemas.openxmlformats.org/officeDocument/2006/math">
                    <m:r>
                      <a:rPr lang="cs-CZ" sz="3200" i="1">
                        <a:latin typeface="Cambria Math"/>
                      </a:rPr>
                      <m:t>∙</m:t>
                    </m:r>
                  </m:oMath>
                </a14:m>
                <a:r>
                  <a:rPr lang="cs-CZ" sz="3200" dirty="0" smtClean="0"/>
                  <a:t>8 =</a:t>
                </a:r>
                <a:endParaRPr lang="cs-CZ" sz="3200" dirty="0"/>
              </a:p>
            </p:txBody>
          </p:sp>
        </mc:Choice>
        <mc:Fallback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60032" y="5232406"/>
                <a:ext cx="2460930" cy="78874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r="-5198" b="-123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Vaclav\AppData\Local\Microsoft\Windows\Temporary Internet Files\Content.IE5\GYSHYMJE\MC90028217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234" y="2398911"/>
            <a:ext cx="514350" cy="908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37195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"/>
                            </p:stCondLst>
                            <p:childTnLst>
                              <p:par>
                                <p:cTn id="54" presetID="18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5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500"/>
                            </p:stCondLst>
                            <p:childTnLst>
                              <p:par>
                                <p:cTn id="92" presetID="18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3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500"/>
                            </p:stCondLst>
                            <p:childTnLst>
                              <p:par>
                                <p:cTn id="116" presetID="18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7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1000"/>
                            </p:stCondLst>
                            <p:childTnLst>
                              <p:par>
                                <p:cTn id="140" presetID="18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/>
      <p:bldP spid="11" grpId="0" animBg="1"/>
      <p:bldP spid="12" grpId="0"/>
      <p:bldP spid="12" grpId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79512" y="188640"/>
            <a:ext cx="4572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ZDROJE:</a:t>
            </a:r>
          </a:p>
          <a:p>
            <a:pPr>
              <a:buFontTx/>
              <a:buNone/>
            </a:pPr>
            <a:r>
              <a:rPr lang="cs-CZ" smtClean="0"/>
              <a:t>Text: autor</a:t>
            </a:r>
          </a:p>
          <a:p>
            <a:pPr>
              <a:buFontTx/>
              <a:buNone/>
            </a:pPr>
            <a:endParaRPr lang="cs-CZ" smtClean="0"/>
          </a:p>
          <a:p>
            <a:pPr>
              <a:buFontTx/>
              <a:buNone/>
            </a:pPr>
            <a:r>
              <a:rPr lang="cs-CZ" dirty="0" smtClean="0"/>
              <a:t>Obrázky</a:t>
            </a:r>
            <a:r>
              <a:rPr lang="cs-CZ" dirty="0"/>
              <a:t>:</a:t>
            </a:r>
          </a:p>
          <a:p>
            <a:pPr>
              <a:buFontTx/>
              <a:buNone/>
            </a:pPr>
            <a:r>
              <a:rPr lang="en-US" dirty="0">
                <a:cs typeface="Arial" charset="0"/>
              </a:rPr>
              <a:t>[</a:t>
            </a:r>
            <a:r>
              <a:rPr lang="cs-CZ" dirty="0">
                <a:cs typeface="Arial" charset="0"/>
              </a:rPr>
              <a:t>cit. </a:t>
            </a:r>
            <a:r>
              <a:rPr lang="cs-CZ" dirty="0" smtClean="0">
                <a:cs typeface="Arial" charset="0"/>
              </a:rPr>
              <a:t>2012-10-18</a:t>
            </a:r>
            <a:r>
              <a:rPr lang="en-US" dirty="0" smtClean="0">
                <a:cs typeface="Arial" charset="0"/>
              </a:rPr>
              <a:t>]</a:t>
            </a:r>
            <a:endParaRPr lang="cs-CZ" dirty="0">
              <a:cs typeface="Arial" charset="0"/>
            </a:endParaRPr>
          </a:p>
          <a:p>
            <a:pPr>
              <a:buFontTx/>
              <a:buNone/>
            </a:pPr>
            <a:r>
              <a:rPr lang="cs-CZ" dirty="0"/>
              <a:t>GALERIE  Microsoft  Office</a:t>
            </a:r>
          </a:p>
          <a:p>
            <a:pPr>
              <a:buFontTx/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2434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408</TotalTime>
  <Words>219</Words>
  <Application>Microsoft Office PowerPoint</Application>
  <PresentationFormat>Předvádění na obrazovce (4:3)</PresentationFormat>
  <Paragraphs>92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Papír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Hana Zmrhalová</dc:creator>
  <cp:lastModifiedBy>Dum</cp:lastModifiedBy>
  <cp:revision>34</cp:revision>
  <dcterms:created xsi:type="dcterms:W3CDTF">2012-11-11T16:03:47Z</dcterms:created>
  <dcterms:modified xsi:type="dcterms:W3CDTF">2013-07-01T12:07:07Z</dcterms:modified>
</cp:coreProperties>
</file>