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2" r:id="rId1"/>
  </p:sldMasterIdLst>
  <p:notesMasterIdLst>
    <p:notesMasterId r:id="rId11"/>
  </p:notesMasterIdLst>
  <p:sldIdLst>
    <p:sldId id="268" r:id="rId2"/>
    <p:sldId id="260" r:id="rId3"/>
    <p:sldId id="269" r:id="rId4"/>
    <p:sldId id="270" r:id="rId5"/>
    <p:sldId id="259" r:id="rId6"/>
    <p:sldId id="271" r:id="rId7"/>
    <p:sldId id="272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2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6A4835-EAD9-4410-BC31-6FB7B606ABEC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5511D-B12F-46E6-8FE3-B28743BEB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88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C734A-0800-4F59-9996-26E6C733B59A}" type="datetime1">
              <a:rPr lang="cs-CZ" smtClean="0"/>
              <a:t>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7F97BB6-7512-4A68-B739-339960F6E6F7}" type="datetime1">
              <a:rPr lang="cs-CZ" smtClean="0"/>
              <a:t>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4254-38FD-4CB6-B67A-170C8C8EC495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AD85C-4D43-46A1-8E87-36C6814877BC}" type="datetime1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AFFB-A84E-4A98-A4BE-3A4CF4591D2F}" type="datetime1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04706-B925-4D7C-B927-59830F280C56}" type="datetime1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32C8-5D99-46BC-9FEC-415DFD85CFBF}" type="datetime1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1977764-C8EB-48C6-8EED-316156E41952}" type="datetime1">
              <a:rPr lang="cs-CZ" smtClean="0"/>
              <a:t>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DCE1E-60C2-4AB1-B698-9D662F9266D7}" type="datetime1">
              <a:rPr lang="cs-CZ" smtClean="0"/>
              <a:t>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3EE53-6068-4AA3-BE34-23D7A9BB4408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0BAAB-02FC-4B4B-9FAF-F5316FCEAB4B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B106817-655F-443C-A813-C9AF0454E831}" type="datetime1">
              <a:rPr lang="cs-CZ" smtClean="0"/>
              <a:t>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484313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VY_32_INOVACE_09_M8_ mocniny</a:t>
            </a:r>
            <a:endParaRPr lang="cs-CZ" sz="16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Matematika – Výpočet délky přepony pravoúhlého trojúhelníku 	pomocí Pythagorovy věty 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a procvičování  Pythagorovy věty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2000" dirty="0" smtClean="0">
                <a:solidFill>
                  <a:schemeClr val="tx2"/>
                </a:solidFill>
              </a:rPr>
              <a:t>8.11.2012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935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2</a:t>
            </a:fld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755576" y="1844824"/>
            <a:ext cx="1872208" cy="2376264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/>
          <p:nvPr/>
        </p:nvSpPr>
        <p:spPr>
          <a:xfrm>
            <a:off x="395536" y="4293096"/>
            <a:ext cx="451967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4" name="Rectangle 3"/>
          <p:cNvSpPr/>
          <p:nvPr/>
        </p:nvSpPr>
        <p:spPr>
          <a:xfrm>
            <a:off x="2627784" y="4293096"/>
            <a:ext cx="479618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6" name="Rectangle 5"/>
          <p:cNvSpPr/>
          <p:nvPr/>
        </p:nvSpPr>
        <p:spPr>
          <a:xfrm>
            <a:off x="611560" y="1052736"/>
            <a:ext cx="429725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7" name="Rectangle 6"/>
          <p:cNvSpPr/>
          <p:nvPr/>
        </p:nvSpPr>
        <p:spPr>
          <a:xfrm>
            <a:off x="1763688" y="2492896"/>
            <a:ext cx="374021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8" name="Rectangle 7"/>
          <p:cNvSpPr/>
          <p:nvPr/>
        </p:nvSpPr>
        <p:spPr>
          <a:xfrm>
            <a:off x="1403648" y="4293096"/>
            <a:ext cx="413294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9" name="Rectangle 8"/>
          <p:cNvSpPr/>
          <p:nvPr/>
        </p:nvSpPr>
        <p:spPr>
          <a:xfrm>
            <a:off x="323528" y="2708920"/>
            <a:ext cx="389850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" name="Rectangle 9"/>
          <p:cNvSpPr/>
          <p:nvPr/>
        </p:nvSpPr>
        <p:spPr>
          <a:xfrm>
            <a:off x="3851920" y="2204864"/>
            <a:ext cx="2273829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000" dirty="0"/>
              <a:t>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=a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b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1" name="Rectangle 10"/>
          <p:cNvSpPr/>
          <p:nvPr/>
        </p:nvSpPr>
        <p:spPr>
          <a:xfrm>
            <a:off x="323528" y="4941168"/>
            <a:ext cx="7992888" cy="1569660"/>
          </a:xfrm>
          <a:prstGeom prst="rect">
            <a:avLst/>
          </a:prstGeom>
          <a:blipFill dpi="0" rotWithShape="1">
            <a:blip r:embed="rId2">
              <a:alphaModFix amt="0"/>
              <a:duotone>
                <a:schemeClr val="accent2">
                  <a:shade val="40000"/>
                </a:schemeClr>
                <a:schemeClr val="accent2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Obsah čtverce sestrojeného nad přeponou pravoúhlého trojúhelníku je roven součtu obsahů čtverců nad jeho odvěsnami</a:t>
            </a:r>
            <a:endParaRPr lang="cs-CZ" sz="3200" dirty="0"/>
          </a:p>
        </p:txBody>
      </p:sp>
      <p:sp>
        <p:nvSpPr>
          <p:cNvPr id="12" name="TextovéPole 4"/>
          <p:cNvSpPr txBox="1"/>
          <p:nvPr/>
        </p:nvSpPr>
        <p:spPr>
          <a:xfrm>
            <a:off x="33139" y="0"/>
            <a:ext cx="3249608" cy="5847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Pythagorova věta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6672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4" grpId="0"/>
      <p:bldP spid="6" grpId="0"/>
      <p:bldP spid="7" grpId="0"/>
      <p:bldP spid="8" grpId="0"/>
      <p:bldP spid="9" grpId="0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3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přepony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310626" y="709899"/>
            <a:ext cx="8568952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Příklad</a:t>
            </a:r>
          </a:p>
          <a:p>
            <a:r>
              <a:rPr lang="cs-CZ" sz="3200" dirty="0" smtClean="0"/>
              <a:t>Vypočítej délku přepony pravoúhlého trojúhelníku s délkou odvěsen a=6cm, b=8cm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22005" y="3096795"/>
                <a:ext cx="5688632" cy="30934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b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6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8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36+64		umocníme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100		sečteme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100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  <a:r>
                  <a:rPr lang="cs-CZ" sz="3200" dirty="0" smtClean="0"/>
                  <a:t>odmocníme</a:t>
                </a:r>
              </a:p>
              <a:p>
                <a:r>
                  <a:rPr lang="cs-CZ" sz="3200" b="1" u="sng" dirty="0"/>
                  <a:t>c</a:t>
                </a:r>
                <a:r>
                  <a:rPr lang="cs-CZ" sz="3200" b="1" u="sng" dirty="0" smtClean="0"/>
                  <a:t>= 10 cm</a:t>
                </a:r>
                <a:endParaRPr lang="cs-CZ" sz="3200" b="1" u="sng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05" y="3096795"/>
                <a:ext cx="5688632" cy="3093411"/>
              </a:xfrm>
              <a:prstGeom prst="rect">
                <a:avLst/>
              </a:prstGeom>
              <a:blipFill rotWithShape="1">
                <a:blip r:embed="rId2"/>
                <a:stretch>
                  <a:fillRect l="-2680" t="-2564" b="-57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428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4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přepony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179512" y="709899"/>
            <a:ext cx="8856984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2. Příklad</a:t>
            </a:r>
          </a:p>
          <a:p>
            <a:r>
              <a:rPr lang="cs-CZ" sz="3200" dirty="0" smtClean="0"/>
              <a:t>Vypočítej délku přepony pravoúhlého trojúhelníku s délkou odvěsen a=0,9dm, b=1,4dm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3068960"/>
                <a:ext cx="5688632" cy="30934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b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0,9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1,4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0,81 + 1,96		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2,77		</a:t>
                </a:r>
              </a:p>
              <a:p>
                <a:r>
                  <a:rPr lang="cs-CZ" sz="3200" dirty="0" smtClean="0"/>
                  <a:t>c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2,77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c= 1,66 </a:t>
                </a:r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068960"/>
                <a:ext cx="5688632" cy="3093411"/>
              </a:xfrm>
              <a:prstGeom prst="rect">
                <a:avLst/>
              </a:prstGeom>
              <a:blipFill rotWithShape="1">
                <a:blip r:embed="rId2"/>
                <a:stretch>
                  <a:fillRect l="-2680" t="-2559" b="-45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188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26126">
            <a:off x="423251" y="2061917"/>
            <a:ext cx="2531702" cy="2059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7734" y="3212976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88452" y="318695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35696" y="1209145"/>
            <a:ext cx="556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13" name="TextBox 4"/>
          <p:cNvSpPr txBox="1"/>
          <p:nvPr/>
        </p:nvSpPr>
        <p:spPr>
          <a:xfrm>
            <a:off x="251520" y="131929"/>
            <a:ext cx="8568952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3. Příklad</a:t>
            </a:r>
          </a:p>
          <a:p>
            <a:r>
              <a:rPr lang="cs-CZ" sz="3200" dirty="0" smtClean="0"/>
              <a:t>Vypočítej délku třetí strany pravoúhlého ∆KLM</a:t>
            </a:r>
            <a:endParaRPr lang="en-US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9595" y="3771731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4544" y="4581128"/>
            <a:ext cx="41848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/KL/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 /KM/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/LM/</a:t>
            </a:r>
            <a:r>
              <a:rPr lang="cs-CZ" sz="3200" baseline="30000" dirty="0" smtClean="0"/>
              <a:t>2</a:t>
            </a:r>
          </a:p>
          <a:p>
            <a:r>
              <a:rPr lang="cs-CZ" sz="3200" dirty="0" smtClean="0"/>
              <a:t>/</a:t>
            </a:r>
            <a:r>
              <a:rPr lang="cs-CZ" sz="3200" dirty="0"/>
              <a:t>KL/</a:t>
            </a:r>
            <a:r>
              <a:rPr lang="cs-CZ" sz="3200" baseline="30000" dirty="0"/>
              <a:t>2</a:t>
            </a:r>
            <a:r>
              <a:rPr lang="cs-CZ" sz="3200" dirty="0"/>
              <a:t>= 11</a:t>
            </a:r>
            <a:r>
              <a:rPr lang="cs-CZ" sz="3200" baseline="30000" dirty="0"/>
              <a:t>2</a:t>
            </a:r>
            <a:r>
              <a:rPr lang="cs-CZ" sz="3200" dirty="0"/>
              <a:t> + 12</a:t>
            </a:r>
            <a:r>
              <a:rPr lang="cs-CZ" sz="3200" baseline="30000" dirty="0"/>
              <a:t>2 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/>
              <a:t>/KL/</a:t>
            </a:r>
            <a:r>
              <a:rPr lang="cs-CZ" sz="3200" baseline="30000" dirty="0"/>
              <a:t>2</a:t>
            </a:r>
            <a:r>
              <a:rPr lang="cs-CZ" sz="3200" dirty="0"/>
              <a:t>= </a:t>
            </a:r>
            <a:r>
              <a:rPr lang="cs-CZ" sz="3200" dirty="0" smtClean="0"/>
              <a:t>121+144		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20542" y="1628800"/>
            <a:ext cx="24176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/KM/ = 11cm</a:t>
            </a:r>
          </a:p>
          <a:p>
            <a:r>
              <a:rPr lang="cs-CZ" sz="3200" dirty="0" smtClean="0"/>
              <a:t>/LM/ = 12cm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529368" y="4581128"/>
                <a:ext cx="4291104" cy="19493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dirty="0" smtClean="0"/>
                  <a:t>/KL/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265</a:t>
                </a:r>
              </a:p>
              <a:p>
                <a:r>
                  <a:rPr lang="cs-CZ" sz="3200" dirty="0"/>
                  <a:t>/KL/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latin typeface="Cambria Math"/>
                          </a:rPr>
                          <m:t>265</m:t>
                        </m:r>
                      </m:e>
                    </m:rad>
                  </m:oMath>
                </a14:m>
                <a:endParaRPr lang="cs-CZ" sz="3200" dirty="0" smtClean="0"/>
              </a:p>
              <a:p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/KL/= 16,28 cm</a:t>
                </a:r>
              </a:p>
              <a:p>
                <a:endParaRPr lang="cs-CZ" sz="3200" baseline="300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9368" y="4581128"/>
                <a:ext cx="4291104" cy="1949380"/>
              </a:xfrm>
              <a:prstGeom prst="rect">
                <a:avLst/>
              </a:prstGeom>
              <a:blipFill rotWithShape="1">
                <a:blip r:embed="rId3"/>
                <a:stretch>
                  <a:fillRect l="-3551" t="-40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3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3" grpId="0" animBg="1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6</a:t>
            </a:fld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254968" y="131929"/>
                <a:ext cx="8568952" cy="2062103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4. Příklad</a:t>
                </a:r>
              </a:p>
              <a:p>
                <a:r>
                  <a:rPr lang="cs-CZ" sz="3200" dirty="0" smtClean="0"/>
                  <a:t>Vypočítej délku třetí strany pravoúhlého ∆NOP s délkami odvěsen 0,8dm a 1,3dm a </a:t>
                </a:r>
                <a:r>
                  <a:rPr lang="cs-CZ" sz="3200" dirty="0"/>
                  <a:t>vnitřním úhlem </a:t>
                </a:r>
                <a:r>
                  <a:rPr lang="cs-CZ" sz="3200" dirty="0" smtClean="0"/>
                  <a:t>/</a:t>
                </a:r>
                <a14:m>
                  <m:oMath xmlns:m="http://schemas.openxmlformats.org/officeDocument/2006/math">
                    <m:r>
                      <a:rPr lang="cs-CZ" sz="3200" i="1" smtClean="0">
                        <a:latin typeface="Cambria Math"/>
                        <a:ea typeface="Cambria Math"/>
                      </a:rPr>
                      <m:t>∀</m:t>
                    </m:r>
                  </m:oMath>
                </a14:m>
                <a:r>
                  <a:rPr lang="cs-CZ" sz="3200" dirty="0" smtClean="0"/>
                  <a:t>PNO/=90</a:t>
                </a:r>
                <a:r>
                  <a:rPr lang="cs-CZ" sz="3200" baseline="30000" dirty="0" smtClean="0"/>
                  <a:t>0</a:t>
                </a:r>
                <a:endParaRPr lang="en-US" sz="3200" baseline="300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968" y="131929"/>
                <a:ext cx="8568952" cy="20621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ravoúhlý trojúhelník 5"/>
          <p:cNvSpPr/>
          <p:nvPr/>
        </p:nvSpPr>
        <p:spPr>
          <a:xfrm>
            <a:off x="984470" y="2462486"/>
            <a:ext cx="1368152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3912" y="3227883"/>
            <a:ext cx="10107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1,3 dm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151417" y="4221088"/>
            <a:ext cx="1034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0,8dm</a:t>
            </a:r>
          </a:p>
        </p:txBody>
      </p:sp>
      <p:sp>
        <p:nvSpPr>
          <p:cNvPr id="9" name="Obdélník 8"/>
          <p:cNvSpPr/>
          <p:nvPr/>
        </p:nvSpPr>
        <p:spPr>
          <a:xfrm>
            <a:off x="613835" y="4293096"/>
            <a:ext cx="4154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85674" y="4293096"/>
            <a:ext cx="4315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151417" y="2231653"/>
            <a:ext cx="3642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25952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03848" y="3136047"/>
                <a:ext cx="5688632" cy="25767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/OP/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0,8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+ 1,3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/OP/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0,64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1,69</a:t>
                </a:r>
                <a:endParaRPr lang="cs-CZ" sz="3200" baseline="30000" dirty="0"/>
              </a:p>
              <a:p>
                <a:r>
                  <a:rPr lang="cs-CZ" sz="3200" dirty="0"/>
                  <a:t>/OP/</a:t>
                </a:r>
                <a:r>
                  <a:rPr lang="cs-CZ" sz="3200" baseline="30000" dirty="0"/>
                  <a:t>2 </a:t>
                </a:r>
                <a:r>
                  <a:rPr lang="cs-CZ" sz="3200" dirty="0" smtClean="0"/>
                  <a:t>= 2,33		</a:t>
                </a:r>
              </a:p>
              <a:p>
                <a:r>
                  <a:rPr lang="cs-CZ" sz="3200" dirty="0"/>
                  <a:t>/OP</a:t>
                </a:r>
                <a:r>
                  <a:rPr lang="cs-CZ" sz="3200" dirty="0" smtClean="0"/>
                  <a:t>/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>
                            <a:latin typeface="Cambria Math"/>
                          </a:rPr>
                          <m:t>2,</m:t>
                        </m:r>
                        <m:r>
                          <a:rPr lang="cs-CZ" sz="3200" b="0" i="1" smtClean="0">
                            <a:latin typeface="Cambria Math"/>
                          </a:rPr>
                          <m:t>33</m:t>
                        </m:r>
                      </m:e>
                    </m:rad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		</a:t>
                </a:r>
              </a:p>
              <a:p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/</a:t>
                </a:r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OP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/  = 1,53 dm</a:t>
                </a:r>
                <a:endParaRPr lang="cs-CZ" sz="3200" b="1" u="sng" baseline="30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136047"/>
                <a:ext cx="5688632" cy="2576796"/>
              </a:xfrm>
              <a:prstGeom prst="rect">
                <a:avLst/>
              </a:prstGeom>
              <a:blipFill rotWithShape="1">
                <a:blip r:embed="rId3"/>
                <a:stretch>
                  <a:fillRect l="-2787" t="-3073" b="-6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132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defPPr>
              <a:defRPr lang="cs-CZ"/>
            </a:defPPr>
            <a:lvl1pPr marL="0" algn="ctr" defTabSz="914400" rtl="0" eaLnBrk="1" latinLnBrk="0" hangingPunct="1"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3B0E194-16E5-4EF1-989A-C15CBB238C09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TextBox 4"/>
          <p:cNvSpPr txBox="1"/>
          <p:nvPr/>
        </p:nvSpPr>
        <p:spPr>
          <a:xfrm>
            <a:off x="254968" y="96195"/>
            <a:ext cx="8568952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. Příklad</a:t>
            </a:r>
          </a:p>
          <a:p>
            <a:r>
              <a:rPr lang="cs-CZ" sz="3200" dirty="0" smtClean="0"/>
              <a:t>Vypočítej obvod a obsah pravoúhlého ∆ABC s délkami odvěsen a= 4,5dm a b=5,2dm</a:t>
            </a:r>
            <a:endParaRPr lang="en-US" sz="3200" baseline="30000" dirty="0"/>
          </a:p>
        </p:txBody>
      </p:sp>
      <p:sp>
        <p:nvSpPr>
          <p:cNvPr id="7" name="Pravoúhlý trojúhelník 6"/>
          <p:cNvSpPr/>
          <p:nvPr/>
        </p:nvSpPr>
        <p:spPr>
          <a:xfrm>
            <a:off x="992944" y="1980199"/>
            <a:ext cx="1368152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914" y="2457977"/>
            <a:ext cx="10134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4,5dm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159891" y="3762194"/>
            <a:ext cx="9989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5,2dm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13835" y="3762194"/>
            <a:ext cx="3850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85674" y="3762194"/>
            <a:ext cx="391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91374" y="1680519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39392" y="1772816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23928" y="1911351"/>
                <a:ext cx="5688632" cy="26025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</a:t>
                </a:r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</a:t>
                </a:r>
                <a:r>
                  <a:rPr lang="cs-CZ" sz="3200" dirty="0"/>
                  <a:t>b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c</a:t>
                </a:r>
                <a:r>
                  <a:rPr lang="cs-CZ" sz="3200" baseline="30000" dirty="0" smtClean="0"/>
                  <a:t>2 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4,5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+ </a:t>
                </a:r>
                <a:r>
                  <a:rPr lang="cs-CZ" sz="3200" dirty="0" smtClean="0"/>
                  <a:t>5,2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c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20,25+27,04		</a:t>
                </a:r>
              </a:p>
              <a:p>
                <a:r>
                  <a:rPr lang="cs-CZ" sz="3200" dirty="0" smtClean="0"/>
                  <a:t>c=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47,29</m:t>
                        </m:r>
                      </m:e>
                    </m:rad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		</a:t>
                </a:r>
              </a:p>
              <a:p>
                <a:r>
                  <a:rPr lang="cs-CZ" sz="3200" dirty="0"/>
                  <a:t>c= 6,88 dm </a:t>
                </a:r>
                <a:r>
                  <a:rPr lang="cs-CZ" sz="3200" dirty="0" smtClean="0"/>
                  <a:t>≐6,9dm</a:t>
                </a:r>
                <a:endParaRPr lang="cs-CZ" sz="3200" baseline="30000" dirty="0" smtClean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1911351"/>
                <a:ext cx="5688632" cy="2602572"/>
              </a:xfrm>
              <a:prstGeom prst="rect">
                <a:avLst/>
              </a:prstGeom>
              <a:blipFill rotWithShape="1">
                <a:blip r:embed="rId2"/>
                <a:stretch>
                  <a:fillRect l="-2787" t="-3052" b="-63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268356" y="4365104"/>
            <a:ext cx="36555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= </a:t>
            </a:r>
            <a:r>
              <a:rPr lang="cs-CZ" sz="3200" dirty="0" err="1" smtClean="0"/>
              <a:t>a+b+c</a:t>
            </a:r>
            <a:endParaRPr lang="cs-CZ" sz="3200" dirty="0" smtClean="0"/>
          </a:p>
          <a:p>
            <a:r>
              <a:rPr lang="cs-CZ" sz="3200" dirty="0" smtClean="0"/>
              <a:t>o= 4,5+5,2+6,9</a:t>
            </a:r>
          </a:p>
          <a:p>
            <a:r>
              <a:rPr lang="cs-CZ" sz="3200" dirty="0" smtClean="0"/>
              <a:t>o= 16,6 dm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91880" y="4750433"/>
                <a:ext cx="1800200" cy="79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200" b="0" i="1" smtClean="0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baseline="300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750433"/>
                <a:ext cx="1800200" cy="799001"/>
              </a:xfrm>
              <a:prstGeom prst="rect">
                <a:avLst/>
              </a:prstGeom>
              <a:blipFill rotWithShape="1">
                <a:blip r:embed="rId3"/>
                <a:stretch>
                  <a:fillRect l="-8814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6467322" y="4857546"/>
            <a:ext cx="1688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11,7 dm</a:t>
            </a:r>
            <a:r>
              <a:rPr lang="cs-CZ" sz="3200" b="1" u="sng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u="sng" baseline="30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065976" y="4750433"/>
                <a:ext cx="1401346" cy="7957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4,5∙5,2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5976" y="4750433"/>
                <a:ext cx="1401346" cy="795795"/>
              </a:xfrm>
              <a:prstGeom prst="rect">
                <a:avLst/>
              </a:prstGeom>
              <a:blipFill rotWithShape="1">
                <a:blip r:embed="rId4"/>
                <a:stretch>
                  <a:fillRect r="-10435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63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6" grpId="0"/>
      <p:bldP spid="18" grpId="0"/>
      <p:bldP spid="18" grpId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8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přepony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179512" y="709899"/>
            <a:ext cx="8856984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6</a:t>
            </a:r>
            <a:r>
              <a:rPr lang="cs-CZ" sz="3200" dirty="0" smtClean="0"/>
              <a:t>. Příklad</a:t>
            </a:r>
          </a:p>
          <a:p>
            <a:r>
              <a:rPr lang="cs-CZ" sz="3200" dirty="0" smtClean="0"/>
              <a:t>Vypočítej obvod a obsah pravoúhlého ∆ s délkami odvěsen 120mm a 1,6dm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3024" y="2852936"/>
                <a:ext cx="5505120" cy="3579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/>
                  <a:t> </a:t>
                </a:r>
                <a:r>
                  <a:rPr lang="cs-CZ" sz="2800" dirty="0" smtClean="0"/>
                  <a:t>    Převedeme na stejné jednotky:</a:t>
                </a:r>
              </a:p>
              <a:p>
                <a:r>
                  <a:rPr lang="cs-CZ" sz="2800" dirty="0" smtClean="0"/>
                  <a:t>120 mm = 12 cm</a:t>
                </a:r>
              </a:p>
              <a:p>
                <a:r>
                  <a:rPr lang="cs-CZ" sz="2800" dirty="0" smtClean="0"/>
                  <a:t>1,6 dm = 16 cm</a:t>
                </a:r>
              </a:p>
              <a:p>
                <a:r>
                  <a:rPr lang="cs-CZ" sz="2800" dirty="0" smtClean="0"/>
                  <a:t>c</a:t>
                </a:r>
                <a:r>
                  <a:rPr lang="cs-CZ" sz="2800" baseline="30000" dirty="0" smtClean="0"/>
                  <a:t>2</a:t>
                </a:r>
                <a:r>
                  <a:rPr lang="cs-CZ" sz="2800" dirty="0" smtClean="0"/>
                  <a:t>= 12</a:t>
                </a:r>
                <a:r>
                  <a:rPr lang="cs-CZ" sz="2800" baseline="30000" dirty="0" smtClean="0"/>
                  <a:t>2</a:t>
                </a:r>
                <a:r>
                  <a:rPr lang="cs-CZ" sz="2800" dirty="0" smtClean="0"/>
                  <a:t> + 16</a:t>
                </a:r>
                <a:r>
                  <a:rPr lang="cs-CZ" sz="2800" baseline="30000" dirty="0" smtClean="0"/>
                  <a:t>2</a:t>
                </a:r>
              </a:p>
              <a:p>
                <a:r>
                  <a:rPr lang="cs-CZ" sz="2800" dirty="0" smtClean="0"/>
                  <a:t>c</a:t>
                </a:r>
                <a:r>
                  <a:rPr lang="cs-CZ" sz="2800" baseline="30000" dirty="0" smtClean="0"/>
                  <a:t>2</a:t>
                </a:r>
                <a:r>
                  <a:rPr lang="cs-CZ" sz="2800" dirty="0"/>
                  <a:t>= </a:t>
                </a:r>
                <a:r>
                  <a:rPr lang="cs-CZ" sz="2800" dirty="0" smtClean="0"/>
                  <a:t>144+256</a:t>
                </a:r>
              </a:p>
              <a:p>
                <a:r>
                  <a:rPr lang="cs-CZ" sz="2800" dirty="0" smtClean="0"/>
                  <a:t>c</a:t>
                </a:r>
                <a:r>
                  <a:rPr lang="cs-CZ" sz="2800" baseline="30000" dirty="0" smtClean="0"/>
                  <a:t>2</a:t>
                </a:r>
                <a:r>
                  <a:rPr lang="cs-CZ" sz="2800" dirty="0"/>
                  <a:t>= </a:t>
                </a:r>
                <a:r>
                  <a:rPr lang="cs-CZ" sz="2800" dirty="0" smtClean="0"/>
                  <a:t>400	</a:t>
                </a:r>
              </a:p>
              <a:p>
                <a:r>
                  <a:rPr lang="cs-CZ" sz="2800" dirty="0" smtClean="0"/>
                  <a:t>c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</a:rPr>
                          <m:t>400</m:t>
                        </m:r>
                      </m:e>
                    </m:rad>
                  </m:oMath>
                </a14:m>
                <a:r>
                  <a:rPr lang="cs-CZ" sz="2800" baseline="30000" dirty="0" smtClean="0"/>
                  <a:t>		</a:t>
                </a:r>
              </a:p>
              <a:p>
                <a:r>
                  <a:rPr lang="cs-CZ" sz="2800" dirty="0" smtClean="0"/>
                  <a:t>c= 20 </a:t>
                </a:r>
                <a:r>
                  <a:rPr lang="cs-CZ" sz="2800" dirty="0"/>
                  <a:t>c</a:t>
                </a:r>
                <a:r>
                  <a:rPr lang="cs-CZ" sz="2800" dirty="0" smtClean="0"/>
                  <a:t>m</a:t>
                </a:r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024" y="2852936"/>
                <a:ext cx="5505120" cy="3579954"/>
              </a:xfrm>
              <a:prstGeom prst="rect">
                <a:avLst/>
              </a:prstGeom>
              <a:blipFill rotWithShape="1">
                <a:blip r:embed="rId2"/>
                <a:stretch>
                  <a:fillRect l="-2326" t="-1533" b="-3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779912" y="3573016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= </a:t>
            </a:r>
            <a:r>
              <a:rPr lang="cs-CZ" sz="2800" dirty="0" err="1" smtClean="0"/>
              <a:t>a+b+c</a:t>
            </a:r>
            <a:endParaRPr lang="cs-CZ" sz="2800" dirty="0" smtClean="0"/>
          </a:p>
          <a:p>
            <a:r>
              <a:rPr lang="cs-CZ" sz="2800" dirty="0"/>
              <a:t>o</a:t>
            </a:r>
            <a:r>
              <a:rPr lang="cs-CZ" sz="2800" dirty="0" smtClean="0"/>
              <a:t>= 12+ 16 +20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= 48 cm</a:t>
            </a:r>
          </a:p>
          <a:p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35446" y="5229200"/>
                <a:ext cx="1800200" cy="79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200" b="0" i="1" smtClean="0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baseline="30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446" y="5229200"/>
                <a:ext cx="1800200" cy="799001"/>
              </a:xfrm>
              <a:prstGeom prst="rect">
                <a:avLst/>
              </a:prstGeom>
              <a:blipFill rotWithShape="1">
                <a:blip r:embed="rId3"/>
                <a:stretch>
                  <a:fillRect l="-8814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7303950" y="5334388"/>
            <a:ext cx="1650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11,7 dm</a:t>
            </a:r>
            <a:r>
              <a:rPr lang="cs-CZ" sz="32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aseline="30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60032" y="5232406"/>
                <a:ext cx="2460930" cy="7887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12</m:t>
                        </m:r>
                        <m:r>
                          <a:rPr lang="cs-CZ" sz="3200" i="1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 12</a:t>
                </a:r>
                <a:r>
                  <a:rPr lang="cs-CZ" sz="3200" dirty="0"/>
                  <a:t>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∙</m:t>
                    </m:r>
                  </m:oMath>
                </a14:m>
                <a:r>
                  <a:rPr lang="cs-CZ" sz="3200" dirty="0" smtClean="0"/>
                  <a:t>8 =</a:t>
                </a:r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5232406"/>
                <a:ext cx="2460930" cy="788742"/>
              </a:xfrm>
              <a:prstGeom prst="rect">
                <a:avLst/>
              </a:prstGeom>
              <a:blipFill rotWithShape="1">
                <a:blip r:embed="rId4"/>
                <a:stretch>
                  <a:fillRect r="-5198" b="-1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Vaclav\AppData\Local\Microsoft\Windows\Temporary Internet Files\Content.IE5\GYSHYMJE\MC9002821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34" y="2398911"/>
            <a:ext cx="514350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19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1" grpId="0"/>
      <p:bldP spid="12" grpId="0"/>
      <p:bldP spid="12" grpId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9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1886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ZDROJE:</a:t>
            </a:r>
          </a:p>
          <a:p>
            <a:pPr>
              <a:buFontTx/>
              <a:buNone/>
            </a:pPr>
            <a:r>
              <a:rPr lang="cs-CZ" dirty="0" smtClean="0"/>
              <a:t>Text: autor</a:t>
            </a:r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2012-10-18</a:t>
            </a:r>
            <a:r>
              <a:rPr lang="en-US" dirty="0" smtClean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/>
              <a:t>GALERIE  Microsoft  Office</a:t>
            </a:r>
          </a:p>
          <a:p>
            <a:pPr>
              <a:buFontTx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3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404</TotalTime>
  <Words>379</Words>
  <Application>Microsoft Office PowerPoint</Application>
  <PresentationFormat>Předvádění na obrazovce (4:3)</PresentationFormat>
  <Paragraphs>120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Hana Zmrhalová</dc:creator>
  <cp:lastModifiedBy>Hana</cp:lastModifiedBy>
  <cp:revision>32</cp:revision>
  <dcterms:created xsi:type="dcterms:W3CDTF">2012-11-11T16:03:47Z</dcterms:created>
  <dcterms:modified xsi:type="dcterms:W3CDTF">2013-06-01T11:42:47Z</dcterms:modified>
</cp:coreProperties>
</file>