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1" r:id="rId4"/>
    <p:sldId id="263" r:id="rId5"/>
    <p:sldId id="264" r:id="rId6"/>
    <p:sldId id="262" r:id="rId7"/>
    <p:sldId id="258" r:id="rId8"/>
    <p:sldId id="259" r:id="rId9"/>
    <p:sldId id="260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2838BEF-8BB2-4498-84A7-C5851F593DF1}" styleName="Střední styl 4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215EFF-7E53-4112-8727-5137DB54D1EA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7300BC-59D4-4A18-8EF1-26B2DAA9E7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215EFF-7E53-4112-8727-5137DB54D1EA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7300BC-59D4-4A18-8EF1-26B2DAA9E7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215EFF-7E53-4112-8727-5137DB54D1EA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7300BC-59D4-4A18-8EF1-26B2DAA9E7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215EFF-7E53-4112-8727-5137DB54D1EA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7300BC-59D4-4A18-8EF1-26B2DAA9E7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215EFF-7E53-4112-8727-5137DB54D1EA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7300BC-59D4-4A18-8EF1-26B2DAA9E7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215EFF-7E53-4112-8727-5137DB54D1EA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7300BC-59D4-4A18-8EF1-26B2DAA9E7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215EFF-7E53-4112-8727-5137DB54D1EA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7300BC-59D4-4A18-8EF1-26B2DAA9E7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215EFF-7E53-4112-8727-5137DB54D1EA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7300BC-59D4-4A18-8EF1-26B2DAA9E7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215EFF-7E53-4112-8727-5137DB54D1EA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7300BC-59D4-4A18-8EF1-26B2DAA9E7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215EFF-7E53-4112-8727-5137DB54D1EA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7300BC-59D4-4A18-8EF1-26B2DAA9E7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215EFF-7E53-4112-8727-5137DB54D1EA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7300BC-59D4-4A18-8EF1-26B2DAA9E7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B215EFF-7E53-4112-8727-5137DB54D1EA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67300BC-59D4-4A18-8EF1-26B2DAA9E71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gif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" Target="slide7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slide" Target="slide7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cs-cz/templates/sablona-e-mailu-zimni-navrh-TC010336841.aspx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Melantrich05.jpg" TargetMode="External"/><Relationship Id="rId5" Type="http://schemas.openxmlformats.org/officeDocument/2006/relationships/hyperlink" Target="http://commons.wikimedia.org/wiki/File:%C5%BDivot_st%C5%99edov%C4%9Bk%C3%A9ho_roln%C3%ADka.gif" TargetMode="External"/><Relationship Id="rId4" Type="http://schemas.openxmlformats.org/officeDocument/2006/relationships/hyperlink" Target="http://www.kr-stredocesky.cz/NR/rdonlyres/F1ABDE25-3DCE-4573-A7B1-69C4E93DE8D1/0/kourim___hradby___veduta_od_jana_willenbega___kolem_r_16001.jpg" TargetMode="Externa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officeimg.vo.msecnd.net/cs-cz/templates/TR010336841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28664"/>
            <a:ext cx="4968552" cy="6699171"/>
          </a:xfrm>
          <a:prstGeom prst="rect">
            <a:avLst/>
          </a:prstGeom>
          <a:noFill/>
        </p:spPr>
      </p:pic>
      <p:pic>
        <p:nvPicPr>
          <p:cNvPr id="5" name="Picture 4" descr="logo"/>
          <p:cNvPicPr>
            <a:picLocks noChangeAspect="1" noChangeArrowheads="1"/>
          </p:cNvPicPr>
          <p:nvPr/>
        </p:nvPicPr>
        <p:blipFill>
          <a:blip r:embed="rId3" cstate="print">
            <a:duotone>
              <a:prstClr val="black"/>
              <a:schemeClr val="accent4">
                <a:tint val="45000"/>
                <a:satMod val="400000"/>
              </a:schemeClr>
            </a:duotone>
            <a:lum contrast="40000"/>
          </a:blip>
          <a:srcRect/>
          <a:stretch>
            <a:fillRect/>
          </a:stretch>
        </p:blipFill>
        <p:spPr bwMode="auto">
          <a:xfrm>
            <a:off x="899592" y="692696"/>
            <a:ext cx="1811936" cy="1728192"/>
          </a:xfrm>
          <a:prstGeom prst="rect">
            <a:avLst/>
          </a:prstGeom>
          <a:noFill/>
          <a:effectLst>
            <a:outerShdw blurRad="50800" dist="50800" dir="5400000" algn="ctr" rotWithShape="0">
              <a:srgbClr val="FF0000"/>
            </a:outerShdw>
          </a:effectLst>
        </p:spPr>
      </p:pic>
      <p:sp>
        <p:nvSpPr>
          <p:cNvPr id="6" name="Obdélník 5"/>
          <p:cNvSpPr/>
          <p:nvPr/>
        </p:nvSpPr>
        <p:spPr>
          <a:xfrm>
            <a:off x="5220072" y="188641"/>
            <a:ext cx="3923928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defRPr/>
            </a:pPr>
            <a:r>
              <a:rPr lang="cs-CZ" kern="0" dirty="0">
                <a:solidFill>
                  <a:srgbClr val="002060"/>
                </a:solidFill>
              </a:rPr>
              <a:t>Název školy: </a:t>
            </a:r>
            <a:r>
              <a:rPr lang="cs-CZ" b="1" kern="0" dirty="0">
                <a:solidFill>
                  <a:srgbClr val="002060"/>
                </a:solidFill>
              </a:rPr>
              <a:t>ZŠ </a:t>
            </a:r>
            <a:r>
              <a:rPr lang="cs-CZ" b="1" kern="0" dirty="0" err="1">
                <a:solidFill>
                  <a:srgbClr val="002060"/>
                </a:solidFill>
              </a:rPr>
              <a:t>Štětí</a:t>
            </a:r>
            <a:r>
              <a:rPr lang="cs-CZ" b="1" kern="0" dirty="0">
                <a:solidFill>
                  <a:srgbClr val="002060"/>
                </a:solidFill>
              </a:rPr>
              <a:t>, Ostrovní 300</a:t>
            </a:r>
            <a:r>
              <a:rPr lang="cs-CZ" kern="0" dirty="0">
                <a:solidFill>
                  <a:srgbClr val="002060"/>
                </a:solidFill>
              </a:rPr>
              <a:t/>
            </a:r>
            <a:br>
              <a:rPr lang="cs-CZ" kern="0" dirty="0">
                <a:solidFill>
                  <a:srgbClr val="002060"/>
                </a:solidFill>
              </a:rPr>
            </a:br>
            <a:r>
              <a:rPr lang="cs-CZ" kern="0" dirty="0">
                <a:solidFill>
                  <a:srgbClr val="002060"/>
                </a:solidFill>
              </a:rPr>
              <a:t>Autor: </a:t>
            </a:r>
            <a:r>
              <a:rPr lang="cs-CZ" b="1" kern="0" dirty="0">
                <a:solidFill>
                  <a:srgbClr val="002060"/>
                </a:solidFill>
              </a:rPr>
              <a:t>Sandra Tichá</a:t>
            </a:r>
            <a:r>
              <a:rPr lang="cs-CZ" kern="0" dirty="0">
                <a:solidFill>
                  <a:srgbClr val="002060"/>
                </a:solidFill>
              </a:rPr>
              <a:t/>
            </a:r>
            <a:br>
              <a:rPr lang="cs-CZ" kern="0" dirty="0">
                <a:solidFill>
                  <a:srgbClr val="002060"/>
                </a:solidFill>
              </a:rPr>
            </a:br>
            <a:r>
              <a:rPr lang="cs-CZ" kern="0" dirty="0">
                <a:solidFill>
                  <a:srgbClr val="002060"/>
                </a:solidFill>
              </a:rPr>
              <a:t>Název materiálu: </a:t>
            </a:r>
            <a:br>
              <a:rPr lang="cs-CZ" kern="0" dirty="0">
                <a:solidFill>
                  <a:srgbClr val="002060"/>
                </a:solidFill>
              </a:rPr>
            </a:br>
            <a:r>
              <a:rPr lang="cs-CZ" b="1" kern="0" dirty="0">
                <a:solidFill>
                  <a:srgbClr val="002060"/>
                </a:solidFill>
              </a:rPr>
              <a:t>VY_32_INOVACE_ </a:t>
            </a:r>
            <a:r>
              <a:rPr lang="cs-CZ" b="1" kern="0" dirty="0" smtClean="0">
                <a:solidFill>
                  <a:srgbClr val="002060"/>
                </a:solidFill>
              </a:rPr>
              <a:t>D.7.A.13_</a:t>
            </a:r>
            <a:r>
              <a:rPr lang="cs-CZ" b="1" kern="0" dirty="0" err="1" smtClean="0">
                <a:solidFill>
                  <a:srgbClr val="002060"/>
                </a:solidFill>
              </a:rPr>
              <a:t>stredoveky</a:t>
            </a:r>
            <a:r>
              <a:rPr lang="cs-CZ" b="1" kern="0" dirty="0" smtClean="0">
                <a:solidFill>
                  <a:srgbClr val="002060"/>
                </a:solidFill>
              </a:rPr>
              <a:t>_venkov_a_</a:t>
            </a:r>
            <a:r>
              <a:rPr lang="cs-CZ" b="1" kern="0" dirty="0" err="1" smtClean="0">
                <a:solidFill>
                  <a:srgbClr val="002060"/>
                </a:solidFill>
              </a:rPr>
              <a:t>mesto</a:t>
            </a:r>
            <a:r>
              <a:rPr lang="cs-CZ" b="1" kern="0" dirty="0" smtClean="0">
                <a:solidFill>
                  <a:srgbClr val="002060"/>
                </a:solidFill>
              </a:rPr>
              <a:t> </a:t>
            </a:r>
            <a:endParaRPr lang="cs-CZ" b="1" kern="0" dirty="0">
              <a:solidFill>
                <a:srgbClr val="002060"/>
              </a:solidFill>
            </a:endParaRPr>
          </a:p>
          <a:p>
            <a:pPr lvl="0">
              <a:defRPr/>
            </a:pPr>
            <a:r>
              <a:rPr lang="cs-CZ" kern="0" dirty="0">
                <a:solidFill>
                  <a:srgbClr val="002060"/>
                </a:solidFill>
              </a:rPr>
              <a:t>Datum: </a:t>
            </a:r>
            <a:r>
              <a:rPr lang="cs-CZ" kern="0" dirty="0" smtClean="0">
                <a:solidFill>
                  <a:srgbClr val="002060"/>
                </a:solidFill>
              </a:rPr>
              <a:t>15.12.2011</a:t>
            </a:r>
            <a:endParaRPr lang="cs-CZ" kern="0" dirty="0">
              <a:solidFill>
                <a:srgbClr val="002060"/>
              </a:solidFill>
            </a:endParaRPr>
          </a:p>
          <a:p>
            <a:pPr lvl="0">
              <a:defRPr/>
            </a:pPr>
            <a:r>
              <a:rPr lang="cs-CZ" kern="0" dirty="0">
                <a:solidFill>
                  <a:srgbClr val="002060"/>
                </a:solidFill>
              </a:rPr>
              <a:t>Ročník: sedmý</a:t>
            </a:r>
          </a:p>
          <a:p>
            <a:pPr lvl="0">
              <a:defRPr/>
            </a:pPr>
            <a:r>
              <a:rPr lang="cs-CZ" kern="0" dirty="0">
                <a:solidFill>
                  <a:srgbClr val="002060"/>
                </a:solidFill>
              </a:rPr>
              <a:t>Vzdělávací oblast: Člověk a společnost</a:t>
            </a:r>
          </a:p>
          <a:p>
            <a:pPr lvl="0">
              <a:defRPr/>
            </a:pPr>
            <a:r>
              <a:rPr lang="cs-CZ" kern="0" dirty="0">
                <a:solidFill>
                  <a:srgbClr val="002060"/>
                </a:solidFill>
              </a:rPr>
              <a:t>Vzdělávací obor: Dějepis</a:t>
            </a:r>
            <a:br>
              <a:rPr lang="cs-CZ" kern="0" dirty="0">
                <a:solidFill>
                  <a:srgbClr val="002060"/>
                </a:solidFill>
              </a:rPr>
            </a:br>
            <a:r>
              <a:rPr lang="cs-CZ" kern="0" dirty="0">
                <a:solidFill>
                  <a:srgbClr val="002060"/>
                </a:solidFill>
              </a:rPr>
              <a:t>Název: </a:t>
            </a:r>
            <a:r>
              <a:rPr lang="cs-CZ" kern="0" dirty="0" smtClean="0">
                <a:solidFill>
                  <a:srgbClr val="002060"/>
                </a:solidFill>
              </a:rPr>
              <a:t>Středověký venkov a město</a:t>
            </a:r>
            <a:r>
              <a:rPr lang="cs-CZ" kern="0" dirty="0">
                <a:solidFill>
                  <a:srgbClr val="002060"/>
                </a:solidFill>
              </a:rPr>
              <a:t/>
            </a:r>
            <a:br>
              <a:rPr lang="cs-CZ" kern="0" dirty="0">
                <a:solidFill>
                  <a:srgbClr val="002060"/>
                </a:solidFill>
              </a:rPr>
            </a:br>
            <a:r>
              <a:rPr lang="cs-CZ" kern="0" dirty="0">
                <a:solidFill>
                  <a:srgbClr val="002060"/>
                </a:solidFill>
              </a:rPr>
              <a:t>Číslo operačního programu: </a:t>
            </a:r>
            <a:r>
              <a:rPr lang="cs-CZ" b="1" kern="0" dirty="0">
                <a:solidFill>
                  <a:srgbClr val="002060"/>
                </a:solidFill>
              </a:rPr>
              <a:t>CZ.1.07/1.4.00/21.1693</a:t>
            </a:r>
          </a:p>
          <a:p>
            <a:pPr lvl="0">
              <a:defRPr/>
            </a:pPr>
            <a:r>
              <a:rPr lang="cs-CZ" kern="0" dirty="0">
                <a:solidFill>
                  <a:srgbClr val="002060"/>
                </a:solidFill>
              </a:rPr>
              <a:t>Název projektu: </a:t>
            </a:r>
            <a:r>
              <a:rPr lang="cs-CZ" b="1" kern="0" dirty="0">
                <a:solidFill>
                  <a:srgbClr val="002060"/>
                </a:solidFill>
              </a:rPr>
              <a:t>PRIMA ŠKOLA</a:t>
            </a:r>
          </a:p>
        </p:txBody>
      </p:sp>
      <p:sp>
        <p:nvSpPr>
          <p:cNvPr id="7" name="Obdélník 6"/>
          <p:cNvSpPr/>
          <p:nvPr/>
        </p:nvSpPr>
        <p:spPr>
          <a:xfrm>
            <a:off x="-612576" y="2924944"/>
            <a:ext cx="6876306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002060"/>
                </a:solidFill>
              </a:rPr>
              <a:t>STŘEDOVĚKÝ </a:t>
            </a:r>
          </a:p>
          <a:p>
            <a:pPr algn="ctr"/>
            <a:r>
              <a:rPr lang="cs-CZ" sz="4000" b="1" dirty="0" smtClean="0">
                <a:solidFill>
                  <a:srgbClr val="002060"/>
                </a:solidFill>
              </a:rPr>
              <a:t>VENKOV A MĚSTO</a:t>
            </a:r>
            <a:endParaRPr lang="cs-CZ" sz="4000" b="1" dirty="0">
              <a:solidFill>
                <a:srgbClr val="00206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899592" y="4437112"/>
            <a:ext cx="424847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Anotace: Prezentace je určena pro sedmý ročník ZŠ a slouží k opakování	 látky „Středověký venkov a město“. </a:t>
            </a:r>
            <a:endParaRPr lang="cs-CZ" b="1" dirty="0" smtClean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9" name="Obrázek 2" descr="OPVK_hor_zakladni_logolink_RGB_cz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44008" y="5805264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148064" y="188640"/>
            <a:ext cx="3538736" cy="676672"/>
          </a:xfrm>
        </p:spPr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cs-CZ" sz="2400" dirty="0" smtClean="0"/>
              <a:t>Co je to?</a:t>
            </a:r>
          </a:p>
          <a:p>
            <a:pPr>
              <a:buNone/>
            </a:pPr>
            <a:r>
              <a:rPr lang="cs-CZ" sz="2400" dirty="0" smtClean="0"/>
              <a:t>Doplň pojem k charakteristice.</a:t>
            </a:r>
            <a:endParaRPr lang="cs-CZ" sz="2400" dirty="0"/>
          </a:p>
        </p:txBody>
      </p:sp>
      <p:pic>
        <p:nvPicPr>
          <p:cNvPr id="4" name="Picture 2" descr="http://officeimg.vo.msecnd.net/cs-cz/templates/TR010336841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4968552" cy="6699171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 rot="21130821">
            <a:off x="1000100" y="857232"/>
            <a:ext cx="250033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a) Sdružení řemeslníků    stejného řemesla </a:t>
            </a:r>
          </a:p>
          <a:p>
            <a:r>
              <a:rPr lang="cs-CZ" dirty="0" smtClean="0"/>
              <a:t>v jednom městě.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259632" y="1988840"/>
            <a:ext cx="42862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b) Povinná práce poddaných</a:t>
            </a:r>
            <a:br>
              <a:rPr lang="cs-CZ" dirty="0" smtClean="0"/>
            </a:br>
            <a:r>
              <a:rPr lang="cs-CZ" dirty="0" smtClean="0"/>
              <a:t> pro vrchnost bez nároku na plat.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 rot="841860">
            <a:off x="646119" y="2903972"/>
            <a:ext cx="27860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c) Osidlování nového území.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827584" y="3645024"/>
            <a:ext cx="37147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d) Oddělená část města, ve které žijí příslušníci jiného národa. 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 rot="441607">
            <a:off x="1357290" y="4643446"/>
            <a:ext cx="385765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e) Zemědělský systém, ve kterém se polnosti rozdělily na tři části- ozim, jařiny, úhor. Rolníci tak dosáhli většího výnosu z polí.</a:t>
            </a:r>
            <a:endParaRPr lang="cs-CZ" dirty="0"/>
          </a:p>
        </p:txBody>
      </p:sp>
      <p:graphicFrame>
        <p:nvGraphicFramePr>
          <p:cNvPr id="11" name="Tabulka 10"/>
          <p:cNvGraphicFramePr>
            <a:graphicFrameLocks noGrp="1"/>
          </p:cNvGraphicFramePr>
          <p:nvPr/>
        </p:nvGraphicFramePr>
        <p:xfrm>
          <a:off x="5143504" y="4714884"/>
          <a:ext cx="3809984" cy="1854200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500066"/>
                <a:gridCol w="3309918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a)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b)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c)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d)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e)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7170" name="Picture 2" descr="http://upload.wikimedia.org/wikipedia/commons/5/52/%C5%BDivot_st%C5%99edov%C4%9Bk%C3%A9ho_roln%C3%ADka.gi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74975" y="1340768"/>
            <a:ext cx="4369025" cy="2592288"/>
          </a:xfrm>
          <a:prstGeom prst="rect">
            <a:avLst/>
          </a:prstGeom>
          <a:noFill/>
        </p:spPr>
      </p:pic>
      <p:sp>
        <p:nvSpPr>
          <p:cNvPr id="12" name="TextovéPole 11"/>
          <p:cNvSpPr txBox="1"/>
          <p:nvPr/>
        </p:nvSpPr>
        <p:spPr>
          <a:xfrm>
            <a:off x="6335688" y="3933056"/>
            <a:ext cx="28083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dirty="0" smtClean="0"/>
              <a:t>	</a:t>
            </a:r>
            <a:r>
              <a:rPr lang="cs-CZ" sz="1000" dirty="0" smtClean="0"/>
              <a:t>Středověcí rolníci</a:t>
            </a:r>
            <a:endParaRPr lang="cs-CZ" sz="1000" dirty="0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0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8" grpId="0"/>
      <p:bldP spid="9" grpId="0"/>
      <p:bldP spid="10" grpId="0"/>
      <p:bldP spid="1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214942" y="6143644"/>
            <a:ext cx="3614734" cy="368280"/>
          </a:xfrm>
        </p:spPr>
        <p:txBody>
          <a:bodyPr>
            <a:noAutofit/>
          </a:bodyPr>
          <a:lstStyle/>
          <a:p>
            <a:r>
              <a:rPr lang="cs-CZ" sz="2800" dirty="0" smtClean="0"/>
              <a:t>Doplň tabulku</a:t>
            </a:r>
            <a:endParaRPr lang="cs-CZ" sz="2800" dirty="0"/>
          </a:p>
        </p:txBody>
      </p:sp>
      <p:pic>
        <p:nvPicPr>
          <p:cNvPr id="4" name="Picture 2" descr="http://officeimg.vo.msecnd.net/cs-cz/templates/TR010336841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0"/>
            <a:ext cx="4968552" cy="6699171"/>
          </a:xfrm>
          <a:prstGeom prst="rect">
            <a:avLst/>
          </a:prstGeom>
          <a:noFill/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642910" y="428604"/>
          <a:ext cx="7929588" cy="4643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82397"/>
                <a:gridCol w="1982397"/>
                <a:gridCol w="1982397"/>
                <a:gridCol w="1982397"/>
              </a:tblGrid>
              <a:tr h="928688">
                <a:tc>
                  <a:txBody>
                    <a:bodyPr/>
                    <a:lstStyle/>
                    <a:p>
                      <a:r>
                        <a:rPr lang="cs-CZ" dirty="0" smtClean="0"/>
                        <a:t>Město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Komu patřilo</a:t>
                      </a: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Příklad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Co</a:t>
                      </a:r>
                      <a:r>
                        <a:rPr lang="cs-CZ" baseline="0" dirty="0" smtClean="0"/>
                        <a:t> o takovém městu víš</a:t>
                      </a:r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</a:tr>
              <a:tr h="928688">
                <a:tc>
                  <a:txBody>
                    <a:bodyPr/>
                    <a:lstStyle/>
                    <a:p>
                      <a:r>
                        <a:rPr lang="cs-CZ" dirty="0" smtClean="0"/>
                        <a:t>Poddanské město</a:t>
                      </a: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Pardubice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</a:tr>
              <a:tr h="928688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Královně</a:t>
                      </a: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Mělník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</a:tr>
              <a:tr h="92868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Poddaní</a:t>
                      </a:r>
                      <a:r>
                        <a:rPr lang="cs-CZ" baseline="0" dirty="0" smtClean="0"/>
                        <a:t> v takovém městě byli přímými poddanými krále.</a:t>
                      </a:r>
                      <a:endParaRPr lang="cs-CZ" dirty="0"/>
                    </a:p>
                  </a:txBody>
                  <a:tcPr/>
                </a:tc>
              </a:tr>
              <a:tr h="928688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Kutná</a:t>
                      </a:r>
                      <a:r>
                        <a:rPr lang="cs-CZ" baseline="0" dirty="0" smtClean="0"/>
                        <a:t> Hora</a:t>
                      </a: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143000"/>
          </a:xfrm>
          <a:solidFill>
            <a:schemeClr val="accent1">
              <a:lumMod val="40000"/>
              <a:lumOff val="60000"/>
            </a:schemeClr>
          </a:solidFill>
          <a:ln>
            <a:solidFill>
              <a:schemeClr val="accent1"/>
            </a:solidFill>
          </a:ln>
        </p:spPr>
        <p:txBody>
          <a:bodyPr>
            <a:noAutofit/>
          </a:bodyPr>
          <a:lstStyle/>
          <a:p>
            <a:r>
              <a:rPr lang="cs-CZ" sz="2400" dirty="0" smtClean="0"/>
              <a:t>Která městská privilegia v sobě schovávají dané věty?</a:t>
            </a:r>
            <a:endParaRPr lang="cs-CZ" sz="2400" dirty="0"/>
          </a:p>
        </p:txBody>
      </p:sp>
      <p:pic>
        <p:nvPicPr>
          <p:cNvPr id="5122" name="Picture 2" descr="http://www.kr-stredocesky.cz/NR/rdonlyres/F1ABDE25-3DCE-4573-A7B1-69C4E93DE8D1/0/kourim___hradby___veduta_od_jana_willenbega___kolem_r_16001.jp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2" y="1772816"/>
            <a:ext cx="8784976" cy="4824536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3491880" y="5157192"/>
            <a:ext cx="52920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None/>
            </a:pPr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„Povolej kata, je třeba vyslechnout podezřelého právem útrpným.“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23528" y="2564904"/>
            <a:ext cx="37444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None/>
            </a:pPr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„Hybaj </a:t>
            </a:r>
            <a:r>
              <a:rPr lang="cs-CZ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biřici</a:t>
            </a:r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k městské bráně.“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827584" y="4941168"/>
            <a:ext cx="31683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„To pivo je velmi hořké.“</a:t>
            </a:r>
          </a:p>
          <a:p>
            <a:endParaRPr lang="cs-CZ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00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959424" y="2636912"/>
            <a:ext cx="518457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None/>
            </a:pPr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„Každý týden</a:t>
            </a:r>
          </a:p>
          <a:p>
            <a:pPr>
              <a:buNone/>
            </a:pPr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se tu koná jarmark, to nakoupíš, co potřebuješ.“</a:t>
            </a:r>
          </a:p>
          <a:p>
            <a:endParaRPr lang="cs-CZ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00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cxnSp>
        <p:nvCxnSpPr>
          <p:cNvPr id="11" name="Přímá spojovací šipka 10"/>
          <p:cNvCxnSpPr/>
          <p:nvPr/>
        </p:nvCxnSpPr>
        <p:spPr>
          <a:xfrm>
            <a:off x="2339752" y="2924944"/>
            <a:ext cx="648072" cy="936104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 flipH="1">
            <a:off x="3563888" y="3284984"/>
            <a:ext cx="1440160" cy="432048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 flipH="1" flipV="1">
            <a:off x="3491880" y="4005064"/>
            <a:ext cx="2448272" cy="1152128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šipka 16"/>
          <p:cNvCxnSpPr/>
          <p:nvPr/>
        </p:nvCxnSpPr>
        <p:spPr>
          <a:xfrm flipH="1" flipV="1">
            <a:off x="1403648" y="3789040"/>
            <a:ext cx="576064" cy="1008112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40000"/>
              <a:lumOff val="6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2400" dirty="0" smtClean="0"/>
              <a:t>Práva městská království českého- Úvodní list </a:t>
            </a:r>
            <a:endParaRPr lang="cs-CZ" sz="2400" dirty="0"/>
          </a:p>
        </p:txBody>
      </p:sp>
      <p:pic>
        <p:nvPicPr>
          <p:cNvPr id="4" name="Picture 2" descr="Soubor:Melantrich05.jpg">
            <a:hlinkClick r:id="rId2" action="ppaction://hlinksldjump"/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71800" y="1556792"/>
            <a:ext cx="3600400" cy="5060438"/>
          </a:xfrm>
          <a:prstGeom prst="rect">
            <a:avLst/>
          </a:prstGeom>
          <a:noFill/>
        </p:spPr>
      </p:pic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628" y="274638"/>
            <a:ext cx="3686172" cy="511156"/>
          </a:xfrm>
        </p:spPr>
        <p:txBody>
          <a:bodyPr>
            <a:normAutofit/>
          </a:bodyPr>
          <a:lstStyle/>
          <a:p>
            <a:r>
              <a:rPr lang="cs-CZ" sz="2000" dirty="0" smtClean="0"/>
              <a:t>Správné odpovědi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143504" y="1600200"/>
            <a:ext cx="3543296" cy="45259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000" dirty="0" smtClean="0"/>
              <a:t>Město a jeho privilegia</a:t>
            </a:r>
          </a:p>
          <a:p>
            <a:pPr>
              <a:buNone/>
            </a:pPr>
            <a:r>
              <a:rPr lang="cs-CZ" sz="1000" dirty="0" smtClean="0"/>
              <a:t>- právo várečné, hradební, hrdelní, právo pořádat trhy</a:t>
            </a:r>
            <a:endParaRPr lang="cs-CZ" sz="1000" dirty="0"/>
          </a:p>
        </p:txBody>
      </p:sp>
      <p:pic>
        <p:nvPicPr>
          <p:cNvPr id="4" name="Picture 2" descr="http://officeimg.vo.msecnd.net/cs-cz/templates/TR010336841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0"/>
            <a:ext cx="4968552" cy="6699171"/>
          </a:xfrm>
          <a:prstGeom prst="rect">
            <a:avLst/>
          </a:prstGeom>
          <a:noFill/>
        </p:spPr>
      </p:pic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642910" y="428604"/>
          <a:ext cx="3286148" cy="1785948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431312"/>
                <a:gridCol w="2854836"/>
              </a:tblGrid>
              <a:tr h="297658">
                <a:tc gridSpan="2">
                  <a:txBody>
                    <a:bodyPr/>
                    <a:lstStyle/>
                    <a:p>
                      <a:r>
                        <a:rPr lang="cs-CZ" sz="1000" dirty="0" smtClean="0">
                          <a:solidFill>
                            <a:srgbClr val="FF0000"/>
                          </a:solidFill>
                        </a:rPr>
                        <a:t>Vysvětlení</a:t>
                      </a:r>
                      <a:r>
                        <a:rPr lang="cs-CZ" sz="1000" baseline="0" dirty="0" smtClean="0">
                          <a:solidFill>
                            <a:srgbClr val="FF0000"/>
                          </a:solidFill>
                        </a:rPr>
                        <a:t> pojmů</a:t>
                      </a:r>
                      <a:endParaRPr lang="cs-CZ" sz="10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297658">
                <a:tc>
                  <a:txBody>
                    <a:bodyPr/>
                    <a:lstStyle/>
                    <a:p>
                      <a:r>
                        <a:rPr lang="cs-CZ" sz="1000" b="1" dirty="0" smtClean="0">
                          <a:solidFill>
                            <a:srgbClr val="FF0000"/>
                          </a:solidFill>
                        </a:rPr>
                        <a:t>a)</a:t>
                      </a:r>
                      <a:endParaRPr lang="cs-CZ" sz="1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000" dirty="0" smtClean="0"/>
                        <a:t>cech</a:t>
                      </a:r>
                      <a:endParaRPr lang="cs-CZ" sz="1000" dirty="0"/>
                    </a:p>
                  </a:txBody>
                  <a:tcPr/>
                </a:tc>
              </a:tr>
              <a:tr h="297658">
                <a:tc>
                  <a:txBody>
                    <a:bodyPr/>
                    <a:lstStyle/>
                    <a:p>
                      <a:r>
                        <a:rPr lang="cs-CZ" sz="1000" b="1" dirty="0" smtClean="0">
                          <a:solidFill>
                            <a:srgbClr val="FF0000"/>
                          </a:solidFill>
                        </a:rPr>
                        <a:t>b)</a:t>
                      </a:r>
                      <a:endParaRPr lang="cs-CZ" sz="1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000" dirty="0" smtClean="0"/>
                        <a:t>robota</a:t>
                      </a:r>
                      <a:endParaRPr lang="cs-CZ" sz="1000" dirty="0"/>
                    </a:p>
                  </a:txBody>
                  <a:tcPr/>
                </a:tc>
              </a:tr>
              <a:tr h="297658">
                <a:tc>
                  <a:txBody>
                    <a:bodyPr/>
                    <a:lstStyle/>
                    <a:p>
                      <a:r>
                        <a:rPr lang="cs-CZ" sz="1000" b="1" dirty="0" smtClean="0">
                          <a:solidFill>
                            <a:srgbClr val="FF0000"/>
                          </a:solidFill>
                        </a:rPr>
                        <a:t>c)</a:t>
                      </a:r>
                      <a:endParaRPr lang="cs-CZ" sz="1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000" dirty="0" smtClean="0"/>
                        <a:t>kolonizace</a:t>
                      </a:r>
                      <a:endParaRPr lang="cs-CZ" sz="1000" dirty="0"/>
                    </a:p>
                  </a:txBody>
                  <a:tcPr/>
                </a:tc>
              </a:tr>
              <a:tr h="297658">
                <a:tc>
                  <a:txBody>
                    <a:bodyPr/>
                    <a:lstStyle/>
                    <a:p>
                      <a:r>
                        <a:rPr lang="cs-CZ" sz="1000" b="1" dirty="0" smtClean="0">
                          <a:solidFill>
                            <a:srgbClr val="FF0000"/>
                          </a:solidFill>
                        </a:rPr>
                        <a:t>d)</a:t>
                      </a:r>
                      <a:endParaRPr lang="cs-CZ" sz="1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000" dirty="0" smtClean="0"/>
                        <a:t>ghetto</a:t>
                      </a:r>
                      <a:endParaRPr lang="cs-CZ" sz="1000" dirty="0"/>
                    </a:p>
                  </a:txBody>
                  <a:tcPr/>
                </a:tc>
              </a:tr>
              <a:tr h="297658">
                <a:tc>
                  <a:txBody>
                    <a:bodyPr/>
                    <a:lstStyle/>
                    <a:p>
                      <a:r>
                        <a:rPr lang="cs-CZ" sz="1000" b="1" dirty="0" smtClean="0">
                          <a:solidFill>
                            <a:srgbClr val="FF0000"/>
                          </a:solidFill>
                        </a:rPr>
                        <a:t>e)</a:t>
                      </a:r>
                      <a:endParaRPr lang="cs-CZ" sz="1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000" dirty="0" smtClean="0"/>
                        <a:t>trojpolní</a:t>
                      </a:r>
                      <a:r>
                        <a:rPr lang="cs-CZ" sz="1000" baseline="0" dirty="0" smtClean="0"/>
                        <a:t> hospodaření</a:t>
                      </a:r>
                      <a:endParaRPr lang="cs-CZ" sz="10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642910" y="2285992"/>
          <a:ext cx="4000527" cy="291885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45860"/>
                <a:gridCol w="754338"/>
                <a:gridCol w="785817"/>
                <a:gridCol w="1714512"/>
              </a:tblGrid>
              <a:tr h="337577">
                <a:tc gridSpan="4">
                  <a:txBody>
                    <a:bodyPr/>
                    <a:lstStyle/>
                    <a:p>
                      <a:r>
                        <a:rPr lang="cs-CZ" sz="1000" dirty="0" smtClean="0">
                          <a:solidFill>
                            <a:schemeClr val="bg1"/>
                          </a:solidFill>
                        </a:rPr>
                        <a:t>Doplň tabulku</a:t>
                      </a:r>
                      <a:endParaRPr lang="cs-CZ" sz="100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sz="10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sz="10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sz="1000" dirty="0"/>
                    </a:p>
                  </a:txBody>
                  <a:tcPr/>
                </a:tc>
              </a:tr>
              <a:tr h="382492">
                <a:tc>
                  <a:txBody>
                    <a:bodyPr/>
                    <a:lstStyle/>
                    <a:p>
                      <a:r>
                        <a:rPr lang="cs-CZ" sz="1000" dirty="0" smtClean="0">
                          <a:solidFill>
                            <a:srgbClr val="FF0000"/>
                          </a:solidFill>
                        </a:rPr>
                        <a:t>Město</a:t>
                      </a:r>
                      <a:endParaRPr lang="cs-CZ" sz="10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>
                          <a:solidFill>
                            <a:srgbClr val="FF0000"/>
                          </a:solidFill>
                        </a:rPr>
                        <a:t>Komu patřilo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000" dirty="0" smtClean="0">
                          <a:solidFill>
                            <a:srgbClr val="FF0000"/>
                          </a:solidFill>
                        </a:rPr>
                        <a:t>Příklad</a:t>
                      </a:r>
                      <a:endParaRPr lang="cs-CZ" sz="10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>
                          <a:solidFill>
                            <a:srgbClr val="FF0000"/>
                          </a:solidFill>
                        </a:rPr>
                        <a:t>Co</a:t>
                      </a:r>
                      <a:r>
                        <a:rPr lang="cs-CZ" sz="1000" baseline="0" dirty="0" smtClean="0">
                          <a:solidFill>
                            <a:srgbClr val="FF0000"/>
                          </a:solidFill>
                        </a:rPr>
                        <a:t> o takovém městu víš?</a:t>
                      </a:r>
                      <a:endParaRPr lang="cs-CZ" sz="1000" dirty="0" smtClean="0">
                        <a:solidFill>
                          <a:srgbClr val="FF0000"/>
                        </a:solidFill>
                      </a:endParaRPr>
                    </a:p>
                    <a:p>
                      <a:endParaRPr lang="cs-CZ" sz="10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529604">
                <a:tc>
                  <a:txBody>
                    <a:bodyPr/>
                    <a:lstStyle/>
                    <a:p>
                      <a:r>
                        <a:rPr lang="cs-CZ" sz="1000" dirty="0" smtClean="0"/>
                        <a:t>Poddanské město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000" dirty="0" smtClean="0"/>
                        <a:t>vrchnosti (šlechta, </a:t>
                      </a:r>
                    </a:p>
                    <a:p>
                      <a:r>
                        <a:rPr lang="cs-CZ" sz="1000" dirty="0" smtClean="0"/>
                        <a:t>církev)</a:t>
                      </a:r>
                      <a:endParaRPr lang="cs-CZ" sz="1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000" dirty="0" smtClean="0"/>
                        <a:t>Pardubice</a:t>
                      </a:r>
                      <a:endParaRPr lang="cs-CZ" sz="1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000" dirty="0" smtClean="0"/>
                        <a:t>Obyvatelé</a:t>
                      </a:r>
                      <a:r>
                        <a:rPr lang="cs-CZ" sz="1000" baseline="0" dirty="0" smtClean="0"/>
                        <a:t> takového města byli poddanými vrchnosti i krále.</a:t>
                      </a:r>
                      <a:endParaRPr lang="cs-CZ" sz="1000" dirty="0" smtClean="0"/>
                    </a:p>
                  </a:txBody>
                  <a:tcPr/>
                </a:tc>
              </a:tr>
              <a:tr h="539121">
                <a:tc>
                  <a:txBody>
                    <a:bodyPr/>
                    <a:lstStyle/>
                    <a:p>
                      <a:r>
                        <a:rPr lang="cs-CZ" sz="1000" dirty="0" smtClean="0"/>
                        <a:t>Věnné město</a:t>
                      </a:r>
                      <a:endParaRPr lang="cs-CZ" sz="1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000" dirty="0" smtClean="0"/>
                        <a:t>královně</a:t>
                      </a:r>
                    </a:p>
                    <a:p>
                      <a:endParaRPr lang="cs-CZ" sz="1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000" dirty="0" smtClean="0"/>
                        <a:t>Mělník</a:t>
                      </a:r>
                      <a:endParaRPr lang="cs-CZ" sz="1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000" baseline="0" dirty="0" smtClean="0"/>
                        <a:t>Králové je odkazovali svým manželkám, aby jim zajistili trvalý zdroj příjmů.</a:t>
                      </a:r>
                      <a:endParaRPr lang="cs-CZ" sz="1000" dirty="0"/>
                    </a:p>
                  </a:txBody>
                  <a:tcPr/>
                </a:tc>
              </a:tr>
              <a:tr h="529604">
                <a:tc>
                  <a:txBody>
                    <a:bodyPr/>
                    <a:lstStyle/>
                    <a:p>
                      <a:r>
                        <a:rPr lang="cs-CZ" sz="1000" dirty="0" smtClean="0"/>
                        <a:t>Královské</a:t>
                      </a:r>
                      <a:endParaRPr lang="cs-CZ" sz="1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000" dirty="0" smtClean="0"/>
                        <a:t>králi</a:t>
                      </a:r>
                      <a:endParaRPr lang="cs-CZ" sz="1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000" dirty="0" smtClean="0"/>
                        <a:t>Litoměřice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000" dirty="0" smtClean="0"/>
                        <a:t>Poddaní</a:t>
                      </a:r>
                      <a:r>
                        <a:rPr lang="cs-CZ" sz="1000" baseline="0" dirty="0" smtClean="0"/>
                        <a:t> v takovém městě byli přímými poddanými krále.</a:t>
                      </a:r>
                      <a:endParaRPr lang="cs-CZ" sz="1000" dirty="0"/>
                    </a:p>
                  </a:txBody>
                  <a:tcPr/>
                </a:tc>
              </a:tr>
              <a:tr h="539121">
                <a:tc>
                  <a:txBody>
                    <a:bodyPr/>
                    <a:lstStyle/>
                    <a:p>
                      <a:r>
                        <a:rPr lang="cs-CZ" sz="1000" dirty="0" smtClean="0"/>
                        <a:t>Horní město</a:t>
                      </a:r>
                      <a:endParaRPr lang="cs-CZ" sz="1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000" dirty="0" smtClean="0"/>
                        <a:t>králi </a:t>
                      </a:r>
                      <a:endParaRPr lang="cs-CZ" sz="1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000" dirty="0" smtClean="0"/>
                        <a:t>Kutná</a:t>
                      </a:r>
                      <a:r>
                        <a:rPr lang="cs-CZ" sz="1000" baseline="0" dirty="0" smtClean="0"/>
                        <a:t> Hora</a:t>
                      </a:r>
                      <a:endParaRPr lang="cs-CZ" sz="1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000" dirty="0" smtClean="0"/>
                        <a:t>Města,</a:t>
                      </a:r>
                      <a:r>
                        <a:rPr lang="cs-CZ" sz="1000" baseline="0" dirty="0" smtClean="0"/>
                        <a:t> která se věnovala těžbě např. stříbra.</a:t>
                      </a:r>
                      <a:endParaRPr lang="cs-CZ" sz="1000" dirty="0" smtClean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76056" y="274638"/>
            <a:ext cx="3610744" cy="63408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pic>
        <p:nvPicPr>
          <p:cNvPr id="4" name="Picture 2" descr="http://officeimg.vo.msecnd.net/cs-cz/templates/TR010336841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0"/>
            <a:ext cx="4968552" cy="6699171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683568" y="980728"/>
            <a:ext cx="7200800" cy="44012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/>
              <a:t>Klipart [on-line]. 2011 Microsoft </a:t>
            </a:r>
            <a:r>
              <a:rPr lang="cs-CZ" sz="1400" dirty="0" err="1" smtClean="0"/>
              <a:t>Corporation</a:t>
            </a:r>
            <a:r>
              <a:rPr lang="cs-CZ" sz="1400" dirty="0" smtClean="0"/>
              <a:t> [cit. 2011-11-24]. Dostupné z www:</a:t>
            </a:r>
            <a:endParaRPr lang="cs-CZ" sz="1400" dirty="0" smtClean="0">
              <a:hlinkClick r:id="rId3"/>
            </a:endParaRPr>
          </a:p>
          <a:p>
            <a:pPr>
              <a:buFont typeface="Arial" pitchFamily="34" charset="0"/>
              <a:buChar char="•"/>
            </a:pPr>
            <a:r>
              <a:rPr lang="cs-CZ" sz="1400" dirty="0">
                <a:hlinkClick r:id="rId3"/>
              </a:rPr>
              <a:t> </a:t>
            </a:r>
            <a:r>
              <a:rPr lang="cs-CZ" sz="1400" dirty="0" smtClean="0">
                <a:hlinkClick r:id="rId3"/>
              </a:rPr>
              <a:t>http://office.</a:t>
            </a:r>
            <a:r>
              <a:rPr lang="cs-CZ" sz="1400" dirty="0" err="1" smtClean="0">
                <a:hlinkClick r:id="rId3"/>
              </a:rPr>
              <a:t>microsoft.com</a:t>
            </a:r>
            <a:r>
              <a:rPr lang="cs-CZ" sz="1400" dirty="0" smtClean="0">
                <a:hlinkClick r:id="rId3"/>
              </a:rPr>
              <a:t>/</a:t>
            </a:r>
            <a:r>
              <a:rPr lang="cs-CZ" sz="1400" dirty="0" err="1" smtClean="0">
                <a:hlinkClick r:id="rId3"/>
              </a:rPr>
              <a:t>cs</a:t>
            </a:r>
            <a:r>
              <a:rPr lang="cs-CZ" sz="1400" dirty="0" smtClean="0">
                <a:hlinkClick r:id="rId3"/>
              </a:rPr>
              <a:t>-</a:t>
            </a:r>
            <a:r>
              <a:rPr lang="cs-CZ" sz="1400" dirty="0" err="1" smtClean="0">
                <a:hlinkClick r:id="rId3"/>
              </a:rPr>
              <a:t>cz</a:t>
            </a:r>
            <a:r>
              <a:rPr lang="cs-CZ" sz="1400" dirty="0" smtClean="0">
                <a:hlinkClick r:id="rId3"/>
              </a:rPr>
              <a:t>/</a:t>
            </a:r>
            <a:r>
              <a:rPr lang="cs-CZ" sz="1400" dirty="0" err="1" smtClean="0">
                <a:hlinkClick r:id="rId3"/>
              </a:rPr>
              <a:t>templates</a:t>
            </a:r>
            <a:r>
              <a:rPr lang="cs-CZ" sz="1400" dirty="0" smtClean="0">
                <a:hlinkClick r:id="rId3"/>
              </a:rPr>
              <a:t>/</a:t>
            </a:r>
            <a:r>
              <a:rPr lang="cs-CZ" sz="1400" dirty="0" err="1" smtClean="0">
                <a:hlinkClick r:id="rId3"/>
              </a:rPr>
              <a:t>sablona</a:t>
            </a:r>
            <a:r>
              <a:rPr lang="cs-CZ" sz="1400" dirty="0" smtClean="0">
                <a:hlinkClick r:id="rId3"/>
              </a:rPr>
              <a:t>-e-mailu-</a:t>
            </a:r>
            <a:r>
              <a:rPr lang="cs-CZ" sz="1400" dirty="0" err="1" smtClean="0">
                <a:hlinkClick r:id="rId3"/>
              </a:rPr>
              <a:t>zimni</a:t>
            </a:r>
            <a:r>
              <a:rPr lang="cs-CZ" sz="1400" dirty="0" smtClean="0">
                <a:hlinkClick r:id="rId3"/>
              </a:rPr>
              <a:t>-</a:t>
            </a:r>
            <a:r>
              <a:rPr lang="cs-CZ" sz="1400" dirty="0" err="1" smtClean="0">
                <a:hlinkClick r:id="rId3"/>
              </a:rPr>
              <a:t>navrh</a:t>
            </a:r>
            <a:r>
              <a:rPr lang="cs-CZ" sz="1400" dirty="0" smtClean="0">
                <a:hlinkClick r:id="rId3"/>
              </a:rPr>
              <a:t>-TC010336841.aspx</a:t>
            </a:r>
            <a:endParaRPr lang="cs-CZ" sz="1400" dirty="0" smtClean="0"/>
          </a:p>
          <a:p>
            <a:pPr>
              <a:buFont typeface="Arial" pitchFamily="34" charset="0"/>
              <a:buChar char="•"/>
            </a:pPr>
            <a:endParaRPr lang="cs-CZ" sz="1400" dirty="0" smtClean="0"/>
          </a:p>
          <a:p>
            <a:r>
              <a:rPr lang="cs-CZ" sz="1400" i="1" dirty="0" smtClean="0"/>
              <a:t>Město Kouřim</a:t>
            </a:r>
            <a:r>
              <a:rPr lang="cs-CZ" sz="1400" dirty="0" smtClean="0"/>
              <a:t> [on-line]. 2008 Středočeský kraj [cit. 2011-12-15]. Dostupné z www:</a:t>
            </a:r>
          </a:p>
          <a:p>
            <a:pPr>
              <a:buFont typeface="Arial" pitchFamily="34" charset="0"/>
              <a:buChar char="•"/>
            </a:pPr>
            <a:r>
              <a:rPr lang="cs-CZ" sz="1400" dirty="0" smtClean="0">
                <a:hlinkClick r:id="rId4"/>
              </a:rPr>
              <a:t>http://www.</a:t>
            </a:r>
            <a:r>
              <a:rPr lang="cs-CZ" sz="1400" dirty="0" err="1" smtClean="0">
                <a:hlinkClick r:id="rId4"/>
              </a:rPr>
              <a:t>kr</a:t>
            </a:r>
            <a:r>
              <a:rPr lang="cs-CZ" sz="1400" dirty="0" smtClean="0">
                <a:hlinkClick r:id="rId4"/>
              </a:rPr>
              <a:t>-</a:t>
            </a:r>
            <a:r>
              <a:rPr lang="cs-CZ" sz="1400" dirty="0" err="1" smtClean="0">
                <a:hlinkClick r:id="rId4"/>
              </a:rPr>
              <a:t>stredocesky.cz</a:t>
            </a:r>
            <a:r>
              <a:rPr lang="cs-CZ" sz="1400" dirty="0" smtClean="0">
                <a:hlinkClick r:id="rId4"/>
              </a:rPr>
              <a:t>/NR/</a:t>
            </a:r>
            <a:r>
              <a:rPr lang="cs-CZ" sz="1400" dirty="0" err="1" smtClean="0">
                <a:hlinkClick r:id="rId4"/>
              </a:rPr>
              <a:t>rdonlyres</a:t>
            </a:r>
            <a:r>
              <a:rPr lang="cs-CZ" sz="1400" dirty="0" smtClean="0">
                <a:hlinkClick r:id="rId4"/>
              </a:rPr>
              <a:t>/F1ABDE25-3DCE-4573-A7B1-69C4E93DE8D1/0/</a:t>
            </a:r>
            <a:r>
              <a:rPr lang="cs-CZ" sz="1400" dirty="0" err="1" smtClean="0">
                <a:hlinkClick r:id="rId4"/>
              </a:rPr>
              <a:t>kourim</a:t>
            </a:r>
            <a:r>
              <a:rPr lang="cs-CZ" sz="1400" dirty="0" smtClean="0">
                <a:hlinkClick r:id="rId4"/>
              </a:rPr>
              <a:t>___hradby___veduta_od_</a:t>
            </a:r>
            <a:r>
              <a:rPr lang="cs-CZ" sz="1400" dirty="0" err="1" smtClean="0">
                <a:hlinkClick r:id="rId4"/>
              </a:rPr>
              <a:t>jana</a:t>
            </a:r>
            <a:r>
              <a:rPr lang="cs-CZ" sz="1400" dirty="0" smtClean="0">
                <a:hlinkClick r:id="rId4"/>
              </a:rPr>
              <a:t>_</a:t>
            </a:r>
            <a:r>
              <a:rPr lang="cs-CZ" sz="1400" dirty="0" err="1" smtClean="0">
                <a:hlinkClick r:id="rId4"/>
              </a:rPr>
              <a:t>willenbega</a:t>
            </a:r>
            <a:r>
              <a:rPr lang="cs-CZ" sz="1400" dirty="0" smtClean="0">
                <a:hlinkClick r:id="rId4"/>
              </a:rPr>
              <a:t>___kolem_r_16001.jpg</a:t>
            </a:r>
            <a:endParaRPr lang="cs-CZ" sz="1400" dirty="0" smtClean="0"/>
          </a:p>
          <a:p>
            <a:endParaRPr lang="cs-CZ" sz="1400" i="1" dirty="0" smtClean="0"/>
          </a:p>
          <a:p>
            <a:r>
              <a:rPr lang="cs-CZ" sz="1400" i="1" dirty="0" smtClean="0"/>
              <a:t>Život středověkého rolníka </a:t>
            </a:r>
            <a:r>
              <a:rPr lang="cs-CZ" sz="1400" dirty="0" smtClean="0"/>
              <a:t>[on-line]. 30.6.2011 [cit. 2011-12-15]. Dostupné pod licencí </a:t>
            </a:r>
            <a:r>
              <a:rPr lang="cs-CZ" sz="1400" dirty="0" err="1" smtClean="0"/>
              <a:t>Creative</a:t>
            </a:r>
            <a:r>
              <a:rPr lang="cs-CZ" sz="1400" dirty="0" smtClean="0"/>
              <a:t> </a:t>
            </a:r>
            <a:r>
              <a:rPr lang="cs-CZ" sz="1400" dirty="0" err="1" smtClean="0"/>
              <a:t>Commons</a:t>
            </a:r>
            <a:r>
              <a:rPr lang="cs-CZ" sz="1400" dirty="0" smtClean="0"/>
              <a:t> na www:</a:t>
            </a:r>
          </a:p>
          <a:p>
            <a:pPr>
              <a:buFont typeface="Arial" pitchFamily="34" charset="0"/>
              <a:buChar char="•"/>
            </a:pPr>
            <a:r>
              <a:rPr lang="cs-CZ" sz="1400" dirty="0" smtClean="0">
                <a:hlinkClick r:id="rId5"/>
              </a:rPr>
              <a:t>http://commons.wikimedia.org/wiki/File:%C5%BDivot_st%C5%99edov%C4%9Bk%C3%A9ho_roln%C3%ADka.gif</a:t>
            </a:r>
            <a:endParaRPr lang="cs-CZ" sz="1400" dirty="0" smtClean="0"/>
          </a:p>
          <a:p>
            <a:endParaRPr lang="cs-CZ" sz="1400" dirty="0" smtClean="0"/>
          </a:p>
          <a:p>
            <a:r>
              <a:rPr lang="cs-CZ" sz="1400" i="1" dirty="0" smtClean="0"/>
              <a:t>Práva městská království českého </a:t>
            </a:r>
            <a:r>
              <a:rPr lang="cs-CZ" sz="1400" dirty="0" smtClean="0"/>
              <a:t>[on-line]. 31.1.2011 [cit. 2011-12-15]. Dostupné pod licencí </a:t>
            </a:r>
            <a:r>
              <a:rPr lang="cs-CZ" sz="1400" dirty="0" err="1" smtClean="0"/>
              <a:t>Creative</a:t>
            </a:r>
            <a:r>
              <a:rPr lang="cs-CZ" sz="1400" dirty="0" smtClean="0"/>
              <a:t> </a:t>
            </a:r>
            <a:r>
              <a:rPr lang="cs-CZ" sz="1400" dirty="0" err="1" smtClean="0"/>
              <a:t>Commons</a:t>
            </a:r>
            <a:r>
              <a:rPr lang="cs-CZ" sz="1400" dirty="0" smtClean="0"/>
              <a:t> na www:</a:t>
            </a:r>
          </a:p>
          <a:p>
            <a:pPr>
              <a:buFont typeface="Arial" pitchFamily="34" charset="0"/>
              <a:buChar char="•"/>
            </a:pPr>
            <a:r>
              <a:rPr lang="cs-CZ" sz="1400" dirty="0" smtClean="0">
                <a:hlinkClick r:id="rId6"/>
              </a:rPr>
              <a:t>http://cs.wikipedia.org/wiki/Soubor:Melantrich05.jpg</a:t>
            </a:r>
            <a:endParaRPr lang="cs-CZ" sz="1400" dirty="0" smtClean="0"/>
          </a:p>
          <a:p>
            <a:endParaRPr lang="cs-CZ" sz="1400" dirty="0" smtClean="0"/>
          </a:p>
          <a:p>
            <a:r>
              <a:rPr lang="cs-CZ" sz="1400" dirty="0" smtClean="0"/>
              <a:t>VÁLKOVÁ, V. </a:t>
            </a:r>
            <a:r>
              <a:rPr lang="cs-CZ" sz="1400" i="1" dirty="0" smtClean="0"/>
              <a:t>Dějepis 7-  středověk a raný novověk</a:t>
            </a:r>
            <a:r>
              <a:rPr lang="cs-CZ" sz="1400" dirty="0" smtClean="0"/>
              <a:t>. Praha : SNP, 2009. s. 69-70. </a:t>
            </a:r>
            <a:br>
              <a:rPr lang="cs-CZ" sz="1400" dirty="0" smtClean="0"/>
            </a:br>
            <a:r>
              <a:rPr lang="cs-CZ" sz="1400" dirty="0" smtClean="0"/>
              <a:t>ISBN 978-80-7235-373-6.</a:t>
            </a:r>
          </a:p>
          <a:p>
            <a:pPr>
              <a:buFont typeface="Arial" pitchFamily="34" charset="0"/>
              <a:buChar char="•"/>
            </a:pPr>
            <a:endParaRPr lang="cs-CZ" sz="1400" dirty="0" smtClean="0"/>
          </a:p>
          <a:p>
            <a:endParaRPr lang="cs-CZ" sz="1400" dirty="0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76056" y="0"/>
            <a:ext cx="3610744" cy="850106"/>
          </a:xfrm>
        </p:spPr>
        <p:txBody>
          <a:bodyPr/>
          <a:lstStyle/>
          <a:p>
            <a:r>
              <a:rPr lang="cs-CZ" dirty="0" smtClean="0"/>
              <a:t>Shrnutí </a:t>
            </a:r>
            <a:endParaRPr lang="cs-CZ" dirty="0"/>
          </a:p>
        </p:txBody>
      </p:sp>
      <p:pic>
        <p:nvPicPr>
          <p:cNvPr id="4" name="Picture 2" descr="http://officeimg.vo.msecnd.net/cs-cz/templates/TR010336841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0"/>
            <a:ext cx="4464496" cy="6699171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827584" y="692696"/>
            <a:ext cx="8136904" cy="56323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cs-CZ" sz="1200" b="1" dirty="0" smtClean="0">
                <a:solidFill>
                  <a:schemeClr val="accent2"/>
                </a:solidFill>
              </a:rPr>
              <a:t>	Anotace	 		</a:t>
            </a:r>
            <a:r>
              <a:rPr lang="cs-CZ" sz="1200" dirty="0" smtClean="0">
                <a:solidFill>
                  <a:schemeClr val="accent2"/>
                </a:solidFill>
              </a:rPr>
              <a:t> Prezentace </a:t>
            </a:r>
            <a:r>
              <a:rPr lang="cs-CZ" sz="1200" dirty="0" smtClean="0">
                <a:solidFill>
                  <a:srgbClr val="C00000"/>
                </a:solidFill>
              </a:rPr>
              <a:t>je určena pro sedmý ročník ZŠ </a:t>
            </a:r>
            <a:r>
              <a:rPr lang="cs-CZ" sz="1200" dirty="0" smtClean="0">
                <a:solidFill>
                  <a:srgbClr val="C00000"/>
                </a:solidFill>
              </a:rPr>
              <a:t>a </a:t>
            </a:r>
            <a:r>
              <a:rPr lang="cs-CZ" sz="1200" dirty="0" smtClean="0">
                <a:solidFill>
                  <a:srgbClr val="C00000"/>
                </a:solidFill>
              </a:rPr>
              <a:t>slouží </a:t>
            </a:r>
            <a:r>
              <a:rPr lang="cs-CZ" sz="1200" dirty="0" smtClean="0">
                <a:solidFill>
                  <a:schemeClr val="accent2"/>
                </a:solidFill>
              </a:rPr>
              <a:t>k </a:t>
            </a:r>
            <a:r>
              <a:rPr lang="cs-CZ" sz="1200" smtClean="0">
                <a:solidFill>
                  <a:schemeClr val="accent2"/>
                </a:solidFill>
              </a:rPr>
              <a:t>opakování </a:t>
            </a:r>
            <a:r>
              <a:rPr lang="cs-CZ" sz="1200" smtClean="0">
                <a:solidFill>
                  <a:schemeClr val="accent2"/>
                </a:solidFill>
              </a:rPr>
              <a:t>látky				 </a:t>
            </a:r>
            <a:r>
              <a:rPr lang="cs-CZ" sz="1200" dirty="0" smtClean="0">
                <a:solidFill>
                  <a:schemeClr val="accent2"/>
                </a:solidFill>
              </a:rPr>
              <a:t>„Středověký  venkov a město“	.			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cs-CZ" sz="1200" b="1" dirty="0" smtClean="0">
                <a:solidFill>
                  <a:schemeClr val="accent2"/>
                </a:solidFill>
              </a:rPr>
              <a:t>	Autor			</a:t>
            </a:r>
            <a:r>
              <a:rPr lang="cs-CZ" sz="1200" dirty="0" smtClean="0">
                <a:solidFill>
                  <a:schemeClr val="accent2"/>
                </a:solidFill>
              </a:rPr>
              <a:t>Mgr. Sandra Tichá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endParaRPr lang="cs-CZ" sz="1200" dirty="0" smtClean="0">
              <a:solidFill>
                <a:schemeClr val="accent2"/>
              </a:solidFill>
            </a:endParaRP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cs-CZ" sz="1200" b="1" dirty="0" smtClean="0">
                <a:solidFill>
                  <a:schemeClr val="accent2"/>
                </a:solidFill>
              </a:rPr>
              <a:t>	Jazyk			</a:t>
            </a:r>
            <a:r>
              <a:rPr lang="cs-CZ" sz="1200" dirty="0" smtClean="0">
                <a:solidFill>
                  <a:schemeClr val="accent2"/>
                </a:solidFill>
              </a:rPr>
              <a:t>čeština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endParaRPr lang="cs-CZ" sz="1200" dirty="0" smtClean="0">
              <a:solidFill>
                <a:schemeClr val="accent2"/>
              </a:solidFill>
            </a:endParaRP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cs-CZ" sz="1200" b="1" dirty="0" smtClean="0">
                <a:solidFill>
                  <a:schemeClr val="accent2"/>
                </a:solidFill>
              </a:rPr>
              <a:t>	Očekávaný výstup		</a:t>
            </a:r>
            <a:r>
              <a:rPr lang="cs-CZ" sz="1200" dirty="0" smtClean="0">
                <a:solidFill>
                  <a:schemeClr val="accent2"/>
                </a:solidFill>
              </a:rPr>
              <a:t>Žáci charakterizují život na venkově ve středověku. Žáci vysvětlí, jaký 				je rozdíl mezi městem královským a poddanským. Žáci chápou pojmy 				vztahující se k tématu.</a:t>
            </a:r>
          </a:p>
          <a:p>
            <a:pPr>
              <a:lnSpc>
                <a:spcPct val="120000"/>
              </a:lnSpc>
              <a:spcBef>
                <a:spcPts val="0"/>
              </a:spcBef>
              <a:buNone/>
            </a:pPr>
            <a:endParaRPr lang="cs-CZ" sz="1200" dirty="0" smtClean="0">
              <a:solidFill>
                <a:schemeClr val="accent2"/>
              </a:solidFill>
            </a:endParaRP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cs-CZ" sz="1200" b="1" dirty="0" smtClean="0">
                <a:solidFill>
                  <a:schemeClr val="accent2"/>
                </a:solidFill>
              </a:rPr>
              <a:t>	Klíčová slova			</a:t>
            </a:r>
            <a:r>
              <a:rPr lang="cs-CZ" sz="1200" dirty="0" smtClean="0">
                <a:solidFill>
                  <a:schemeClr val="accent2"/>
                </a:solidFill>
              </a:rPr>
              <a:t>život ve středověku,  trojpolní systém, kolonizace, robota, cechy, 				města ve středověku, městská privilegia 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endParaRPr lang="cs-CZ" sz="1200" dirty="0" smtClean="0">
              <a:solidFill>
                <a:schemeClr val="accent2"/>
              </a:solidFill>
            </a:endParaRP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cs-CZ" sz="1200" b="1" dirty="0" smtClean="0">
                <a:solidFill>
                  <a:schemeClr val="accent2"/>
                </a:solidFill>
              </a:rPr>
              <a:t>	Druh učebního materiálu		</a:t>
            </a:r>
            <a:r>
              <a:rPr lang="cs-CZ" sz="1200" dirty="0" smtClean="0">
                <a:solidFill>
                  <a:schemeClr val="accent2"/>
                </a:solidFill>
              </a:rPr>
              <a:t>prezentace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endParaRPr lang="cs-CZ" sz="1200" dirty="0" smtClean="0">
              <a:solidFill>
                <a:schemeClr val="accent2"/>
              </a:solidFill>
            </a:endParaRP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cs-CZ" sz="1200" b="1" dirty="0" smtClean="0">
                <a:solidFill>
                  <a:schemeClr val="accent2"/>
                </a:solidFill>
              </a:rPr>
              <a:t>	Druh </a:t>
            </a:r>
            <a:r>
              <a:rPr lang="cs-CZ" sz="1200" b="1" dirty="0" err="1" smtClean="0">
                <a:solidFill>
                  <a:schemeClr val="accent2"/>
                </a:solidFill>
              </a:rPr>
              <a:t>interaktivity</a:t>
            </a:r>
            <a:r>
              <a:rPr lang="cs-CZ" sz="1200" b="1" dirty="0" smtClean="0">
                <a:solidFill>
                  <a:schemeClr val="accent2"/>
                </a:solidFill>
              </a:rPr>
              <a:t>		</a:t>
            </a:r>
            <a:r>
              <a:rPr lang="cs-CZ" sz="1200" dirty="0" smtClean="0">
                <a:solidFill>
                  <a:schemeClr val="accent2"/>
                </a:solidFill>
              </a:rPr>
              <a:t>aktivita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endParaRPr lang="cs-CZ" sz="1200" dirty="0" smtClean="0">
              <a:solidFill>
                <a:schemeClr val="accent2"/>
              </a:solidFill>
            </a:endParaRP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cs-CZ" sz="1200" b="1" dirty="0" smtClean="0">
                <a:solidFill>
                  <a:schemeClr val="accent2"/>
                </a:solidFill>
              </a:rPr>
              <a:t>	Cílová skupina			</a:t>
            </a:r>
            <a:r>
              <a:rPr lang="cs-CZ" sz="1200" dirty="0" smtClean="0">
                <a:solidFill>
                  <a:schemeClr val="accent2"/>
                </a:solidFill>
              </a:rPr>
              <a:t>žák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endParaRPr lang="cs-CZ" sz="1200" dirty="0" smtClean="0">
              <a:solidFill>
                <a:schemeClr val="accent2"/>
              </a:solidFill>
            </a:endParaRP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cs-CZ" sz="1200" b="1" dirty="0" smtClean="0">
                <a:solidFill>
                  <a:schemeClr val="accent2"/>
                </a:solidFill>
              </a:rPr>
              <a:t>	Stupeň a typ vzdělávání		</a:t>
            </a:r>
            <a:r>
              <a:rPr lang="cs-CZ" sz="1200" dirty="0" smtClean="0">
                <a:solidFill>
                  <a:schemeClr val="accent2"/>
                </a:solidFill>
              </a:rPr>
              <a:t>základní vzdělávání – druhý stupeň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endParaRPr lang="cs-CZ" sz="1200" dirty="0" smtClean="0">
              <a:solidFill>
                <a:schemeClr val="accent2"/>
              </a:solidFill>
            </a:endParaRP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cs-CZ" sz="1200" b="1" dirty="0" smtClean="0">
                <a:solidFill>
                  <a:schemeClr val="accent2"/>
                </a:solidFill>
              </a:rPr>
              <a:t>	Typická věková skupina		</a:t>
            </a:r>
            <a:r>
              <a:rPr lang="cs-CZ" sz="1200" dirty="0" smtClean="0">
                <a:solidFill>
                  <a:schemeClr val="accent2"/>
                </a:solidFill>
              </a:rPr>
              <a:t>12 – 13 let</a:t>
            </a:r>
          </a:p>
          <a:p>
            <a:pPr>
              <a:lnSpc>
                <a:spcPct val="120000"/>
              </a:lnSpc>
              <a:spcBef>
                <a:spcPts val="0"/>
              </a:spcBef>
              <a:buNone/>
            </a:pPr>
            <a:endParaRPr lang="cs-CZ" sz="1200" dirty="0" smtClean="0">
              <a:solidFill>
                <a:schemeClr val="accent2"/>
              </a:solidFill>
            </a:endParaRP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cs-CZ" sz="1200" b="1" dirty="0" smtClean="0">
                <a:solidFill>
                  <a:schemeClr val="accent2"/>
                </a:solidFill>
              </a:rPr>
              <a:t>	Celková velikost		</a:t>
            </a:r>
            <a:r>
              <a:rPr lang="cs-CZ" sz="1200" dirty="0" smtClean="0">
                <a:solidFill>
                  <a:schemeClr val="accent2"/>
                </a:solidFill>
              </a:rPr>
              <a:t>872 kB</a:t>
            </a:r>
            <a:endParaRPr lang="cs-CZ" sz="1200" dirty="0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214942" y="274638"/>
            <a:ext cx="3471858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Metodická poznámka</a:t>
            </a:r>
            <a:endParaRPr lang="cs-CZ" dirty="0"/>
          </a:p>
        </p:txBody>
      </p:sp>
      <p:pic>
        <p:nvPicPr>
          <p:cNvPr id="4" name="Picture 2" descr="http://officeimg.vo.msecnd.net/cs-cz/templates/TR010336841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0"/>
            <a:ext cx="4968552" cy="6699171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928662" y="928670"/>
            <a:ext cx="3714776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Prezentace slouží k rychlému připomenutí základních pojmů z </a:t>
            </a:r>
            <a:r>
              <a:rPr lang="cs-CZ" smtClean="0"/>
              <a:t>látky o </a:t>
            </a:r>
            <a:r>
              <a:rPr lang="cs-CZ" dirty="0" smtClean="0"/>
              <a:t>středověkém venkově a městu.</a:t>
            </a:r>
          </a:p>
          <a:p>
            <a:r>
              <a:rPr lang="cs-CZ" dirty="0" smtClean="0"/>
              <a:t>Snímek 2- Žáci do tabulky dopisují pojmy.</a:t>
            </a:r>
          </a:p>
          <a:p>
            <a:r>
              <a:rPr lang="cs-CZ" dirty="0" smtClean="0"/>
              <a:t>Snímek 3- Žáci doplňují danou tabulku.</a:t>
            </a:r>
          </a:p>
          <a:p>
            <a:r>
              <a:rPr lang="cs-CZ" dirty="0" smtClean="0"/>
              <a:t>Snímek 4- Žáci odhadují podle obrázku, která městská privilegia dané město může mít.</a:t>
            </a:r>
          </a:p>
          <a:p>
            <a:r>
              <a:rPr lang="cs-CZ" dirty="0" smtClean="0"/>
              <a:t>Snímek 5- Ukázka tehdejšího písma, způsob zdobení úvodního listu významného dokumentu z 16. století.</a:t>
            </a:r>
          </a:p>
          <a:p>
            <a:r>
              <a:rPr lang="cs-CZ" dirty="0" smtClean="0"/>
              <a:t>Snímek 5- Správné odpovědi k snímkům 2,3 a 4.</a:t>
            </a:r>
            <a:endParaRPr lang="cs-CZ" dirty="0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lnDef>
      <a:spPr>
        <a:ln>
          <a:tailEnd type="arrow"/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181</TotalTime>
  <Words>489</Words>
  <Application>Microsoft Office PowerPoint</Application>
  <PresentationFormat>Předvádění na obrazovce (4:3)</PresentationFormat>
  <Paragraphs>122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Snímek 2</vt:lpstr>
      <vt:lpstr>Doplň tabulku</vt:lpstr>
      <vt:lpstr>Která městská privilegia v sobě schovávají dané věty?</vt:lpstr>
      <vt:lpstr>Práva městská království českého- Úvodní list </vt:lpstr>
      <vt:lpstr>Správné odpovědi</vt:lpstr>
      <vt:lpstr>Použité zdroje</vt:lpstr>
      <vt:lpstr>Shrnutí </vt:lpstr>
      <vt:lpstr>Metodická poznámka</vt:lpstr>
    </vt:vector>
  </TitlesOfParts>
  <Company>Základní škola Ostrovní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Základní škola Ostrovní</dc:creator>
  <cp:lastModifiedBy>Základní škola Ostrovní</cp:lastModifiedBy>
  <cp:revision>47</cp:revision>
  <dcterms:created xsi:type="dcterms:W3CDTF">2011-12-13T07:30:30Z</dcterms:created>
  <dcterms:modified xsi:type="dcterms:W3CDTF">2012-03-08T09:20:15Z</dcterms:modified>
</cp:coreProperties>
</file>