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82270-9999-437B-A693-A49BDF6FAF3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35CF5-89AA-49B2-B144-3789A8C8ED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483768" y="607867"/>
            <a:ext cx="64807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724724"/>
            <a:ext cx="79208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VY_42_INOVACE_04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Mocniny s přirozeným exponentem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Zavedení mocniny s přirozeným exponentem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373217"/>
            <a:ext cx="770485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Mocniny s přirozeným mocnitelem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  a. a . a  =  a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3851920" y="476672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55976" y="26064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mocnitel- exponent (přirozené číslo)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707904" y="908720"/>
            <a:ext cx="122413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932040" y="105273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 mocniny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206084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 si :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2636912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Třetí mocnina čísla </a:t>
            </a:r>
            <a:r>
              <a:rPr lang="cs-CZ" sz="2400" b="1" dirty="0" smtClean="0"/>
              <a:t> a  </a:t>
            </a:r>
            <a:r>
              <a:rPr lang="cs-CZ" sz="2400" dirty="0" smtClean="0"/>
              <a:t>je součin tří stejných činitelů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3284984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 . a . a = a</a:t>
            </a:r>
            <a:r>
              <a:rPr lang="cs-CZ" sz="2400" b="1" baseline="30000" dirty="0" smtClean="0"/>
              <a:t>3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3789040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výrazu </a:t>
            </a:r>
            <a:r>
              <a:rPr lang="cs-CZ" sz="2400" b="1" dirty="0" smtClean="0"/>
              <a:t>a</a:t>
            </a:r>
            <a:r>
              <a:rPr lang="cs-CZ" sz="2400" b="1" baseline="30000" dirty="0" smtClean="0"/>
              <a:t>3</a:t>
            </a:r>
            <a:r>
              <a:rPr lang="cs-CZ" sz="2400" baseline="30000" dirty="0" smtClean="0"/>
              <a:t>  </a:t>
            </a:r>
            <a:r>
              <a:rPr lang="cs-CZ" sz="2400" dirty="0" smtClean="0"/>
              <a:t>lze za proměnnou </a:t>
            </a:r>
            <a:r>
              <a:rPr lang="cs-CZ" sz="2400" b="1" dirty="0" smtClean="0"/>
              <a:t>a</a:t>
            </a:r>
            <a:r>
              <a:rPr lang="cs-CZ" sz="2400" dirty="0" smtClean="0"/>
              <a:t> dosadit libovolné číslo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479715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58 . 58 . 58 = 58</a:t>
            </a:r>
            <a:r>
              <a:rPr lang="cs-CZ" sz="2400" baseline="30000" dirty="0" smtClean="0"/>
              <a:t>3   </a:t>
            </a:r>
            <a:r>
              <a:rPr lang="cs-CZ" sz="2400" dirty="0" smtClean="0"/>
              <a:t> tečky jako znak násobení nemůžeme vynechat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179512" y="692696"/>
            <a:ext cx="6552728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Zapamatuj si :</a:t>
            </a:r>
          </a:p>
          <a:p>
            <a:pPr>
              <a:buNone/>
            </a:pPr>
            <a:r>
              <a:rPr lang="cs-CZ" sz="2400" dirty="0" smtClean="0"/>
              <a:t>Druhá mocnina </a:t>
            </a:r>
            <a:r>
              <a:rPr lang="cs-CZ" sz="2400" b="1" dirty="0" smtClean="0"/>
              <a:t>kteréhokoliv čísla</a:t>
            </a:r>
            <a:r>
              <a:rPr lang="cs-CZ" sz="2400" dirty="0" smtClean="0"/>
              <a:t> nemůže být číslo </a:t>
            </a:r>
            <a:r>
              <a:rPr lang="cs-CZ" sz="2400" b="1" dirty="0" smtClean="0"/>
              <a:t>záporné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Třetí mocnina </a:t>
            </a:r>
            <a:r>
              <a:rPr lang="cs-CZ" sz="2400" b="1" dirty="0" smtClean="0"/>
              <a:t>kladného čísla </a:t>
            </a:r>
            <a:r>
              <a:rPr lang="cs-CZ" sz="2400" dirty="0" smtClean="0"/>
              <a:t>je </a:t>
            </a:r>
            <a:r>
              <a:rPr lang="cs-CZ" sz="2400" b="1" dirty="0" smtClean="0"/>
              <a:t>kladné číslo</a:t>
            </a:r>
            <a:r>
              <a:rPr lang="cs-CZ" sz="2400" dirty="0" smtClean="0"/>
              <a:t>.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Třetí mocnina </a:t>
            </a:r>
            <a:r>
              <a:rPr lang="cs-CZ" sz="2400" b="1" dirty="0" smtClean="0"/>
              <a:t>záporného čísla </a:t>
            </a:r>
            <a:r>
              <a:rPr lang="cs-CZ" sz="2400" dirty="0" smtClean="0"/>
              <a:t>je </a:t>
            </a:r>
            <a:r>
              <a:rPr lang="cs-CZ" sz="2400" b="1" dirty="0" smtClean="0"/>
              <a:t>záporné číslo.                  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Stručně lze napsat :                   </a:t>
            </a:r>
          </a:p>
          <a:p>
            <a:pPr>
              <a:buNone/>
            </a:pPr>
            <a:r>
              <a:rPr lang="cs-CZ" sz="2400" dirty="0" smtClean="0"/>
              <a:t>Pro každé číslo </a:t>
            </a:r>
            <a:r>
              <a:rPr lang="cs-CZ" sz="2400" b="1" dirty="0" smtClean="0"/>
              <a:t>a </a:t>
            </a:r>
            <a:r>
              <a:rPr lang="cs-CZ" sz="2400" dirty="0" smtClean="0"/>
              <a:t>platí           a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≥  0</a:t>
            </a:r>
          </a:p>
          <a:p>
            <a:pPr>
              <a:buNone/>
            </a:pPr>
            <a:r>
              <a:rPr lang="cs-CZ" sz="2400" dirty="0" smtClean="0"/>
              <a:t>Je-li číslo </a:t>
            </a:r>
            <a:r>
              <a:rPr lang="cs-CZ" sz="2400" b="1" dirty="0" smtClean="0"/>
              <a:t>a &gt;  </a:t>
            </a:r>
            <a:r>
              <a:rPr lang="cs-CZ" sz="2400" dirty="0" smtClean="0"/>
              <a:t>0, pak              a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&gt;  0</a:t>
            </a:r>
          </a:p>
          <a:p>
            <a:pPr>
              <a:buNone/>
            </a:pPr>
            <a:r>
              <a:rPr lang="cs-CZ" sz="2400" dirty="0" smtClean="0"/>
              <a:t>Je-li číslo </a:t>
            </a:r>
            <a:r>
              <a:rPr lang="cs-CZ" sz="2400" b="1" dirty="0" smtClean="0"/>
              <a:t>a &lt; </a:t>
            </a:r>
            <a:r>
              <a:rPr lang="cs-CZ" sz="2400" dirty="0" smtClean="0"/>
              <a:t> 0, pak               a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&lt; 0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6660232" y="692696"/>
            <a:ext cx="2026568" cy="543346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(-2).(-2)=+4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2. 2. 2 = 8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(-2).(-2).(-2)= (-8)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830122" cy="41805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Výrazy s mocninami v závorkách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764704"/>
            <a:ext cx="5976664" cy="56886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Vypočítej :        </a:t>
            </a:r>
          </a:p>
          <a:p>
            <a:pPr>
              <a:buNone/>
            </a:pPr>
            <a:r>
              <a:rPr lang="cs-CZ" sz="2400" dirty="0" smtClean="0"/>
              <a:t>                                        součet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( 9 – 8 )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( 1 – 5 )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mocnin </a:t>
            </a:r>
          </a:p>
          <a:p>
            <a:pPr>
              <a:buNone/>
            </a:pPr>
            <a:r>
              <a:rPr lang="cs-CZ" sz="2400" dirty="0" smtClean="0"/>
              <a:t>Umocňování má přednost před sčítáním a </a:t>
            </a:r>
          </a:p>
          <a:p>
            <a:pPr>
              <a:buNone/>
            </a:pPr>
            <a:r>
              <a:rPr lang="cs-CZ" sz="2400" dirty="0" smtClean="0"/>
              <a:t>odčítáním, proto nejdříve určíme </a:t>
            </a:r>
            <a:r>
              <a:rPr lang="cs-CZ" sz="2400" dirty="0" smtClean="0"/>
              <a:t>hodnoty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</a:t>
            </a:r>
            <a:r>
              <a:rPr lang="cs-CZ" sz="2400" dirty="0" smtClean="0"/>
              <a:t> závorkách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dirty="0" smtClean="0"/>
              <a:t>8  . </a:t>
            </a:r>
            <a:r>
              <a:rPr lang="cs-CZ" sz="2400" b="1" dirty="0" smtClean="0"/>
              <a:t>3</a:t>
            </a:r>
            <a:r>
              <a:rPr lang="cs-CZ" sz="2400" b="1" baseline="30000" dirty="0" smtClean="0"/>
              <a:t>2</a:t>
            </a:r>
            <a:r>
              <a:rPr lang="cs-CZ" sz="2400" dirty="0" smtClean="0"/>
              <a:t>  -  2 . </a:t>
            </a:r>
            <a:r>
              <a:rPr lang="cs-CZ" sz="2400" b="1" dirty="0" smtClean="0"/>
              <a:t>3</a:t>
            </a:r>
            <a:r>
              <a:rPr lang="cs-CZ" sz="2400" b="1" baseline="30000" dirty="0" smtClean="0"/>
              <a:t>2</a:t>
            </a:r>
            <a:r>
              <a:rPr lang="cs-CZ" sz="2400" dirty="0" smtClean="0"/>
              <a:t>  =  </a:t>
            </a:r>
            <a:r>
              <a:rPr lang="cs-CZ" sz="2400" baseline="30000" dirty="0" smtClean="0"/>
              <a:t> </a:t>
            </a:r>
            <a:r>
              <a:rPr lang="cs-CZ" sz="2400" b="1" dirty="0" err="1" smtClean="0"/>
              <a:t>3</a:t>
            </a:r>
            <a:r>
              <a:rPr lang="cs-CZ" sz="2400" b="1" baseline="30000" dirty="0" err="1" smtClean="0"/>
              <a:t>2</a:t>
            </a:r>
            <a:r>
              <a:rPr lang="cs-CZ" sz="2400" dirty="0" smtClean="0"/>
              <a:t> .  ( 8 – 2 ) = 9 . 6 = 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54</a:t>
            </a:r>
            <a:r>
              <a:rPr lang="cs-CZ" sz="2400" baseline="30000" dirty="0" smtClean="0"/>
              <a:t> </a:t>
            </a:r>
          </a:p>
          <a:p>
            <a:pPr marL="457200" indent="-457200">
              <a:buNone/>
            </a:pPr>
            <a:r>
              <a:rPr lang="cs-CZ" sz="2400" baseline="30000" dirty="0" smtClean="0"/>
              <a:t>          </a:t>
            </a:r>
            <a:r>
              <a:rPr lang="cs-CZ" sz="2400" dirty="0" smtClean="0"/>
              <a:t>Upraveno podle distribučního zákona – vytknutím stejného činitele  </a:t>
            </a:r>
            <a:r>
              <a:rPr lang="cs-CZ" sz="2400" b="1" dirty="0" smtClean="0"/>
              <a:t>3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</a:t>
            </a:r>
            <a:r>
              <a:rPr lang="cs-CZ" sz="2400" dirty="0" smtClean="0"/>
              <a:t>před závorku.</a:t>
            </a:r>
          </a:p>
          <a:p>
            <a:pPr marL="457200" indent="-457200">
              <a:buNone/>
            </a:pPr>
            <a:r>
              <a:rPr lang="cs-CZ" sz="2400" dirty="0" smtClean="0"/>
              <a:t>       </a:t>
            </a:r>
          </a:p>
          <a:p>
            <a:pPr marL="457200" indent="-457200">
              <a:buNone/>
            </a:pPr>
            <a:endParaRPr lang="cs-CZ" sz="2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56176" y="764704"/>
            <a:ext cx="2987824" cy="5361459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(-4)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1 + 16 = + 17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Obdobně řešíme příklad   </a:t>
            </a:r>
          </a:p>
          <a:p>
            <a:pPr>
              <a:buNone/>
            </a:pPr>
            <a:r>
              <a:rPr lang="cs-CZ" sz="2400" dirty="0" smtClean="0"/>
              <a:t>5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+ 3 . 5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=(1+3). 5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=</a:t>
            </a:r>
          </a:p>
          <a:p>
            <a:pPr>
              <a:buNone/>
            </a:pPr>
            <a:r>
              <a:rPr lang="cs-CZ" sz="2400" dirty="0" smtClean="0"/>
              <a:t>= 4 . 25 = 100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051720" y="1340768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907704" y="1700808"/>
            <a:ext cx="21602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123728" y="1628800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3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3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2200"/>
                            </p:stCondLst>
                            <p:childTnLst>
                              <p:par>
                                <p:cTn id="6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3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3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859216" cy="550547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Počítejme 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3 . ( 2 + 1 )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3 . 3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= 3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 =    27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6. 2</a:t>
            </a:r>
            <a:r>
              <a:rPr lang="cs-CZ" sz="2400" baseline="30000" dirty="0" smtClean="0"/>
              <a:t> 3 </a:t>
            </a:r>
            <a:r>
              <a:rPr lang="cs-CZ" sz="2400" dirty="0" smtClean="0"/>
              <a:t> - 5 . 7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 =  6 .  </a:t>
            </a:r>
            <a:r>
              <a:rPr lang="cs-CZ" sz="2400" b="1" dirty="0" smtClean="0"/>
              <a:t>8        </a:t>
            </a:r>
            <a:r>
              <a:rPr lang="cs-CZ" sz="2400" dirty="0" smtClean="0"/>
              <a:t>–   5 .      </a:t>
            </a:r>
            <a:r>
              <a:rPr lang="cs-CZ" sz="2400" b="1" dirty="0" smtClean="0"/>
              <a:t>49    =    </a:t>
            </a:r>
            <a:r>
              <a:rPr lang="cs-CZ" sz="2400" dirty="0" smtClean="0"/>
              <a:t>48 -  245  =  - 197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AutoNum type="arabicPlain" startAt="18"/>
            </a:pPr>
            <a:r>
              <a:rPr lang="cs-CZ" sz="2400" dirty="0" smtClean="0"/>
              <a:t>:    3</a:t>
            </a:r>
            <a:r>
              <a:rPr lang="cs-CZ" sz="2400" baseline="30000" dirty="0" smtClean="0"/>
              <a:t> 2 </a:t>
            </a:r>
            <a:r>
              <a:rPr lang="cs-CZ" sz="2400" dirty="0" smtClean="0"/>
              <a:t>   +  40  :  2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  =    18  :     9     + 40  :  8  =   2   +   5  = 7</a:t>
            </a:r>
          </a:p>
          <a:p>
            <a:pPr>
              <a:buAutoNum type="arabicPlain" startAt="18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Umocňování ( odmocňování ) má přednost před násobením a dělením, tedy i před sčítáním a odčítáním.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3059832" y="155679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236296" y="2780928"/>
            <a:ext cx="57606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572000" y="2852936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699792" y="2852936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020272" y="414908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372200" y="414908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652120" y="414908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355976" y="4221088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740352" y="414908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55776" y="1556792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</TotalTime>
  <Words>427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Mocniny s přirozeným mocnitelem</vt:lpstr>
      <vt:lpstr>Snímek 3</vt:lpstr>
      <vt:lpstr>Snímek 4</vt:lpstr>
      <vt:lpstr>Výrazy s mocninami v závorkách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Mocniny s přirozeným mocnitelem</dc:title>
  <dc:creator>lpt</dc:creator>
  <cp:lastModifiedBy>Dum</cp:lastModifiedBy>
  <cp:revision>47</cp:revision>
  <dcterms:created xsi:type="dcterms:W3CDTF">2013-01-16T16:48:23Z</dcterms:created>
  <dcterms:modified xsi:type="dcterms:W3CDTF">2013-07-01T12:10:24Z</dcterms:modified>
</cp:coreProperties>
</file>