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9DBAE-8652-4010-AE40-B2ACF610DBE8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75FF0-0F77-4116-9AD5-0A5B666985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27584" y="1724724"/>
            <a:ext cx="792088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VY_42_INOVACE_05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Součin mocnin se stejným základem.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Pravidla pro počítání s mocninami</a:t>
            </a:r>
          </a:p>
        </p:txBody>
      </p:sp>
      <p:pic>
        <p:nvPicPr>
          <p:cNvPr id="6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5373217"/>
            <a:ext cx="770485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2286000" y="764704"/>
            <a:ext cx="6858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Součin mocnin se stejným základem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                                    2</a:t>
            </a:r>
            <a:r>
              <a:rPr lang="cs-CZ" sz="2400" baseline="30000" dirty="0" smtClean="0"/>
              <a:t> 3</a:t>
            </a:r>
            <a:r>
              <a:rPr lang="cs-CZ" sz="2400" dirty="0" smtClean="0"/>
              <a:t>  .   2</a:t>
            </a:r>
            <a:r>
              <a:rPr lang="cs-CZ" sz="2400" baseline="30000" dirty="0" smtClean="0"/>
              <a:t> 4</a:t>
            </a:r>
            <a:r>
              <a:rPr lang="cs-CZ" sz="2400" dirty="0" smtClean="0"/>
              <a:t>   =  2</a:t>
            </a:r>
            <a:r>
              <a:rPr lang="cs-CZ" sz="2400" baseline="30000" dirty="0" smtClean="0"/>
              <a:t> 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148478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r>
              <a:rPr lang="cs-CZ" sz="2400" baseline="30000" dirty="0" smtClean="0"/>
              <a:t> 3</a:t>
            </a:r>
            <a:r>
              <a:rPr lang="cs-CZ" sz="2400" dirty="0" smtClean="0"/>
              <a:t>  .  2</a:t>
            </a:r>
            <a:r>
              <a:rPr lang="cs-CZ" sz="2400" baseline="30000" dirty="0" smtClean="0"/>
              <a:t> 4</a:t>
            </a:r>
            <a:r>
              <a:rPr lang="cs-CZ" sz="2400" dirty="0" smtClean="0"/>
              <a:t>  =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1484784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2.2.2.2.2.2.2  =</a:t>
            </a:r>
            <a:endParaRPr lang="cs-CZ" sz="2400" dirty="0"/>
          </a:p>
        </p:txBody>
      </p:sp>
      <p:sp>
        <p:nvSpPr>
          <p:cNvPr id="7" name="Levá složená závorka 6"/>
          <p:cNvSpPr/>
          <p:nvPr/>
        </p:nvSpPr>
        <p:spPr>
          <a:xfrm rot="16200000">
            <a:off x="2993250" y="1850250"/>
            <a:ext cx="504056" cy="637220"/>
          </a:xfrm>
          <a:prstGeom prst="leftBrace">
            <a:avLst>
              <a:gd name="adj1" fmla="val 8333"/>
              <a:gd name="adj2" fmla="val 5153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evá složená závorka 7"/>
          <p:cNvSpPr/>
          <p:nvPr/>
        </p:nvSpPr>
        <p:spPr>
          <a:xfrm rot="16200000">
            <a:off x="3851920" y="1772816"/>
            <a:ext cx="504056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249289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dirty="0" smtClean="0"/>
              <a:t>2</a:t>
            </a:r>
            <a:r>
              <a:rPr lang="cs-CZ" sz="2400" baseline="30000" dirty="0" smtClean="0"/>
              <a:t> 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24928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r>
              <a:rPr lang="cs-CZ" sz="2400" baseline="30000" dirty="0" smtClean="0"/>
              <a:t> 4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148478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aseline="30000" dirty="0" smtClean="0"/>
              <a:t>  </a:t>
            </a:r>
            <a:r>
              <a:rPr lang="cs-CZ" sz="2400" dirty="0" smtClean="0"/>
              <a:t> 2</a:t>
            </a:r>
            <a:r>
              <a:rPr lang="cs-CZ" sz="2400" baseline="30000" dirty="0" smtClean="0"/>
              <a:t> 3+4</a:t>
            </a:r>
            <a:r>
              <a:rPr lang="cs-CZ" sz="2400" dirty="0" smtClean="0"/>
              <a:t> = 2</a:t>
            </a:r>
            <a:r>
              <a:rPr lang="cs-CZ" sz="2400" baseline="30000" dirty="0" smtClean="0"/>
              <a:t> 7</a:t>
            </a:r>
            <a:endParaRPr lang="cs-CZ" sz="24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3429000"/>
            <a:ext cx="23042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Zapamatujte si : </a:t>
            </a:r>
          </a:p>
          <a:p>
            <a:r>
              <a:rPr lang="cs-CZ" b="1" dirty="0" smtClean="0"/>
              <a:t> </a:t>
            </a:r>
          </a:p>
          <a:p>
            <a:r>
              <a:rPr lang="cs-CZ" sz="2400" b="1" dirty="0" smtClean="0"/>
              <a:t>a</a:t>
            </a:r>
            <a:r>
              <a:rPr lang="cs-CZ" sz="2400" b="1" baseline="30000" dirty="0" smtClean="0"/>
              <a:t> m</a:t>
            </a:r>
            <a:r>
              <a:rPr lang="cs-CZ" sz="2400" b="1" dirty="0" smtClean="0"/>
              <a:t> .  a</a:t>
            </a:r>
            <a:r>
              <a:rPr lang="cs-CZ" sz="2400" b="1" baseline="30000" dirty="0" smtClean="0"/>
              <a:t> n</a:t>
            </a:r>
            <a:r>
              <a:rPr lang="cs-CZ" sz="2400" b="1" dirty="0" smtClean="0"/>
              <a:t>  =  a</a:t>
            </a:r>
            <a:r>
              <a:rPr lang="cs-CZ" sz="2400" b="1" baseline="30000" dirty="0" smtClean="0"/>
              <a:t> m+n 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3501008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– libovolné číslo</a:t>
            </a:r>
          </a:p>
          <a:p>
            <a:endParaRPr lang="cs-CZ" dirty="0"/>
          </a:p>
          <a:p>
            <a:r>
              <a:rPr lang="cs-CZ" dirty="0"/>
              <a:t>m</a:t>
            </a:r>
            <a:r>
              <a:rPr lang="cs-CZ" dirty="0" smtClean="0"/>
              <a:t>, n – přirozená čísla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flipH="1">
            <a:off x="1331640" y="5085184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Mocniny se </a:t>
            </a:r>
            <a:r>
              <a:rPr lang="cs-CZ" sz="2400" b="1" u="sng" dirty="0" smtClean="0"/>
              <a:t>stejným základem </a:t>
            </a:r>
            <a:r>
              <a:rPr lang="cs-CZ" sz="2400" dirty="0" smtClean="0"/>
              <a:t>násobíme tak, že jejich základ umocníme součtem mocnitelů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2098576" cy="572149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 marL="457200" indent="-457200" algn="r">
              <a:buNone/>
            </a:pPr>
            <a:r>
              <a:rPr lang="cs-CZ" sz="2400" dirty="0" smtClean="0"/>
              <a:t>5</a:t>
            </a:r>
            <a:r>
              <a:rPr lang="cs-CZ" sz="2400" baseline="30000" dirty="0" smtClean="0"/>
              <a:t> </a:t>
            </a:r>
            <a:r>
              <a:rPr lang="cs-CZ" sz="2400" baseline="30000" dirty="0" err="1" smtClean="0"/>
              <a:t>5</a:t>
            </a:r>
            <a:r>
              <a:rPr lang="cs-CZ" sz="2400" dirty="0" smtClean="0"/>
              <a:t> .  5</a:t>
            </a:r>
            <a:r>
              <a:rPr lang="cs-CZ" sz="2400" baseline="30000" dirty="0" smtClean="0"/>
              <a:t> 4</a:t>
            </a:r>
            <a:r>
              <a:rPr lang="cs-CZ" sz="2400" dirty="0" smtClean="0"/>
              <a:t> =</a:t>
            </a:r>
          </a:p>
          <a:p>
            <a:pPr marL="457200" indent="-457200" algn="r">
              <a:buNone/>
            </a:pPr>
            <a:r>
              <a:rPr lang="cs-CZ" sz="2400" dirty="0"/>
              <a:t>(</a:t>
            </a:r>
            <a:r>
              <a:rPr lang="cs-CZ" sz="2400" dirty="0" smtClean="0"/>
              <a:t>0,1)</a:t>
            </a:r>
            <a:r>
              <a:rPr lang="cs-CZ" sz="2400" baseline="30000" dirty="0" smtClean="0"/>
              <a:t> 6</a:t>
            </a:r>
            <a:r>
              <a:rPr lang="cs-CZ" sz="2400" dirty="0" smtClean="0"/>
              <a:t>. (0,1) =    </a:t>
            </a:r>
          </a:p>
          <a:p>
            <a:pPr algn="r">
              <a:buNone/>
            </a:pPr>
            <a:r>
              <a:rPr lang="cs-CZ" sz="2400" dirty="0" smtClean="0"/>
              <a:t>(-3)</a:t>
            </a:r>
            <a:r>
              <a:rPr lang="cs-CZ" sz="2400" baseline="30000" dirty="0" smtClean="0"/>
              <a:t>7</a:t>
            </a:r>
            <a:r>
              <a:rPr lang="cs-CZ" sz="2400" dirty="0" smtClean="0"/>
              <a:t> . (-3)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=</a:t>
            </a:r>
          </a:p>
          <a:p>
            <a:pPr algn="r">
              <a:buNone/>
            </a:pPr>
            <a:r>
              <a:rPr lang="cs-CZ" sz="2400" dirty="0" smtClean="0"/>
              <a:t>1,2</a:t>
            </a:r>
            <a:r>
              <a:rPr lang="cs-CZ" sz="2400" baseline="30000" dirty="0" smtClean="0"/>
              <a:t> 8</a:t>
            </a:r>
            <a:r>
              <a:rPr lang="cs-CZ" sz="2400" dirty="0" smtClean="0"/>
              <a:t>  .  1,2</a:t>
            </a:r>
            <a:r>
              <a:rPr lang="cs-CZ" sz="2400" baseline="30000" dirty="0" smtClean="0"/>
              <a:t> 9</a:t>
            </a:r>
            <a:r>
              <a:rPr lang="cs-CZ" sz="2400" dirty="0" smtClean="0"/>
              <a:t> =</a:t>
            </a:r>
          </a:p>
          <a:p>
            <a:pPr algn="r">
              <a:buNone/>
            </a:pPr>
            <a:r>
              <a:rPr lang="cs-CZ" sz="2400" dirty="0" smtClean="0"/>
              <a:t>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7784" y="836712"/>
            <a:ext cx="3312368" cy="5289451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5</a:t>
            </a:r>
            <a:r>
              <a:rPr lang="cs-CZ" sz="2400" baseline="30000" dirty="0" smtClean="0"/>
              <a:t> 9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0,1</a:t>
            </a:r>
            <a:r>
              <a:rPr lang="cs-CZ" sz="2400" baseline="30000" dirty="0" smtClean="0"/>
              <a:t> 7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( - 3 )</a:t>
            </a:r>
            <a:r>
              <a:rPr lang="cs-CZ" sz="2400" baseline="30000" dirty="0" smtClean="0"/>
              <a:t> 10</a:t>
            </a:r>
            <a:endParaRPr lang="cs-CZ" sz="2400" dirty="0" smtClean="0"/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1,2</a:t>
            </a:r>
            <a:r>
              <a:rPr lang="cs-CZ" sz="2400" baseline="30000" dirty="0" smtClean="0"/>
              <a:t> 17</a:t>
            </a:r>
            <a:r>
              <a:rPr lang="cs-CZ" sz="2400" dirty="0" smtClean="0"/>
              <a:t> 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/>
          </a:p>
        </p:txBody>
      </p:sp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539552" y="2708920"/>
          <a:ext cx="2088232" cy="792088"/>
        </p:xfrm>
        <a:graphic>
          <a:graphicData uri="http://schemas.openxmlformats.org/presentationml/2006/ole">
            <p:oleObj spid="_x0000_s1033" name="Rovnice" r:id="rId3" imgW="736560" imgH="393480" progId="Equation.3">
              <p:embed/>
            </p:oleObj>
          </a:graphicData>
        </a:graphic>
      </p:graphicFrame>
      <p:graphicFrame>
        <p:nvGraphicFramePr>
          <p:cNvPr id="1035" name="Object 11"/>
          <p:cNvGraphicFramePr>
            <a:graphicFrameLocks noChangeAspect="1"/>
          </p:cNvGraphicFramePr>
          <p:nvPr/>
        </p:nvGraphicFramePr>
        <p:xfrm>
          <a:off x="2627784" y="2708920"/>
          <a:ext cx="648072" cy="792088"/>
        </p:xfrm>
        <a:graphic>
          <a:graphicData uri="http://schemas.openxmlformats.org/presentationml/2006/ole">
            <p:oleObj spid="_x0000_s1035" name="Rovnice" r:id="rId4" imgW="304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344816" cy="33752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Poznámka : </a:t>
            </a:r>
          </a:p>
          <a:p>
            <a:r>
              <a:rPr lang="cs-CZ" dirty="0" smtClean="0"/>
              <a:t> číslo – 2 lze napsat jako (-1). 2 = -2</a:t>
            </a:r>
          </a:p>
          <a:p>
            <a:endParaRPr lang="cs-CZ" dirty="0" smtClean="0"/>
          </a:p>
          <a:p>
            <a:r>
              <a:rPr lang="cs-CZ" dirty="0" smtClean="0"/>
              <a:t>Proto např. </a:t>
            </a:r>
          </a:p>
          <a:p>
            <a:r>
              <a:rPr lang="cs-CZ" dirty="0" smtClean="0"/>
              <a:t> (-2)</a:t>
            </a:r>
            <a:r>
              <a:rPr lang="cs-CZ" baseline="30000" dirty="0" smtClean="0"/>
              <a:t> 3 </a:t>
            </a:r>
            <a:r>
              <a:rPr lang="cs-CZ" dirty="0" smtClean="0"/>
              <a:t> = (-2). (-2) . (-2) = </a:t>
            </a:r>
            <a:r>
              <a:rPr lang="cs-CZ" sz="2000" dirty="0" smtClean="0"/>
              <a:t>(-1) . 2 . (-1) . 2 . (-1) . 2 = (-1)</a:t>
            </a:r>
            <a:r>
              <a:rPr lang="cs-CZ" sz="2000" baseline="30000" dirty="0" smtClean="0"/>
              <a:t> 3</a:t>
            </a:r>
            <a:r>
              <a:rPr lang="cs-CZ" sz="2000" dirty="0" smtClean="0"/>
              <a:t> . 2</a:t>
            </a:r>
            <a:r>
              <a:rPr lang="cs-CZ" sz="2000" baseline="30000" dirty="0" smtClean="0"/>
              <a:t> 3</a:t>
            </a:r>
            <a:r>
              <a:rPr lang="cs-CZ" sz="2000" dirty="0" smtClean="0"/>
              <a:t> = -2</a:t>
            </a:r>
            <a:r>
              <a:rPr lang="cs-CZ" sz="2000" baseline="30000" dirty="0" smtClean="0"/>
              <a:t> 3</a:t>
            </a:r>
          </a:p>
          <a:p>
            <a:endParaRPr lang="cs-CZ" sz="2000" baseline="30000" dirty="0" smtClean="0"/>
          </a:p>
          <a:p>
            <a:r>
              <a:rPr lang="cs-CZ" dirty="0" smtClean="0"/>
              <a:t>Podobně lze  napsat :</a:t>
            </a:r>
          </a:p>
          <a:p>
            <a:r>
              <a:rPr lang="cs-CZ" dirty="0" smtClean="0"/>
              <a:t>(-3)</a:t>
            </a:r>
            <a:r>
              <a:rPr lang="cs-CZ" baseline="30000" dirty="0" smtClean="0"/>
              <a:t> 5</a:t>
            </a:r>
            <a:r>
              <a:rPr lang="cs-CZ" dirty="0" smtClean="0"/>
              <a:t> = (-1)</a:t>
            </a:r>
            <a:r>
              <a:rPr lang="cs-CZ" baseline="30000" dirty="0" smtClean="0"/>
              <a:t> 5</a:t>
            </a:r>
            <a:r>
              <a:rPr lang="cs-CZ" dirty="0" smtClean="0"/>
              <a:t> . 3</a:t>
            </a:r>
            <a:r>
              <a:rPr lang="cs-CZ" baseline="30000" dirty="0" smtClean="0"/>
              <a:t> 5</a:t>
            </a:r>
            <a:r>
              <a:rPr lang="cs-CZ" dirty="0" smtClean="0"/>
              <a:t> =  -3</a:t>
            </a:r>
            <a:r>
              <a:rPr lang="cs-CZ" baseline="30000" dirty="0" smtClean="0"/>
              <a:t> 5</a:t>
            </a:r>
          </a:p>
          <a:p>
            <a:r>
              <a:rPr lang="cs-CZ" dirty="0" smtClean="0"/>
              <a:t>(-7)</a:t>
            </a:r>
            <a:r>
              <a:rPr lang="cs-CZ" baseline="30000" dirty="0" smtClean="0"/>
              <a:t> 4</a:t>
            </a:r>
            <a:r>
              <a:rPr lang="cs-CZ" dirty="0" smtClean="0"/>
              <a:t> = (-1)</a:t>
            </a:r>
            <a:r>
              <a:rPr lang="cs-CZ" baseline="30000" dirty="0" smtClean="0"/>
              <a:t> 4</a:t>
            </a:r>
            <a:r>
              <a:rPr lang="cs-CZ" dirty="0" smtClean="0"/>
              <a:t> . 7</a:t>
            </a:r>
            <a:r>
              <a:rPr lang="cs-CZ" baseline="30000" dirty="0" smtClean="0"/>
              <a:t> 4</a:t>
            </a:r>
            <a:r>
              <a:rPr lang="cs-CZ" dirty="0" smtClean="0"/>
              <a:t>  = +7</a:t>
            </a:r>
            <a:r>
              <a:rPr lang="cs-CZ" baseline="30000" dirty="0" smtClean="0"/>
              <a:t> 4</a:t>
            </a:r>
          </a:p>
          <a:p>
            <a:r>
              <a:rPr lang="cs-CZ" dirty="0" smtClean="0"/>
              <a:t>( -0,1)</a:t>
            </a:r>
            <a:r>
              <a:rPr lang="cs-CZ" baseline="30000" dirty="0" smtClean="0"/>
              <a:t> 3</a:t>
            </a:r>
            <a:r>
              <a:rPr lang="cs-CZ" dirty="0" smtClean="0"/>
              <a:t> = (-1)</a:t>
            </a:r>
            <a:r>
              <a:rPr lang="cs-CZ" baseline="30000" dirty="0" smtClean="0"/>
              <a:t> 3</a:t>
            </a:r>
            <a:r>
              <a:rPr lang="cs-CZ" dirty="0" smtClean="0"/>
              <a:t> . 0,1</a:t>
            </a:r>
            <a:r>
              <a:rPr lang="cs-CZ" baseline="30000" dirty="0" smtClean="0"/>
              <a:t> 3</a:t>
            </a:r>
            <a:r>
              <a:rPr lang="cs-CZ" dirty="0" smtClean="0"/>
              <a:t> = - 0,1</a:t>
            </a:r>
            <a:r>
              <a:rPr lang="cs-CZ" baseline="30000" dirty="0" smtClean="0"/>
              <a:t> 3</a:t>
            </a:r>
            <a:r>
              <a:rPr lang="cs-CZ" dirty="0" smtClean="0"/>
              <a:t> </a:t>
            </a:r>
          </a:p>
          <a:p>
            <a:r>
              <a:rPr lang="cs-CZ" dirty="0" smtClean="0"/>
              <a:t>(-0,1 )</a:t>
            </a:r>
            <a:r>
              <a:rPr lang="cs-CZ" baseline="30000" dirty="0" smtClean="0"/>
              <a:t> 4</a:t>
            </a:r>
            <a:r>
              <a:rPr lang="cs-CZ" dirty="0" smtClean="0"/>
              <a:t> = ( -1)</a:t>
            </a:r>
            <a:r>
              <a:rPr lang="cs-CZ" baseline="30000" dirty="0" smtClean="0"/>
              <a:t> 4</a:t>
            </a:r>
            <a:r>
              <a:rPr lang="cs-CZ" dirty="0" smtClean="0"/>
              <a:t> . 0,1</a:t>
            </a:r>
            <a:r>
              <a:rPr lang="cs-CZ" baseline="30000" dirty="0" smtClean="0"/>
              <a:t> 4</a:t>
            </a:r>
            <a:r>
              <a:rPr lang="cs-CZ" dirty="0" smtClean="0"/>
              <a:t> = 0,1</a:t>
            </a:r>
            <a:r>
              <a:rPr lang="cs-CZ" baseline="30000" dirty="0" smtClean="0"/>
              <a:t> 4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00506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Pamatuj : Je-li </a:t>
            </a:r>
            <a:r>
              <a:rPr lang="cs-CZ" b="1" dirty="0" smtClean="0"/>
              <a:t>základ mocniny záporné </a:t>
            </a:r>
            <a:r>
              <a:rPr lang="cs-CZ" dirty="0" smtClean="0"/>
              <a:t>číslo a její </a:t>
            </a:r>
            <a:r>
              <a:rPr lang="cs-CZ" b="1" dirty="0" smtClean="0"/>
              <a:t>mocnitel liché </a:t>
            </a:r>
            <a:r>
              <a:rPr lang="cs-CZ" dirty="0" smtClean="0"/>
              <a:t>číslo, 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výsledná mocnina záporné číslo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Je-li </a:t>
            </a:r>
            <a:r>
              <a:rPr lang="cs-CZ" b="1" dirty="0" smtClean="0"/>
              <a:t>základ mocniny kladné </a:t>
            </a:r>
            <a:r>
              <a:rPr lang="cs-CZ" dirty="0" smtClean="0"/>
              <a:t>číslo a </a:t>
            </a:r>
            <a:r>
              <a:rPr lang="cs-CZ" b="1" dirty="0" smtClean="0"/>
              <a:t>její mocnitel jakékoliv </a:t>
            </a:r>
            <a:r>
              <a:rPr lang="cs-CZ" dirty="0" smtClean="0"/>
              <a:t>(sudé nebo liché) číslo, je </a:t>
            </a:r>
            <a:r>
              <a:rPr lang="cs-CZ" b="1" dirty="0" smtClean="0"/>
              <a:t>výsledná  mocnina vždy kladné </a:t>
            </a:r>
            <a:r>
              <a:rPr lang="cs-CZ" dirty="0" smtClean="0"/>
              <a:t>číslo.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7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692696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LITERATURA  :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r>
              <a:rPr lang="cs-CZ" sz="2400" dirty="0" smtClean="0"/>
              <a:t>   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381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Snímek 1</vt:lpstr>
      <vt:lpstr>Součin mocnin se stejným základem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lpt</cp:lastModifiedBy>
  <cp:revision>18</cp:revision>
  <dcterms:created xsi:type="dcterms:W3CDTF">2013-02-04T19:32:02Z</dcterms:created>
  <dcterms:modified xsi:type="dcterms:W3CDTF">2013-06-30T09:11:27Z</dcterms:modified>
</cp:coreProperties>
</file>