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CE7B06-C870-4466-9F51-077BE003419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74BB3-A710-4287-8D2D-3BBC0A0FE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3.bin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286000" y="836712"/>
            <a:ext cx="66064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5373217"/>
            <a:ext cx="770485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899592" y="1844824"/>
            <a:ext cx="756084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VY_42_INOVACE_06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Podíl mocnin se stejným základem.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Pravidla pro počítání s mocninami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Podíl </a:t>
            </a:r>
            <a:r>
              <a:rPr lang="cs-CZ" dirty="0" smtClean="0"/>
              <a:t>mocnin se stejným základem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836712"/>
            <a:ext cx="61926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Výrazy  :   </a:t>
            </a:r>
            <a:r>
              <a:rPr lang="cs-CZ" dirty="0" err="1" smtClean="0"/>
              <a:t>a</a:t>
            </a:r>
            <a:r>
              <a:rPr lang="cs-CZ" baseline="30000" dirty="0" err="1" smtClean="0"/>
              <a:t>m</a:t>
            </a:r>
            <a:r>
              <a:rPr lang="cs-CZ" dirty="0" smtClean="0"/>
              <a:t>  :  a</a:t>
            </a:r>
            <a:r>
              <a:rPr lang="cs-CZ" baseline="30000" dirty="0" smtClean="0"/>
              <a:t> n </a:t>
            </a:r>
            <a:r>
              <a:rPr lang="cs-CZ" dirty="0" smtClean="0"/>
              <a:t> nebo           vyjadřují</a:t>
            </a:r>
            <a:r>
              <a:rPr lang="cs-CZ" b="1" dirty="0" smtClean="0"/>
              <a:t> podíl </a:t>
            </a:r>
            <a:r>
              <a:rPr lang="cs-CZ" dirty="0" smtClean="0"/>
              <a:t>mocnin </a:t>
            </a:r>
            <a:r>
              <a:rPr lang="cs-CZ" b="1" dirty="0" smtClean="0"/>
              <a:t>se stejným základem.</a:t>
            </a:r>
          </a:p>
          <a:p>
            <a:r>
              <a:rPr lang="cs-CZ" dirty="0" smtClean="0"/>
              <a:t>                                                                      7 krát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Vypočítejme podíl :  3</a:t>
            </a:r>
            <a:r>
              <a:rPr lang="cs-CZ" baseline="30000" dirty="0" smtClean="0"/>
              <a:t> 7</a:t>
            </a:r>
            <a:r>
              <a:rPr lang="cs-CZ" dirty="0" smtClean="0"/>
              <a:t>  :   3</a:t>
            </a:r>
            <a:r>
              <a:rPr lang="cs-CZ" baseline="30000" dirty="0" smtClean="0"/>
              <a:t> 5</a:t>
            </a:r>
            <a:r>
              <a:rPr lang="cs-CZ" dirty="0" smtClean="0"/>
              <a:t>  =        =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                5  krát</a:t>
            </a:r>
          </a:p>
          <a:p>
            <a:r>
              <a:rPr lang="cs-CZ" dirty="0" smtClean="0"/>
              <a:t>Počítej :</a:t>
            </a:r>
          </a:p>
          <a:p>
            <a:endParaRPr lang="cs-CZ" dirty="0"/>
          </a:p>
          <a:p>
            <a:r>
              <a:rPr lang="cs-CZ" dirty="0" smtClean="0"/>
              <a:t>0,1</a:t>
            </a:r>
            <a:r>
              <a:rPr lang="cs-CZ" baseline="30000" dirty="0" smtClean="0"/>
              <a:t> 5</a:t>
            </a:r>
            <a:r>
              <a:rPr lang="cs-CZ" dirty="0" smtClean="0"/>
              <a:t>  :  0,1</a:t>
            </a:r>
            <a:r>
              <a:rPr lang="cs-CZ" baseline="30000" dirty="0" smtClean="0"/>
              <a:t> 2</a:t>
            </a:r>
            <a:r>
              <a:rPr lang="cs-CZ" dirty="0" smtClean="0"/>
              <a:t>  =                                                   </a:t>
            </a:r>
          </a:p>
          <a:p>
            <a:endParaRPr lang="cs-CZ" dirty="0"/>
          </a:p>
          <a:p>
            <a:r>
              <a:rPr lang="cs-CZ" dirty="0" smtClean="0"/>
              <a:t>Obdobně lze počítat :</a:t>
            </a:r>
          </a:p>
          <a:p>
            <a:endParaRPr lang="cs-CZ" dirty="0"/>
          </a:p>
          <a:p>
            <a:r>
              <a:rPr lang="cs-CZ" dirty="0" smtClean="0"/>
              <a:t>(-5)</a:t>
            </a:r>
            <a:r>
              <a:rPr lang="cs-CZ" baseline="30000" dirty="0" smtClean="0"/>
              <a:t>7</a:t>
            </a:r>
            <a:r>
              <a:rPr lang="cs-CZ" dirty="0" smtClean="0"/>
              <a:t> : (-5 )</a:t>
            </a:r>
            <a:r>
              <a:rPr lang="cs-CZ" baseline="30000" dirty="0" smtClean="0"/>
              <a:t>3</a:t>
            </a:r>
            <a:r>
              <a:rPr lang="cs-CZ" dirty="0" smtClean="0"/>
              <a:t> =  ( - 5 )</a:t>
            </a:r>
            <a:r>
              <a:rPr lang="cs-CZ" baseline="30000" dirty="0" smtClean="0"/>
              <a:t> 7-3 </a:t>
            </a:r>
            <a:r>
              <a:rPr lang="cs-CZ" dirty="0" smtClean="0"/>
              <a:t> = ( -5 )</a:t>
            </a:r>
            <a:r>
              <a:rPr lang="cs-CZ" baseline="30000" dirty="0" smtClean="0"/>
              <a:t> 4</a:t>
            </a:r>
          </a:p>
          <a:p>
            <a:r>
              <a:rPr lang="cs-CZ" dirty="0" smtClean="0"/>
              <a:t>( -8 )</a:t>
            </a:r>
            <a:r>
              <a:rPr lang="cs-CZ" baseline="30000" dirty="0" smtClean="0"/>
              <a:t> 9</a:t>
            </a:r>
            <a:r>
              <a:rPr lang="cs-CZ" dirty="0" smtClean="0"/>
              <a:t> : ( - 8 )</a:t>
            </a:r>
            <a:r>
              <a:rPr lang="cs-CZ" baseline="30000" dirty="0" smtClean="0"/>
              <a:t> 5</a:t>
            </a:r>
            <a:r>
              <a:rPr lang="cs-CZ" dirty="0" smtClean="0"/>
              <a:t> =  ( - 8 )</a:t>
            </a:r>
            <a:r>
              <a:rPr lang="cs-CZ" baseline="30000" dirty="0" smtClean="0"/>
              <a:t>9-5</a:t>
            </a:r>
            <a:r>
              <a:rPr lang="cs-CZ" dirty="0" smtClean="0"/>
              <a:t> = ( -8 )</a:t>
            </a:r>
            <a:r>
              <a:rPr lang="cs-CZ" baseline="30000" dirty="0" smtClean="0"/>
              <a:t> 4</a:t>
            </a:r>
          </a:p>
          <a:p>
            <a:endParaRPr lang="cs-CZ" baseline="30000" dirty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3635896" y="836712"/>
          <a:ext cx="288031" cy="419100"/>
        </p:xfrm>
        <a:graphic>
          <a:graphicData uri="http://schemas.openxmlformats.org/presentationml/2006/ole">
            <p:oleObj spid="_x0000_s1030" name="Rovnice" r:id="rId3" imgW="241200" imgH="419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1031" name="Rovnice" r:id="rId4" imgW="114120" imgH="2156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355976" y="2060848"/>
          <a:ext cx="288032" cy="563116"/>
        </p:xfrm>
        <a:graphic>
          <a:graphicData uri="http://schemas.openxmlformats.org/presentationml/2006/ole">
            <p:oleObj spid="_x0000_s1032" name="Rovnice" r:id="rId5" imgW="203040" imgH="4190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4932040" y="2060848"/>
          <a:ext cx="825500" cy="537716"/>
        </p:xfrm>
        <a:graphic>
          <a:graphicData uri="http://schemas.openxmlformats.org/presentationml/2006/ole">
            <p:oleObj spid="_x0000_s1033" name="Rovnice" r:id="rId6" imgW="825480" imgH="393480" progId="Equation.3">
              <p:embed/>
            </p:oleObj>
          </a:graphicData>
        </a:graphic>
      </p:graphicFrame>
      <p:sp>
        <p:nvSpPr>
          <p:cNvPr id="12" name="Levá složená závorka 11"/>
          <p:cNvSpPr/>
          <p:nvPr/>
        </p:nvSpPr>
        <p:spPr>
          <a:xfrm rot="5400000">
            <a:off x="5177495" y="1455353"/>
            <a:ext cx="445194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á složená závorka 12"/>
          <p:cNvSpPr/>
          <p:nvPr/>
        </p:nvSpPr>
        <p:spPr>
          <a:xfrm rot="5400000">
            <a:off x="5184068" y="2312876"/>
            <a:ext cx="360040" cy="72008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2987824" y="3501008"/>
          <a:ext cx="2295525" cy="554037"/>
        </p:xfrm>
        <a:graphic>
          <a:graphicData uri="http://schemas.openxmlformats.org/presentationml/2006/ole">
            <p:oleObj spid="_x0000_s1034" name="Rovnice" r:id="rId7" imgW="1841400" imgH="444240" progId="Equation.3">
              <p:embed/>
            </p:oleObj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5940152" y="22048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=3</a:t>
            </a:r>
            <a:r>
              <a:rPr lang="cs-CZ" baseline="30000" dirty="0" smtClean="0"/>
              <a:t>7-5</a:t>
            </a:r>
            <a:r>
              <a:rPr lang="cs-CZ" dirty="0" smtClean="0"/>
              <a:t> =3</a:t>
            </a:r>
            <a:r>
              <a:rPr lang="cs-CZ" baseline="30000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827088" y="323850"/>
          <a:ext cx="6192837" cy="1160934"/>
        </p:xfrm>
        <a:graphic>
          <a:graphicData uri="http://schemas.openxmlformats.org/presentationml/2006/ole">
            <p:oleObj spid="_x0000_s2050" name="Rovnice" r:id="rId3" imgW="1701720" imgH="863280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1124744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m,n – přirozená čísla, m&gt;n</a:t>
            </a:r>
          </a:p>
          <a:p>
            <a:r>
              <a:rPr lang="cs-CZ" dirty="0" smtClean="0"/>
              <a:t>Mocniny se </a:t>
            </a:r>
            <a:r>
              <a:rPr lang="cs-CZ" b="1" dirty="0" smtClean="0"/>
              <a:t>stejným (nenulovým) základem dělíme </a:t>
            </a:r>
            <a:r>
              <a:rPr lang="cs-CZ" dirty="0" smtClean="0"/>
              <a:t>tak, že jejich </a:t>
            </a:r>
            <a:r>
              <a:rPr lang="cs-CZ" b="1" dirty="0" smtClean="0"/>
              <a:t>základ</a:t>
            </a:r>
            <a:r>
              <a:rPr lang="cs-CZ" dirty="0" smtClean="0"/>
              <a:t> umocníme</a:t>
            </a:r>
            <a:r>
              <a:rPr lang="cs-CZ" b="1" dirty="0" smtClean="0"/>
              <a:t> rozdílem </a:t>
            </a:r>
            <a:r>
              <a:rPr lang="cs-CZ" dirty="0" smtClean="0"/>
              <a:t>mocnitelů dělence a dělitele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492896"/>
            <a:ext cx="20882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Př</a:t>
            </a:r>
            <a:r>
              <a:rPr lang="cs-CZ" dirty="0" smtClean="0"/>
              <a:t> : </a:t>
            </a:r>
          </a:p>
          <a:p>
            <a:r>
              <a:rPr lang="cs-CZ" dirty="0" smtClean="0"/>
              <a:t>15</a:t>
            </a:r>
            <a:r>
              <a:rPr lang="cs-CZ" baseline="30000" dirty="0" smtClean="0"/>
              <a:t> 8</a:t>
            </a:r>
            <a:r>
              <a:rPr lang="cs-CZ" dirty="0" smtClean="0"/>
              <a:t> : 15</a:t>
            </a:r>
            <a:r>
              <a:rPr lang="cs-CZ" baseline="30000" dirty="0" smtClean="0"/>
              <a:t> 3</a:t>
            </a:r>
            <a:r>
              <a:rPr lang="cs-CZ" dirty="0" smtClean="0"/>
              <a:t> = 15</a:t>
            </a:r>
            <a:r>
              <a:rPr lang="cs-CZ" baseline="30000" dirty="0" smtClean="0"/>
              <a:t> 8-3</a:t>
            </a:r>
            <a:r>
              <a:rPr lang="cs-CZ" dirty="0" smtClean="0"/>
              <a:t> =</a:t>
            </a:r>
          </a:p>
          <a:p>
            <a:pPr marL="342900" indent="-342900">
              <a:buAutoNum type="arabicPlain" startAt="209"/>
            </a:pPr>
            <a:r>
              <a:rPr lang="cs-CZ" baseline="30000" dirty="0" smtClean="0"/>
              <a:t> 4</a:t>
            </a:r>
            <a:r>
              <a:rPr lang="cs-CZ" dirty="0" smtClean="0"/>
              <a:t>  :  209</a:t>
            </a:r>
            <a:r>
              <a:rPr lang="cs-CZ" baseline="30000" dirty="0" smtClean="0"/>
              <a:t> 2</a:t>
            </a:r>
            <a:r>
              <a:rPr lang="cs-CZ" dirty="0" smtClean="0"/>
              <a:t> =</a:t>
            </a:r>
          </a:p>
          <a:p>
            <a:pPr marL="342900" indent="-342900"/>
            <a:r>
              <a:rPr lang="cs-CZ" dirty="0" smtClean="0"/>
              <a:t>2,3</a:t>
            </a:r>
            <a:r>
              <a:rPr lang="cs-CZ" baseline="30000" dirty="0" smtClean="0"/>
              <a:t> 11</a:t>
            </a:r>
            <a:r>
              <a:rPr lang="cs-CZ" dirty="0" smtClean="0"/>
              <a:t> : 2,3</a:t>
            </a:r>
            <a:r>
              <a:rPr lang="cs-CZ" baseline="30000" dirty="0" smtClean="0"/>
              <a:t> 5</a:t>
            </a:r>
            <a:r>
              <a:rPr lang="cs-CZ" dirty="0" smtClean="0"/>
              <a:t> =</a:t>
            </a:r>
          </a:p>
          <a:p>
            <a:pPr marL="342900" indent="-342900"/>
            <a:r>
              <a:rPr lang="cs-CZ" dirty="0" smtClean="0"/>
              <a:t>0,6</a:t>
            </a:r>
            <a:r>
              <a:rPr lang="cs-CZ" baseline="30000" dirty="0" smtClean="0"/>
              <a:t> 9</a:t>
            </a:r>
            <a:r>
              <a:rPr lang="cs-CZ" dirty="0" smtClean="0"/>
              <a:t>  :  0,6</a:t>
            </a:r>
            <a:r>
              <a:rPr lang="cs-CZ" baseline="30000" dirty="0" smtClean="0"/>
              <a:t> 4</a:t>
            </a:r>
            <a:r>
              <a:rPr lang="cs-CZ" dirty="0" smtClean="0"/>
              <a:t>  =</a:t>
            </a:r>
          </a:p>
          <a:p>
            <a:pPr marL="342900" indent="-342900"/>
            <a:r>
              <a:rPr lang="cs-CZ" dirty="0" smtClean="0"/>
              <a:t>(- 3 )</a:t>
            </a:r>
            <a:r>
              <a:rPr lang="cs-CZ" baseline="30000" dirty="0" smtClean="0"/>
              <a:t> 10</a:t>
            </a:r>
            <a:r>
              <a:rPr lang="cs-CZ" dirty="0" smtClean="0"/>
              <a:t> : ( -3 )</a:t>
            </a:r>
            <a:r>
              <a:rPr lang="cs-CZ" baseline="30000" dirty="0" smtClean="0"/>
              <a:t> 8</a:t>
            </a:r>
            <a:r>
              <a:rPr lang="cs-CZ" dirty="0" smtClean="0"/>
              <a:t> =     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2708920"/>
            <a:ext cx="21602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r>
              <a:rPr lang="cs-CZ" baseline="30000" dirty="0" smtClean="0"/>
              <a:t> 5  </a:t>
            </a:r>
          </a:p>
          <a:p>
            <a:r>
              <a:rPr lang="cs-CZ" dirty="0" smtClean="0"/>
              <a:t>209</a:t>
            </a:r>
            <a:r>
              <a:rPr lang="cs-CZ" baseline="30000" dirty="0" smtClean="0"/>
              <a:t> 2</a:t>
            </a:r>
            <a:r>
              <a:rPr lang="cs-CZ" dirty="0" smtClean="0"/>
              <a:t> </a:t>
            </a:r>
          </a:p>
          <a:p>
            <a:r>
              <a:rPr lang="cs-CZ" dirty="0" smtClean="0"/>
              <a:t>2,3</a:t>
            </a:r>
            <a:r>
              <a:rPr lang="cs-CZ" baseline="30000" dirty="0" smtClean="0"/>
              <a:t> 6</a:t>
            </a:r>
            <a:endParaRPr lang="cs-CZ" dirty="0" smtClean="0"/>
          </a:p>
          <a:p>
            <a:r>
              <a:rPr lang="cs-CZ" dirty="0" smtClean="0"/>
              <a:t>0,6</a:t>
            </a:r>
            <a:r>
              <a:rPr lang="cs-CZ" baseline="30000" dirty="0" smtClean="0"/>
              <a:t> 2</a:t>
            </a:r>
            <a:endParaRPr lang="cs-CZ" dirty="0" smtClean="0"/>
          </a:p>
          <a:p>
            <a:r>
              <a:rPr lang="cs-CZ" dirty="0" smtClean="0"/>
              <a:t>( -3 )</a:t>
            </a:r>
            <a:r>
              <a:rPr lang="cs-CZ" baseline="30000" dirty="0" smtClean="0"/>
              <a:t>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3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dělíme, když je mocnitel dělence stejný nebo menší než mocnitel dělitele 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48478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Př</a:t>
            </a:r>
            <a:r>
              <a:rPr lang="cs-CZ" dirty="0" smtClean="0"/>
              <a:t> 1 :  Mocnitelé jsou stejní. 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/>
          </p:cNvGraphicFramePr>
          <p:nvPr/>
        </p:nvGraphicFramePr>
        <p:xfrm>
          <a:off x="1524000" y="1397000"/>
          <a:ext cx="6096000" cy="4064000"/>
        </p:xfrm>
        <a:graphic>
          <a:graphicData uri="http://schemas.openxmlformats.org/presentationml/2006/ole">
            <p:oleObj spid="_x0000_s16386" name="Rovnice" r:id="rId3" imgW="0" imgH="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1907704" y="1844675"/>
          <a:ext cx="3961284" cy="792237"/>
        </p:xfrm>
        <a:graphic>
          <a:graphicData uri="http://schemas.openxmlformats.org/presentationml/2006/ole">
            <p:oleObj spid="_x0000_s16392" name="Rovnice" r:id="rId4" imgW="1218960" imgH="6346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979712" y="2420888"/>
          <a:ext cx="3816424" cy="360040"/>
        </p:xfrm>
        <a:graphic>
          <a:graphicData uri="http://schemas.openxmlformats.org/presentationml/2006/ole">
            <p:oleObj spid="_x0000_s16393" name="Rovnice" r:id="rId5" imgW="1282680" imgH="20304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1835696" y="2996952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Zapamatujme si :</a:t>
            </a:r>
          </a:p>
          <a:p>
            <a:r>
              <a:rPr lang="cs-CZ" dirty="0" smtClean="0"/>
              <a:t>Nulou nelze dělit. Nula se proto nemůže vyskytovat ani ve jmenovateli zlomku.      </a:t>
            </a:r>
            <a:r>
              <a:rPr lang="cs-CZ" i="1" dirty="0" smtClean="0"/>
              <a:t>Pro každé a≠0 je a</a:t>
            </a:r>
            <a:r>
              <a:rPr lang="cs-CZ" i="1" baseline="30000" dirty="0" smtClean="0"/>
              <a:t> 0</a:t>
            </a:r>
            <a:r>
              <a:rPr lang="cs-CZ" i="1" dirty="0" smtClean="0"/>
              <a:t> =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755575" y="1712913"/>
          <a:ext cx="4303787" cy="707975"/>
        </p:xfrm>
        <a:graphic>
          <a:graphicData uri="http://schemas.openxmlformats.org/presentationml/2006/ole">
            <p:oleObj spid="_x0000_s17411" name="Rovnice" r:id="rId3" imgW="1041120" imgH="39348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683568" y="476673"/>
            <a:ext cx="6174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Př</a:t>
            </a:r>
            <a:r>
              <a:rPr lang="cs-CZ" dirty="0" smtClean="0"/>
              <a:t> 2 :</a:t>
            </a:r>
          </a:p>
          <a:p>
            <a:r>
              <a:rPr lang="cs-CZ" dirty="0" smtClean="0"/>
              <a:t>Mocnitel dělence je menší než mocnitel menšitele</a:t>
            </a:r>
            <a:endParaRPr lang="cs-CZ" dirty="0"/>
          </a:p>
        </p:txBody>
      </p:sp>
      <p:graphicFrame>
        <p:nvGraphicFramePr>
          <p:cNvPr id="17413" name="Object 5"/>
          <p:cNvGraphicFramePr>
            <a:graphicFrameLocks noChangeAspect="1"/>
          </p:cNvGraphicFramePr>
          <p:nvPr/>
        </p:nvGraphicFramePr>
        <p:xfrm>
          <a:off x="755576" y="1124745"/>
          <a:ext cx="5472187" cy="648072"/>
        </p:xfrm>
        <a:graphic>
          <a:graphicData uri="http://schemas.openxmlformats.org/presentationml/2006/ole">
            <p:oleObj spid="_x0000_s17413" name="Rovnice" r:id="rId4" imgW="1688760" imgH="41904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971600" y="2564904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jinak :</a:t>
            </a:r>
            <a:endParaRPr lang="cs-CZ" dirty="0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827584" y="3140968"/>
          <a:ext cx="432048" cy="2952328"/>
        </p:xfrm>
        <a:graphic>
          <a:graphicData uri="http://schemas.openxmlformats.org/presentationml/2006/ole">
            <p:oleObj spid="_x0000_s17417" name="Rovnice" r:id="rId5" imgW="342720" imgH="261612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6948264" y="2924944"/>
          <a:ext cx="648072" cy="3168353"/>
        </p:xfrm>
        <a:graphic>
          <a:graphicData uri="http://schemas.openxmlformats.org/presentationml/2006/ole">
            <p:oleObj spid="_x0000_s17418" name="Rovnice" r:id="rId6" imgW="355320" imgH="25905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620688"/>
            <a:ext cx="77768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LITERATURA  :</a:t>
            </a:r>
          </a:p>
          <a:p>
            <a:r>
              <a:rPr lang="cs-CZ" dirty="0" smtClean="0"/>
              <a:t>PŮLPÁN, Zdeněk, Josef TREJBAL a Michal Čihák. </a:t>
            </a:r>
            <a:r>
              <a:rPr lang="cs-CZ" i="1" dirty="0" smtClean="0"/>
              <a:t>Matematika 8 pro základní školy: učebnice pro 8. ročník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2009,  ISBN 978-80-7235-419-1.</a:t>
            </a:r>
          </a:p>
          <a:p>
            <a:r>
              <a:rPr lang="cs-CZ" dirty="0" smtClean="0"/>
              <a:t>  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328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Snímek 1</vt:lpstr>
      <vt:lpstr>Podíl mocnin se stejným základem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25</cp:revision>
  <dcterms:created xsi:type="dcterms:W3CDTF">2013-02-07T20:09:24Z</dcterms:created>
  <dcterms:modified xsi:type="dcterms:W3CDTF">2013-06-27T17:40:46Z</dcterms:modified>
</cp:coreProperties>
</file>