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2" r:id="rId1"/>
  </p:sldMasterIdLst>
  <p:notesMasterIdLst>
    <p:notesMasterId r:id="rId11"/>
  </p:notesMasterIdLst>
  <p:sldIdLst>
    <p:sldId id="268" r:id="rId2"/>
    <p:sldId id="260" r:id="rId3"/>
    <p:sldId id="269" r:id="rId4"/>
    <p:sldId id="270" r:id="rId5"/>
    <p:sldId id="259" r:id="rId6"/>
    <p:sldId id="271" r:id="rId7"/>
    <p:sldId id="272" r:id="rId8"/>
    <p:sldId id="273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27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6A4835-EAD9-4410-BC31-6FB7B606ABEC}" type="datetimeFigureOut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75511D-B12F-46E6-8FE3-B28743BEB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18882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0C734A-0800-4F59-9996-26E6C733B59A}" type="datetime1">
              <a:rPr lang="cs-CZ" smtClean="0"/>
              <a:t>1.6.2013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87F97BB6-7512-4A68-B739-339960F6E6F7}" type="datetime1">
              <a:rPr lang="cs-CZ" smtClean="0"/>
              <a:t>1.6.2013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D44254-38FD-4CB6-B67A-170C8C8EC495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2AD85C-4D43-46A1-8E87-36C6814877BC}" type="datetime1">
              <a:rPr lang="cs-CZ" smtClean="0"/>
              <a:t>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44AFFB-A84E-4A98-A4BE-3A4CF4591D2F}" type="datetime1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04706-B925-4D7C-B927-59830F280C56}" type="datetime1">
              <a:rPr lang="cs-CZ" smtClean="0"/>
              <a:t>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6C32C8-5D99-46BC-9FEC-415DFD85CFBF}" type="datetime1">
              <a:rPr lang="cs-CZ" smtClean="0"/>
              <a:t>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F1977764-C8EB-48C6-8EED-316156E41952}" type="datetime1">
              <a:rPr lang="cs-CZ" smtClean="0"/>
              <a:t>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DCE1E-60C2-4AB1-B698-9D662F9266D7}" type="datetime1">
              <a:rPr lang="cs-CZ" smtClean="0"/>
              <a:t>1.6.2013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03EE53-6068-4AA3-BE34-23D7A9BB4408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0BAAB-02FC-4B4B-9FAF-F5316FCEAB4B}" type="datetime1">
              <a:rPr lang="cs-CZ" smtClean="0"/>
              <a:t>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B106817-655F-443C-A813-C9AF0454E831}" type="datetime1">
              <a:rPr lang="cs-CZ" smtClean="0"/>
              <a:t>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F3B0E194-16E5-4EF1-989A-C15CBB238C09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093" r:id="rId1"/>
    <p:sldLayoutId id="2147484094" r:id="rId2"/>
    <p:sldLayoutId id="2147484095" r:id="rId3"/>
    <p:sldLayoutId id="2147484096" r:id="rId4"/>
    <p:sldLayoutId id="2147484097" r:id="rId5"/>
    <p:sldLayoutId id="2147484098" r:id="rId6"/>
    <p:sldLayoutId id="2147484099" r:id="rId7"/>
    <p:sldLayoutId id="2147484100" r:id="rId8"/>
    <p:sldLayoutId id="2147484101" r:id="rId9"/>
    <p:sldLayoutId id="2147484102" r:id="rId10"/>
    <p:sldLayoutId id="2147484103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1556792"/>
            <a:ext cx="8137276" cy="45688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2000" dirty="0" smtClean="0"/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Název školy: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Autor:</a:t>
            </a:r>
            <a:r>
              <a:rPr lang="cs-CZ" sz="2000" dirty="0" smtClean="0">
                <a:solidFill>
                  <a:schemeClr val="tx2"/>
                </a:solidFill>
              </a:rPr>
              <a:t>	Ing. Hana </a:t>
            </a:r>
            <a:r>
              <a:rPr lang="cs-CZ" sz="2000" dirty="0" err="1" smtClean="0">
                <a:solidFill>
                  <a:schemeClr val="tx2"/>
                </a:solidFill>
              </a:rPr>
              <a:t>Zmrhalová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Název: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VY_32_INOVACE_10_M8 _mocniny</a:t>
            </a:r>
            <a:endParaRPr lang="cs-CZ" sz="1600" dirty="0">
              <a:solidFill>
                <a:schemeClr val="tx2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Číslo projektu:</a:t>
            </a:r>
            <a:r>
              <a:rPr lang="cs-CZ" sz="20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600" dirty="0" smtClean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CZ.1.07/1.4.00/21.2313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Téma:	</a:t>
            </a:r>
            <a:r>
              <a:rPr lang="cs-CZ" sz="1600" dirty="0" smtClean="0">
                <a:solidFill>
                  <a:schemeClr val="tx2"/>
                </a:solidFill>
              </a:rPr>
              <a:t>Matematika – Výpočet délky odvěsny pravoúhlého trojúhelníku 	pomocí  Pythagorovy věty</a:t>
            </a: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Prezentace, která slouží k výkladu a procvičování Pythagorovy 	věty		</a:t>
            </a:r>
            <a:endParaRPr lang="cs-CZ" sz="20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Datum: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  <a:r>
              <a:rPr lang="cs-CZ" sz="2000" dirty="0" smtClean="0">
                <a:solidFill>
                  <a:schemeClr val="tx2"/>
                </a:solidFill>
              </a:rPr>
              <a:t>18.11.2012</a:t>
            </a:r>
            <a:r>
              <a:rPr lang="cs-CZ" sz="2000" dirty="0" smtClean="0">
                <a:solidFill>
                  <a:schemeClr val="tx2"/>
                </a:solidFill>
              </a:rPr>
              <a:t>	</a:t>
            </a:r>
          </a:p>
        </p:txBody>
      </p:sp>
      <p:pic>
        <p:nvPicPr>
          <p:cNvPr id="6147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333375"/>
            <a:ext cx="7272338" cy="1150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935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2</a:t>
            </a:fld>
            <a:endParaRPr lang="cs-CZ"/>
          </a:p>
        </p:txBody>
      </p:sp>
      <p:sp>
        <p:nvSpPr>
          <p:cNvPr id="5" name="Pravoúhlý trojúhelník 4"/>
          <p:cNvSpPr/>
          <p:nvPr/>
        </p:nvSpPr>
        <p:spPr>
          <a:xfrm>
            <a:off x="755576" y="1844824"/>
            <a:ext cx="1872208" cy="2376264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Rectangle 1"/>
          <p:cNvSpPr/>
          <p:nvPr/>
        </p:nvSpPr>
        <p:spPr>
          <a:xfrm>
            <a:off x="395536" y="4293096"/>
            <a:ext cx="451967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4" name="Rectangle 3"/>
          <p:cNvSpPr/>
          <p:nvPr/>
        </p:nvSpPr>
        <p:spPr>
          <a:xfrm>
            <a:off x="2627784" y="4293096"/>
            <a:ext cx="479618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6" name="Rectangle 5"/>
          <p:cNvSpPr/>
          <p:nvPr/>
        </p:nvSpPr>
        <p:spPr>
          <a:xfrm>
            <a:off x="611560" y="1052736"/>
            <a:ext cx="429725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7" name="Rectangle 6"/>
          <p:cNvSpPr/>
          <p:nvPr/>
        </p:nvSpPr>
        <p:spPr>
          <a:xfrm>
            <a:off x="1763688" y="2492896"/>
            <a:ext cx="374021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c</a:t>
            </a:r>
            <a:endParaRPr lang="cs-CZ" sz="3200" dirty="0"/>
          </a:p>
        </p:txBody>
      </p:sp>
      <p:sp>
        <p:nvSpPr>
          <p:cNvPr id="8" name="Rectangle 7"/>
          <p:cNvSpPr/>
          <p:nvPr/>
        </p:nvSpPr>
        <p:spPr>
          <a:xfrm>
            <a:off x="1403648" y="4293096"/>
            <a:ext cx="413294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b</a:t>
            </a:r>
            <a:endParaRPr lang="cs-CZ" sz="3200" dirty="0"/>
          </a:p>
        </p:txBody>
      </p:sp>
      <p:sp>
        <p:nvSpPr>
          <p:cNvPr id="9" name="Rectangle 8"/>
          <p:cNvSpPr/>
          <p:nvPr/>
        </p:nvSpPr>
        <p:spPr>
          <a:xfrm>
            <a:off x="323528" y="2708920"/>
            <a:ext cx="389850" cy="5847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Rectangle 9"/>
          <p:cNvSpPr/>
          <p:nvPr/>
        </p:nvSpPr>
        <p:spPr>
          <a:xfrm>
            <a:off x="3831809" y="1196752"/>
            <a:ext cx="214513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000" dirty="0" smtClean="0"/>
              <a:t>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=a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+ b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1" name="Rectangle 10"/>
          <p:cNvSpPr/>
          <p:nvPr/>
        </p:nvSpPr>
        <p:spPr>
          <a:xfrm>
            <a:off x="323528" y="4941168"/>
            <a:ext cx="7992888" cy="1569660"/>
          </a:xfrm>
          <a:prstGeom prst="rect">
            <a:avLst/>
          </a:prstGeom>
          <a:blipFill dpi="0" rotWithShape="1">
            <a:blip r:embed="rId2">
              <a:alphaModFix amt="0"/>
              <a:duotone>
                <a:schemeClr val="accent2">
                  <a:shade val="40000"/>
                </a:schemeClr>
                <a:schemeClr val="accent2">
                  <a:tint val="42000"/>
                </a:schemeClr>
              </a:duotone>
            </a:blip>
            <a:srcRect/>
            <a:tile tx="0" ty="0" sx="40000" sy="40000" flip="none" algn="tl"/>
          </a:blip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Obsah čtverce sestrojeného nad přeponou pravoúhlého trojúhelníku je roven součtu obsahů čtverců nad jeho odvěsnami</a:t>
            </a:r>
            <a:endParaRPr lang="cs-CZ" sz="3200" dirty="0"/>
          </a:p>
        </p:txBody>
      </p:sp>
      <p:sp>
        <p:nvSpPr>
          <p:cNvPr id="12" name="TextovéPole 4"/>
          <p:cNvSpPr txBox="1"/>
          <p:nvPr/>
        </p:nvSpPr>
        <p:spPr>
          <a:xfrm>
            <a:off x="33139" y="0"/>
            <a:ext cx="3249608" cy="58477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dirty="0" smtClean="0"/>
              <a:t>Pythagorova věta</a:t>
            </a:r>
            <a:endParaRPr lang="cs-CZ" sz="3200" dirty="0"/>
          </a:p>
        </p:txBody>
      </p:sp>
      <p:sp>
        <p:nvSpPr>
          <p:cNvPr id="13" name="Rectangle 9"/>
          <p:cNvSpPr/>
          <p:nvPr/>
        </p:nvSpPr>
        <p:spPr>
          <a:xfrm>
            <a:off x="3831809" y="2061739"/>
            <a:ext cx="2173993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000" dirty="0" smtClean="0"/>
              <a:t>a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=c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</a:t>
            </a:r>
            <a:r>
              <a:rPr lang="cs-CZ" sz="4000" dirty="0"/>
              <a:t>-</a:t>
            </a:r>
            <a:r>
              <a:rPr lang="cs-CZ" sz="4000" dirty="0" smtClean="0"/>
              <a:t> b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  <p:sp>
        <p:nvSpPr>
          <p:cNvPr id="14" name="Rectangle 9"/>
          <p:cNvSpPr/>
          <p:nvPr/>
        </p:nvSpPr>
        <p:spPr>
          <a:xfrm>
            <a:off x="3831809" y="2939753"/>
            <a:ext cx="2161489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000" dirty="0" smtClean="0"/>
              <a:t>b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=c</a:t>
            </a:r>
            <a:r>
              <a:rPr lang="cs-CZ" sz="4000" baseline="30000" dirty="0" smtClean="0"/>
              <a:t>2</a:t>
            </a:r>
            <a:r>
              <a:rPr lang="cs-CZ" sz="4000" dirty="0" smtClean="0"/>
              <a:t> </a:t>
            </a:r>
            <a:r>
              <a:rPr lang="cs-CZ" sz="4000" dirty="0"/>
              <a:t>-</a:t>
            </a:r>
            <a:r>
              <a:rPr lang="cs-CZ" sz="4000" dirty="0" smtClean="0"/>
              <a:t> </a:t>
            </a:r>
            <a:r>
              <a:rPr lang="cs-CZ" sz="4000" dirty="0"/>
              <a:t>a</a:t>
            </a:r>
            <a:r>
              <a:rPr lang="cs-CZ" sz="4000" baseline="30000" dirty="0" smtClean="0"/>
              <a:t>2</a:t>
            </a:r>
            <a:endParaRPr lang="cs-CZ" sz="4000" baseline="30000" dirty="0"/>
          </a:p>
        </p:txBody>
      </p:sp>
    </p:spTree>
    <p:extLst>
      <p:ext uri="{BB962C8B-B14F-4D97-AF65-F5344CB8AC3E}">
        <p14:creationId xmlns:p14="http://schemas.microsoft.com/office/powerpoint/2010/main" val="466721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2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500"/>
                            </p:stCondLst>
                            <p:childTnLst>
                              <p:par>
                                <p:cTn id="4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000"/>
                            </p:stCondLst>
                            <p:childTnLst>
                              <p:par>
                                <p:cTn id="4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23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" grpId="0"/>
      <p:bldP spid="4" grpId="0"/>
      <p:bldP spid="6" grpId="0"/>
      <p:bldP spid="7" grpId="0"/>
      <p:bldP spid="8" grpId="0"/>
      <p:bldP spid="9" grpId="0"/>
      <p:bldP spid="10" grpId="0" animBg="1"/>
      <p:bldP spid="11" grpId="0" animBg="1"/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3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odvěsny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310626" y="709899"/>
            <a:ext cx="8568952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Příklad</a:t>
            </a:r>
          </a:p>
          <a:p>
            <a:r>
              <a:rPr lang="cs-CZ" sz="3200" dirty="0" smtClean="0"/>
              <a:t>Vypočítej délku odvěsny b pravoúhlého ∆ s délkou odvěsny a=6cm a přepony c=10cm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22005" y="3096795"/>
                <a:ext cx="5688632" cy="309341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b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a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b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10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6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b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100-36		umocníme</a:t>
                </a:r>
                <a:endParaRPr lang="cs-CZ" sz="3200" baseline="30000" dirty="0"/>
              </a:p>
              <a:p>
                <a:r>
                  <a:rPr lang="cs-CZ" sz="3200" dirty="0"/>
                  <a:t>b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64		odečteme</a:t>
                </a:r>
                <a:endParaRPr lang="cs-CZ" sz="3200" baseline="30000" dirty="0"/>
              </a:p>
              <a:p>
                <a:r>
                  <a:rPr lang="cs-CZ" sz="3200" dirty="0"/>
                  <a:t>b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64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  <a:r>
                  <a:rPr lang="cs-CZ" sz="3200" dirty="0" smtClean="0"/>
                  <a:t>odmocníme</a:t>
                </a:r>
              </a:p>
              <a:p>
                <a:r>
                  <a:rPr lang="cs-CZ" sz="3200" b="1" u="sng" dirty="0"/>
                  <a:t>b</a:t>
                </a:r>
                <a:r>
                  <a:rPr lang="cs-CZ" sz="3200" b="1" u="sng" dirty="0" smtClean="0"/>
                  <a:t> = </a:t>
                </a:r>
                <a:r>
                  <a:rPr lang="cs-CZ" sz="3200" b="1" u="sng" dirty="0"/>
                  <a:t>8</a:t>
                </a:r>
                <a:r>
                  <a:rPr lang="cs-CZ" sz="3200" b="1" u="sng" dirty="0" smtClean="0"/>
                  <a:t> cm</a:t>
                </a:r>
                <a:endParaRPr lang="cs-CZ" sz="3200" b="1" u="sng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005" y="3096795"/>
                <a:ext cx="5688632" cy="3093411"/>
              </a:xfrm>
              <a:prstGeom prst="rect">
                <a:avLst/>
              </a:prstGeom>
              <a:blipFill rotWithShape="1">
                <a:blip r:embed="rId2"/>
                <a:stretch>
                  <a:fillRect l="-2680" t="-2564" b="-572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84288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4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odvěsny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179512" y="709899"/>
            <a:ext cx="8856984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2. Příklad</a:t>
            </a:r>
          </a:p>
          <a:p>
            <a:r>
              <a:rPr lang="cs-CZ" sz="3200" dirty="0" smtClean="0"/>
              <a:t>Vypočítej délku odvěsny a pravoúhlého </a:t>
            </a:r>
            <a:r>
              <a:rPr lang="cs-CZ" sz="3200" dirty="0"/>
              <a:t>∆ </a:t>
            </a:r>
            <a:r>
              <a:rPr lang="cs-CZ" sz="3200" dirty="0" smtClean="0"/>
              <a:t>s délkou odvěsny b=1,4dm a přepony c=1,66 dm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611560" y="3068960"/>
                <a:ext cx="5688632" cy="31509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= 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b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1,66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1,4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2,76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1,96		</a:t>
                </a:r>
              </a:p>
              <a:p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0,8		</a:t>
                </a:r>
              </a:p>
              <a:p>
                <a:r>
                  <a:rPr lang="cs-CZ" sz="3200" dirty="0"/>
                  <a:t>a</a:t>
                </a:r>
                <a:r>
                  <a:rPr lang="cs-CZ" sz="32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m:rPr>
                            <m:nor/>
                          </m:rPr>
                          <a:rPr lang="cs-CZ" sz="3200" dirty="0"/>
                          <m:t>0,</m:t>
                        </m:r>
                        <m:r>
                          <a:rPr lang="cs-CZ" sz="3200" b="0" i="1" dirty="0" smtClean="0">
                            <a:latin typeface="Cambria Math"/>
                          </a:rPr>
                          <m:t>8</m:t>
                        </m:r>
                      </m:e>
                    </m:rad>
                  </m:oMath>
                </a14:m>
                <a:r>
                  <a:rPr lang="cs-CZ" sz="3200" baseline="300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c= 0,89 </a:t>
                </a:r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d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m</a:t>
                </a:r>
                <a:endParaRPr lang="cs-CZ" sz="32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068960"/>
                <a:ext cx="5688632" cy="3150927"/>
              </a:xfrm>
              <a:prstGeom prst="rect">
                <a:avLst/>
              </a:prstGeom>
              <a:blipFill rotWithShape="1">
                <a:blip r:embed="rId2"/>
                <a:stretch>
                  <a:fillRect l="-2680" t="-2515" b="-52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1882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5</a:t>
            </a:fld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26126">
            <a:off x="423251" y="2061917"/>
            <a:ext cx="2531702" cy="2059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7734" y="3212976"/>
            <a:ext cx="4555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88452" y="3186956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835696" y="1209145"/>
            <a:ext cx="55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</a:t>
            </a:r>
            <a:endParaRPr lang="cs-CZ" sz="3200" dirty="0"/>
          </a:p>
        </p:txBody>
      </p:sp>
      <p:sp>
        <p:nvSpPr>
          <p:cNvPr id="13" name="TextBox 4"/>
          <p:cNvSpPr txBox="1"/>
          <p:nvPr/>
        </p:nvSpPr>
        <p:spPr>
          <a:xfrm>
            <a:off x="251520" y="131929"/>
            <a:ext cx="8568952" cy="1077218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3. Příklad</a:t>
            </a:r>
          </a:p>
          <a:p>
            <a:r>
              <a:rPr lang="cs-CZ" sz="3200" dirty="0" smtClean="0"/>
              <a:t>Vypočítej délku třetí strany pravoúhlého ∆KLM</a:t>
            </a:r>
            <a:endParaRPr lang="en-US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59595" y="3771731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4544" y="4581128"/>
            <a:ext cx="418482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/KM/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= /KL/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</a:t>
            </a:r>
            <a:r>
              <a:rPr lang="cs-CZ" sz="3200" dirty="0"/>
              <a:t>-</a:t>
            </a:r>
            <a:r>
              <a:rPr lang="cs-CZ" sz="3200" dirty="0" smtClean="0"/>
              <a:t> /LM/</a:t>
            </a:r>
            <a:r>
              <a:rPr lang="cs-CZ" sz="3200" baseline="30000" dirty="0" smtClean="0"/>
              <a:t>2</a:t>
            </a:r>
          </a:p>
          <a:p>
            <a:r>
              <a:rPr lang="cs-CZ" sz="3200" dirty="0" smtClean="0"/>
              <a:t>/KM/</a:t>
            </a:r>
            <a:r>
              <a:rPr lang="cs-CZ" sz="3200" baseline="30000" dirty="0" smtClean="0"/>
              <a:t>2</a:t>
            </a:r>
            <a:r>
              <a:rPr lang="cs-CZ" sz="3200" dirty="0"/>
              <a:t>= </a:t>
            </a:r>
            <a:r>
              <a:rPr lang="cs-CZ" sz="3200" dirty="0" smtClean="0"/>
              <a:t>16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</a:t>
            </a:r>
            <a:r>
              <a:rPr lang="cs-CZ" sz="3200" dirty="0"/>
              <a:t>-</a:t>
            </a:r>
            <a:r>
              <a:rPr lang="cs-CZ" sz="3200" dirty="0" smtClean="0"/>
              <a:t> </a:t>
            </a:r>
            <a:r>
              <a:rPr lang="cs-CZ" sz="3200" dirty="0"/>
              <a:t>12</a:t>
            </a:r>
            <a:r>
              <a:rPr lang="cs-CZ" sz="3200" baseline="30000" dirty="0"/>
              <a:t>2 </a:t>
            </a:r>
            <a:r>
              <a:rPr lang="cs-CZ" sz="3200" baseline="30000" dirty="0" smtClean="0"/>
              <a:t>	</a:t>
            </a:r>
          </a:p>
          <a:p>
            <a:r>
              <a:rPr lang="cs-CZ" sz="3200" dirty="0"/>
              <a:t>/</a:t>
            </a:r>
            <a:r>
              <a:rPr lang="cs-CZ" sz="3200" dirty="0" smtClean="0"/>
              <a:t>KM/</a:t>
            </a:r>
            <a:r>
              <a:rPr lang="cs-CZ" sz="3200" baseline="30000" dirty="0" smtClean="0"/>
              <a:t>2</a:t>
            </a:r>
            <a:r>
              <a:rPr lang="cs-CZ" sz="3200" dirty="0"/>
              <a:t>= </a:t>
            </a:r>
            <a:r>
              <a:rPr lang="cs-CZ" sz="3200" dirty="0" smtClean="0"/>
              <a:t>256-144		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20542" y="1628800"/>
            <a:ext cx="2484976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/KL/ = 16cm</a:t>
            </a:r>
          </a:p>
          <a:p>
            <a:r>
              <a:rPr lang="cs-CZ" sz="3200" dirty="0" smtClean="0"/>
              <a:t>/LM/ = 12cm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4529368" y="4581128"/>
                <a:ext cx="4291104" cy="194938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3200" dirty="0" smtClean="0"/>
                  <a:t>/KM/</a:t>
                </a:r>
                <a:r>
                  <a:rPr lang="cs-CZ" sz="3200" baseline="30000" dirty="0" smtClean="0"/>
                  <a:t>2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112</a:t>
                </a:r>
              </a:p>
              <a:p>
                <a:r>
                  <a:rPr lang="cs-CZ" sz="3200" dirty="0"/>
                  <a:t>/</a:t>
                </a:r>
                <a:r>
                  <a:rPr lang="cs-CZ" sz="3200" dirty="0" smtClean="0"/>
                  <a:t>KM/ </a:t>
                </a:r>
                <a:r>
                  <a:rPr lang="cs-CZ" sz="3200" dirty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112</m:t>
                        </m:r>
                      </m:e>
                    </m:rad>
                  </m:oMath>
                </a14:m>
                <a:endParaRPr lang="cs-CZ" sz="3200" dirty="0" smtClean="0"/>
              </a:p>
              <a:p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/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KM/= 10,58 </a:t>
                </a:r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cm</a:t>
                </a:r>
              </a:p>
              <a:p>
                <a:endParaRPr lang="cs-CZ" sz="3200" baseline="300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29368" y="4581128"/>
                <a:ext cx="4291104" cy="1949380"/>
              </a:xfrm>
              <a:prstGeom prst="rect">
                <a:avLst/>
              </a:prstGeom>
              <a:blipFill rotWithShape="1">
                <a:blip r:embed="rId3"/>
                <a:stretch>
                  <a:fillRect l="-3551" t="-40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833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00"/>
                            </p:stCondLst>
                            <p:childTnLst>
                              <p:par>
                                <p:cTn id="8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3" grpId="0" animBg="1"/>
      <p:bldP spid="14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6</a:t>
            </a:fld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/>
              <p:cNvSpPr txBox="1"/>
              <p:nvPr/>
            </p:nvSpPr>
            <p:spPr>
              <a:xfrm>
                <a:off x="254968" y="131929"/>
                <a:ext cx="8568952" cy="2062103"/>
              </a:xfrm>
              <a:prstGeom prst="rect">
                <a:avLst/>
              </a:prstGeom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4. Příklad</a:t>
                </a:r>
              </a:p>
              <a:p>
                <a:r>
                  <a:rPr lang="cs-CZ" sz="3200" dirty="0" smtClean="0"/>
                  <a:t>Vypočítej délku třetí strany pravoúhlého ∆NOP s délkami odvěsny 1,3dm, přepony 1,53dm a </a:t>
                </a:r>
                <a:r>
                  <a:rPr lang="cs-CZ" sz="3200" dirty="0"/>
                  <a:t>vnitřním úhlem </a:t>
                </a:r>
                <a:r>
                  <a:rPr lang="cs-CZ" sz="3200" dirty="0" smtClean="0"/>
                  <a:t>/</a:t>
                </a:r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  <a:ea typeface="Cambria Math"/>
                      </a:rPr>
                      <m:t>∀</m:t>
                    </m:r>
                  </m:oMath>
                </a14:m>
                <a:r>
                  <a:rPr lang="cs-CZ" sz="3200" dirty="0" smtClean="0"/>
                  <a:t>PNO/=90</a:t>
                </a:r>
                <a:r>
                  <a:rPr lang="cs-CZ" sz="3200" baseline="30000" dirty="0" smtClean="0"/>
                  <a:t>0</a:t>
                </a:r>
                <a:endParaRPr lang="en-US" sz="3200" baseline="30000" dirty="0"/>
              </a:p>
            </p:txBody>
          </p:sp>
        </mc:Choice>
        <mc:Fallback xmlns="">
          <p:sp>
            <p:nvSpPr>
              <p:cNvPr id="5" name="Text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968" y="131929"/>
                <a:ext cx="8568952" cy="20621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Pravoúhlý trojúhelník 5"/>
          <p:cNvSpPr/>
          <p:nvPr/>
        </p:nvSpPr>
        <p:spPr>
          <a:xfrm>
            <a:off x="984470" y="2462486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3912" y="3227883"/>
            <a:ext cx="10107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1,3 dm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835493" y="2997050"/>
            <a:ext cx="10871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1,53dm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13835" y="4293096"/>
            <a:ext cx="4154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N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185674" y="4293096"/>
            <a:ext cx="43152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1151417" y="2231653"/>
            <a:ext cx="36420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25952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203848" y="3136047"/>
                <a:ext cx="5688632" cy="26584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/NO/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1,53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- 1,3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 smtClean="0"/>
                  <a:t>/NO/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2,34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1,69</a:t>
                </a:r>
                <a:endParaRPr lang="cs-CZ" sz="3200" baseline="30000" dirty="0"/>
              </a:p>
              <a:p>
                <a:r>
                  <a:rPr lang="cs-CZ" sz="3200" dirty="0" smtClean="0"/>
                  <a:t>/NO/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0,65		</a:t>
                </a:r>
              </a:p>
              <a:p>
                <a:r>
                  <a:rPr lang="cs-CZ" sz="3200" dirty="0" smtClean="0"/>
                  <a:t>/NO/ 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i="1" smtClean="0">
                            <a:latin typeface="Cambria Math"/>
                          </a:rPr>
                          <m:t>0</m:t>
                        </m:r>
                        <m:r>
                          <a:rPr lang="cs-CZ" sz="3200" b="0" i="1" smtClean="0">
                            <a:latin typeface="Cambria Math"/>
                          </a:rPr>
                          <m:t>,65</m:t>
                        </m:r>
                      </m:e>
                    </m:rad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		</a:t>
                </a:r>
              </a:p>
              <a:p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/NO/  = 0,8 dm</a:t>
                </a:r>
                <a:endParaRPr lang="cs-CZ" sz="3200" b="1" u="sng" baseline="30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136047"/>
                <a:ext cx="5688632" cy="2658485"/>
              </a:xfrm>
              <a:prstGeom prst="rect">
                <a:avLst/>
              </a:prstGeom>
              <a:blipFill rotWithShape="1">
                <a:blip r:embed="rId3"/>
                <a:stretch>
                  <a:fillRect l="-2787" t="-2975" b="-61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11328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8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7</a:t>
            </a:fld>
            <a:endParaRPr lang="cs-CZ"/>
          </a:p>
        </p:txBody>
      </p:sp>
      <p:sp>
        <p:nvSpPr>
          <p:cNvPr id="5" name="Zástupný symbol pro číslo snímku 2"/>
          <p:cNvSpPr txBox="1">
            <a:spLocks/>
          </p:cNvSpPr>
          <p:nvPr/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defPPr>
              <a:defRPr lang="cs-CZ"/>
            </a:defPPr>
            <a:lvl1pPr marL="0" algn="ctr" defTabSz="914400" rtl="0" eaLnBrk="1" latinLnBrk="0" hangingPunct="1"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F3B0E194-16E5-4EF1-989A-C15CBB238C09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6" name="TextBox 4"/>
          <p:cNvSpPr txBox="1"/>
          <p:nvPr/>
        </p:nvSpPr>
        <p:spPr>
          <a:xfrm>
            <a:off x="254968" y="96195"/>
            <a:ext cx="8568952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. Příklad</a:t>
            </a:r>
          </a:p>
          <a:p>
            <a:r>
              <a:rPr lang="cs-CZ" sz="3200" dirty="0" smtClean="0"/>
              <a:t>Vypočítej obvod a obsah pravoúhlého ∆ABC s délkami odvěsny a= 4,5dm a přepony c=6,9dm</a:t>
            </a:r>
            <a:endParaRPr lang="en-US" sz="3200" baseline="30000" dirty="0"/>
          </a:p>
        </p:txBody>
      </p:sp>
      <p:sp>
        <p:nvSpPr>
          <p:cNvPr id="7" name="Pravoúhlý trojúhelník 6"/>
          <p:cNvSpPr/>
          <p:nvPr/>
        </p:nvSpPr>
        <p:spPr>
          <a:xfrm>
            <a:off x="992944" y="1980199"/>
            <a:ext cx="1368152" cy="1728192"/>
          </a:xfrm>
          <a:prstGeom prst="rtTriangl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5914" y="2457977"/>
            <a:ext cx="10134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4,5dm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1677020" y="2354059"/>
            <a:ext cx="10390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6,9dm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13835" y="3762194"/>
            <a:ext cx="38504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185674" y="3762194"/>
            <a:ext cx="3914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91374" y="1680519"/>
            <a:ext cx="3690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B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339392" y="1772816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923928" y="1911351"/>
                <a:ext cx="5688632" cy="26025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b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</a:t>
                </a:r>
                <a:r>
                  <a:rPr lang="cs-CZ" sz="3200" dirty="0"/>
                  <a:t>c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-</a:t>
                </a:r>
                <a:r>
                  <a:rPr lang="cs-CZ" sz="3200" dirty="0" smtClean="0"/>
                  <a:t> </a:t>
                </a:r>
                <a:r>
                  <a:rPr lang="cs-CZ" sz="3200" dirty="0"/>
                  <a:t>a</a:t>
                </a:r>
                <a:r>
                  <a:rPr lang="cs-CZ" sz="3200" baseline="30000" dirty="0" smtClean="0"/>
                  <a:t>2</a:t>
                </a:r>
              </a:p>
              <a:p>
                <a:r>
                  <a:rPr lang="cs-CZ" sz="3200" dirty="0"/>
                  <a:t>b</a:t>
                </a:r>
                <a:r>
                  <a:rPr lang="cs-CZ" sz="3200" baseline="30000" dirty="0" smtClean="0"/>
                  <a:t>2 </a:t>
                </a:r>
                <a:r>
                  <a:rPr lang="cs-CZ" sz="3200" dirty="0"/>
                  <a:t>= </a:t>
                </a:r>
                <a:r>
                  <a:rPr lang="cs-CZ" sz="3200" dirty="0" smtClean="0"/>
                  <a:t>6,9</a:t>
                </a:r>
                <a:r>
                  <a:rPr lang="cs-CZ" sz="3200" baseline="30000" dirty="0" smtClean="0"/>
                  <a:t>2</a:t>
                </a:r>
                <a:r>
                  <a:rPr lang="cs-CZ" sz="3200" dirty="0" smtClean="0"/>
                  <a:t> – 4,5</a:t>
                </a:r>
                <a:r>
                  <a:rPr lang="cs-CZ" sz="3200" baseline="30000" dirty="0" smtClean="0"/>
                  <a:t>2</a:t>
                </a:r>
                <a:endParaRPr lang="cs-CZ" sz="3200" baseline="30000" dirty="0"/>
              </a:p>
              <a:p>
                <a:r>
                  <a:rPr lang="cs-CZ" sz="3200" dirty="0"/>
                  <a:t>b</a:t>
                </a:r>
                <a:r>
                  <a:rPr lang="cs-CZ" sz="3200" baseline="30000" dirty="0" smtClean="0"/>
                  <a:t>2 </a:t>
                </a:r>
                <a:r>
                  <a:rPr lang="cs-CZ" sz="3200" dirty="0" smtClean="0"/>
                  <a:t>= 47,61 – 20,25		</a:t>
                </a:r>
              </a:p>
              <a:p>
                <a:r>
                  <a:rPr lang="cs-CZ" sz="3200" dirty="0"/>
                  <a:t>b</a:t>
                </a:r>
                <a:r>
                  <a:rPr lang="cs-CZ" sz="32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200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200" b="0" i="1" smtClean="0">
                            <a:latin typeface="Cambria Math"/>
                          </a:rPr>
                          <m:t>27,36</m:t>
                        </m:r>
                      </m:e>
                    </m:rad>
                    <m:r>
                      <a:rPr lang="cs-CZ" sz="32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3200" dirty="0" smtClean="0"/>
                  <a:t>		</a:t>
                </a:r>
              </a:p>
              <a:p>
                <a:r>
                  <a:rPr lang="cs-CZ" sz="3200" b="1" u="sng" dirty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sz="3200" b="1" u="sng" dirty="0" smtClean="0">
                    <a:latin typeface="Times New Roman" pitchFamily="18" charset="0"/>
                    <a:cs typeface="Times New Roman" pitchFamily="18" charset="0"/>
                  </a:rPr>
                  <a:t>= 5,23 dm ≐5,2 dm</a:t>
                </a:r>
                <a:endParaRPr lang="cs-CZ" sz="3200" b="1" u="sng" baseline="30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23928" y="1911351"/>
                <a:ext cx="5688632" cy="2602572"/>
              </a:xfrm>
              <a:prstGeom prst="rect">
                <a:avLst/>
              </a:prstGeom>
              <a:blipFill rotWithShape="1">
                <a:blip r:embed="rId2"/>
                <a:stretch>
                  <a:fillRect l="-2787" t="-3052" b="-58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268356" y="4365104"/>
            <a:ext cx="36555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o</a:t>
            </a:r>
            <a:r>
              <a:rPr lang="cs-CZ" sz="3200" dirty="0" smtClean="0"/>
              <a:t>= </a:t>
            </a:r>
            <a:r>
              <a:rPr lang="cs-CZ" sz="3200" dirty="0" err="1" smtClean="0"/>
              <a:t>a+b+c</a:t>
            </a:r>
            <a:endParaRPr lang="cs-CZ" sz="3200" dirty="0" smtClean="0"/>
          </a:p>
          <a:p>
            <a:r>
              <a:rPr lang="cs-CZ" sz="3200" dirty="0" smtClean="0"/>
              <a:t>o= 4,5+5,2+6,9</a:t>
            </a:r>
          </a:p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o= 16,6 dm</a:t>
            </a:r>
            <a:endParaRPr lang="cs-CZ" sz="3200" b="1" u="sng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491880" y="4750433"/>
                <a:ext cx="1800200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200" b="0" i="1" smtClean="0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baseline="30000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1880" y="4750433"/>
                <a:ext cx="1800200" cy="799001"/>
              </a:xfrm>
              <a:prstGeom prst="rect">
                <a:avLst/>
              </a:prstGeom>
              <a:blipFill rotWithShape="1">
                <a:blip r:embed="rId3"/>
                <a:stretch>
                  <a:fillRect l="-8814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6467322" y="4857546"/>
            <a:ext cx="1688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11,7 dm</a:t>
            </a:r>
            <a:r>
              <a:rPr lang="cs-CZ" sz="3200" b="1" u="sng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u="sng" baseline="30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5065976" y="4750433"/>
                <a:ext cx="1401346" cy="7957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4,5∙5,2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65976" y="4750433"/>
                <a:ext cx="1401346" cy="795795"/>
              </a:xfrm>
              <a:prstGeom prst="rect">
                <a:avLst/>
              </a:prstGeom>
              <a:blipFill rotWithShape="1">
                <a:blip r:embed="rId4"/>
                <a:stretch>
                  <a:fillRect r="-10435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9633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6500"/>
                            </p:stCondLst>
                            <p:childTnLst>
                              <p:par>
                                <p:cTn id="4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7" fill="hold">
                            <p:stCondLst>
                              <p:cond delay="1000"/>
                            </p:stCondLst>
                            <p:childTnLst>
                              <p:par>
                                <p:cTn id="108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9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1000"/>
                            </p:stCondLst>
                            <p:childTnLst>
                              <p:par>
                                <p:cTn id="132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/>
      <p:bldP spid="10" grpId="0"/>
      <p:bldP spid="11" grpId="0"/>
      <p:bldP spid="12" grpId="0"/>
      <p:bldP spid="13" grpId="0"/>
      <p:bldP spid="16" grpId="0"/>
      <p:bldP spid="18" grpId="0"/>
      <p:bldP spid="18" grpId="1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8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>
            <a:off x="18883" y="10482"/>
            <a:ext cx="806489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Výpočet přepony pravoúhlého trojúhelníku:</a:t>
            </a:r>
            <a:endParaRPr lang="en-US" sz="3200" dirty="0"/>
          </a:p>
        </p:txBody>
      </p:sp>
      <p:sp>
        <p:nvSpPr>
          <p:cNvPr id="7" name="TextBox 4"/>
          <p:cNvSpPr txBox="1"/>
          <p:nvPr/>
        </p:nvSpPr>
        <p:spPr>
          <a:xfrm>
            <a:off x="179512" y="709899"/>
            <a:ext cx="8856984" cy="1569660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6</a:t>
            </a:r>
            <a:r>
              <a:rPr lang="cs-CZ" sz="3200" dirty="0" smtClean="0"/>
              <a:t>. Příklad</a:t>
            </a:r>
          </a:p>
          <a:p>
            <a:r>
              <a:rPr lang="cs-CZ" sz="3200" dirty="0" smtClean="0"/>
              <a:t>Vypočítej obvod a obsah pravoúhlého ∆ s délkami odvěsny 120mm a přepony 2dm</a:t>
            </a:r>
            <a:endParaRPr lang="en-US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2348440"/>
            <a:ext cx="1461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Ř</a:t>
            </a:r>
            <a:r>
              <a:rPr lang="cs-CZ" sz="3200" dirty="0" smtClean="0"/>
              <a:t>ešení:</a:t>
            </a:r>
            <a:endParaRPr lang="cs-CZ" sz="32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3024" y="2852936"/>
                <a:ext cx="5505120" cy="35799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     Převedeme na stejné jednotky:</a:t>
                </a:r>
              </a:p>
              <a:p>
                <a:r>
                  <a:rPr lang="cs-CZ" sz="2800" dirty="0" smtClean="0"/>
                  <a:t>120 mm = 12 cm</a:t>
                </a:r>
              </a:p>
              <a:p>
                <a:r>
                  <a:rPr lang="cs-CZ" sz="2800" dirty="0" smtClean="0"/>
                  <a:t>2 dm = 20 cm</a:t>
                </a:r>
              </a:p>
              <a:p>
                <a:r>
                  <a:rPr lang="cs-CZ" sz="2800" dirty="0"/>
                  <a:t>b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= 20</a:t>
                </a:r>
                <a:r>
                  <a:rPr lang="cs-CZ" sz="2800" baseline="30000" dirty="0" smtClean="0"/>
                  <a:t>2</a:t>
                </a:r>
                <a:r>
                  <a:rPr lang="cs-CZ" sz="2800" dirty="0" smtClean="0"/>
                  <a:t> </a:t>
                </a:r>
                <a:r>
                  <a:rPr lang="cs-CZ" sz="2800" dirty="0"/>
                  <a:t>-</a:t>
                </a:r>
                <a:r>
                  <a:rPr lang="cs-CZ" sz="2800" dirty="0" smtClean="0"/>
                  <a:t> 12</a:t>
                </a:r>
                <a:r>
                  <a:rPr lang="cs-CZ" sz="2800" baseline="30000" dirty="0" smtClean="0"/>
                  <a:t>2</a:t>
                </a:r>
              </a:p>
              <a:p>
                <a:r>
                  <a:rPr lang="cs-CZ" sz="2800" dirty="0"/>
                  <a:t>b</a:t>
                </a:r>
                <a:r>
                  <a:rPr lang="cs-CZ" sz="2800" baseline="30000" dirty="0" smtClean="0"/>
                  <a:t>2</a:t>
                </a:r>
                <a:r>
                  <a:rPr lang="cs-CZ" sz="2800" dirty="0"/>
                  <a:t>= </a:t>
                </a:r>
                <a:r>
                  <a:rPr lang="cs-CZ" sz="2800" dirty="0" smtClean="0"/>
                  <a:t>400-144</a:t>
                </a:r>
              </a:p>
              <a:p>
                <a:r>
                  <a:rPr lang="cs-CZ" sz="2800" dirty="0"/>
                  <a:t>b</a:t>
                </a:r>
                <a:r>
                  <a:rPr lang="cs-CZ" sz="2800" baseline="30000" dirty="0" smtClean="0"/>
                  <a:t>2</a:t>
                </a:r>
                <a:r>
                  <a:rPr lang="cs-CZ" sz="2800" dirty="0"/>
                  <a:t>= </a:t>
                </a:r>
                <a:r>
                  <a:rPr lang="cs-CZ" sz="2800" dirty="0" smtClean="0"/>
                  <a:t>256	</a:t>
                </a:r>
              </a:p>
              <a:p>
                <a:r>
                  <a:rPr lang="cs-CZ" sz="2800" dirty="0"/>
                  <a:t>b</a:t>
                </a:r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800" b="0" i="1" smtClean="0">
                            <a:latin typeface="Cambria Math"/>
                          </a:rPr>
                          <m:t>256</m:t>
                        </m:r>
                      </m:e>
                    </m:rad>
                  </m:oMath>
                </a14:m>
                <a:r>
                  <a:rPr lang="cs-CZ" sz="2800" baseline="30000" dirty="0" smtClean="0"/>
                  <a:t>		</a:t>
                </a:r>
              </a:p>
              <a:p>
                <a:r>
                  <a:rPr lang="cs-CZ" sz="2800" b="1" u="sng" dirty="0">
                    <a:latin typeface="Times New Roman" pitchFamily="18" charset="0"/>
                    <a:cs typeface="Times New Roman" pitchFamily="18" charset="0"/>
                  </a:rPr>
                  <a:t>b</a:t>
                </a:r>
                <a:r>
                  <a:rPr lang="cs-CZ" sz="2800" b="1" u="sng" dirty="0" smtClean="0">
                    <a:latin typeface="Times New Roman" pitchFamily="18" charset="0"/>
                    <a:cs typeface="Times New Roman" pitchFamily="18" charset="0"/>
                  </a:rPr>
                  <a:t>= 16 </a:t>
                </a:r>
                <a:r>
                  <a:rPr lang="cs-CZ" sz="2800" b="1" u="sng" dirty="0">
                    <a:latin typeface="Times New Roman" pitchFamily="18" charset="0"/>
                    <a:cs typeface="Times New Roman" pitchFamily="18" charset="0"/>
                  </a:rPr>
                  <a:t>c</a:t>
                </a:r>
                <a:r>
                  <a:rPr lang="cs-CZ" sz="2800" b="1" u="sng" dirty="0" smtClean="0">
                    <a:latin typeface="Times New Roman" pitchFamily="18" charset="0"/>
                    <a:cs typeface="Times New Roman" pitchFamily="18" charset="0"/>
                  </a:rPr>
                  <a:t>m</a:t>
                </a:r>
                <a:endParaRPr lang="cs-CZ" sz="2800" b="1" u="sng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3024" y="2852936"/>
                <a:ext cx="5505120" cy="3579954"/>
              </a:xfrm>
              <a:prstGeom prst="rect">
                <a:avLst/>
              </a:prstGeom>
              <a:blipFill rotWithShape="1">
                <a:blip r:embed="rId2"/>
                <a:stretch>
                  <a:fillRect l="-2326" t="-1533" b="-408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3779912" y="3573016"/>
            <a:ext cx="31683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</a:t>
            </a:r>
            <a:r>
              <a:rPr lang="cs-CZ" sz="2800" dirty="0" smtClean="0"/>
              <a:t>= </a:t>
            </a:r>
            <a:r>
              <a:rPr lang="cs-CZ" sz="2800" dirty="0" err="1" smtClean="0"/>
              <a:t>a+b+c</a:t>
            </a:r>
            <a:endParaRPr lang="cs-CZ" sz="2800" dirty="0" smtClean="0"/>
          </a:p>
          <a:p>
            <a:r>
              <a:rPr lang="cs-CZ" sz="2800" dirty="0"/>
              <a:t>o</a:t>
            </a:r>
            <a:r>
              <a:rPr lang="cs-CZ" sz="2800" dirty="0" smtClean="0"/>
              <a:t>= 12+ 16 +20</a:t>
            </a:r>
          </a:p>
          <a:p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o</a:t>
            </a:r>
            <a:r>
              <a:rPr lang="cs-CZ" sz="2800" b="1" u="sng" dirty="0" smtClean="0">
                <a:latin typeface="Times New Roman" pitchFamily="18" charset="0"/>
                <a:cs typeface="Times New Roman" pitchFamily="18" charset="0"/>
              </a:rPr>
              <a:t>= 48 cm</a:t>
            </a:r>
          </a:p>
          <a:p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235446" y="5229200"/>
                <a:ext cx="1800200" cy="79900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200" dirty="0" smtClean="0"/>
                  <a:t>S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𝑎</m:t>
                        </m:r>
                        <m:r>
                          <a:rPr lang="cs-CZ" sz="3200" b="0" i="1" smtClean="0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𝑏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</a:t>
                </a:r>
                <a:endParaRPr lang="cs-CZ" sz="3200" baseline="30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446" y="5229200"/>
                <a:ext cx="1800200" cy="799001"/>
              </a:xfrm>
              <a:prstGeom prst="rect">
                <a:avLst/>
              </a:prstGeom>
              <a:blipFill rotWithShape="1">
                <a:blip r:embed="rId3"/>
                <a:stretch>
                  <a:fillRect l="-8814" b="-1221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ovéPole 11"/>
          <p:cNvSpPr txBox="1"/>
          <p:nvPr/>
        </p:nvSpPr>
        <p:spPr>
          <a:xfrm>
            <a:off x="7303950" y="5334388"/>
            <a:ext cx="1688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latin typeface="Times New Roman" pitchFamily="18" charset="0"/>
                <a:cs typeface="Times New Roman" pitchFamily="18" charset="0"/>
              </a:rPr>
              <a:t>11,7 dm</a:t>
            </a:r>
            <a:r>
              <a:rPr lang="cs-CZ" sz="3200" b="1" u="sng" baseline="30000" dirty="0" smtClean="0">
                <a:latin typeface="Times New Roman" pitchFamily="18" charset="0"/>
                <a:cs typeface="Times New Roman" pitchFamily="18" charset="0"/>
              </a:rPr>
              <a:t>2</a:t>
            </a:r>
            <a:endParaRPr lang="cs-CZ" sz="3200" b="1" u="sng" baseline="30000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860032" y="5232406"/>
                <a:ext cx="2460930" cy="78874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12</m:t>
                        </m:r>
                        <m:r>
                          <a:rPr lang="cs-CZ" sz="3200" i="1">
                            <a:latin typeface="Cambria Math"/>
                          </a:rPr>
                          <m:t>∙</m:t>
                        </m:r>
                        <m:r>
                          <a:rPr lang="cs-CZ" sz="3200" b="0" i="1" smtClean="0"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r>
                  <a:rPr lang="cs-CZ" sz="3200" dirty="0" smtClean="0"/>
                  <a:t> = 12</a:t>
                </a:r>
                <a:r>
                  <a:rPr lang="cs-CZ" sz="3200" dirty="0"/>
                  <a:t> </a:t>
                </a:r>
                <a14:m>
                  <m:oMath xmlns:m="http://schemas.openxmlformats.org/officeDocument/2006/math">
                    <m:r>
                      <a:rPr lang="cs-CZ" sz="3200" i="1">
                        <a:latin typeface="Cambria Math"/>
                      </a:rPr>
                      <m:t>∙</m:t>
                    </m:r>
                  </m:oMath>
                </a14:m>
                <a:r>
                  <a:rPr lang="cs-CZ" sz="3200" dirty="0" smtClean="0"/>
                  <a:t>8 =</a:t>
                </a:r>
                <a:endParaRPr lang="cs-CZ" sz="32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5232406"/>
                <a:ext cx="2460930" cy="788742"/>
              </a:xfrm>
              <a:prstGeom prst="rect">
                <a:avLst/>
              </a:prstGeom>
              <a:blipFill rotWithShape="1">
                <a:blip r:embed="rId4"/>
                <a:stretch>
                  <a:fillRect r="-5198" b="-12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Vaclav\AppData\Local\Microsoft\Windows\Temporary Internet Files\Content.IE5\GYSHYMJE\MC90028217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234" y="2398911"/>
            <a:ext cx="514350" cy="90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195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5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500"/>
                            </p:stCondLst>
                            <p:childTnLst>
                              <p:par>
                                <p:cTn id="116" presetID="18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7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1000"/>
                            </p:stCondLst>
                            <p:childTnLst>
                              <p:par>
                                <p:cTn id="140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11" grpId="0"/>
      <p:bldP spid="12" grpId="0"/>
      <p:bldP spid="12" grpId="1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3B0E194-16E5-4EF1-989A-C15CBB238C09}" type="slidenum">
              <a:rPr lang="cs-CZ" smtClean="0"/>
              <a:t>9</a:t>
            </a:fld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512" y="188640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ZDROJE:</a:t>
            </a:r>
          </a:p>
          <a:p>
            <a:pPr>
              <a:buFontTx/>
              <a:buNone/>
            </a:pPr>
            <a:endParaRPr lang="cs-CZ" smtClean="0"/>
          </a:p>
          <a:p>
            <a:pPr>
              <a:buFontTx/>
              <a:buNone/>
            </a:pPr>
            <a:r>
              <a:rPr lang="cs-CZ" smtClean="0"/>
              <a:t>Text: autor</a:t>
            </a:r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r>
              <a:rPr lang="cs-CZ" dirty="0" smtClean="0"/>
              <a:t>Obrázky</a:t>
            </a:r>
            <a:r>
              <a:rPr lang="cs-CZ" dirty="0"/>
              <a:t>:</a:t>
            </a:r>
          </a:p>
          <a:p>
            <a:pPr>
              <a:buFontTx/>
              <a:buNone/>
            </a:pPr>
            <a:r>
              <a:rPr lang="en-US" dirty="0">
                <a:cs typeface="Arial" charset="0"/>
              </a:rPr>
              <a:t>[</a:t>
            </a:r>
            <a:r>
              <a:rPr lang="cs-CZ" dirty="0">
                <a:cs typeface="Arial" charset="0"/>
              </a:rPr>
              <a:t>cit. </a:t>
            </a:r>
            <a:r>
              <a:rPr lang="cs-CZ" dirty="0" smtClean="0">
                <a:cs typeface="Arial" charset="0"/>
              </a:rPr>
              <a:t>2012-10-18</a:t>
            </a:r>
            <a:r>
              <a:rPr lang="en-US" dirty="0" smtClean="0">
                <a:cs typeface="Arial" charset="0"/>
              </a:rPr>
              <a:t>]</a:t>
            </a:r>
            <a:endParaRPr lang="cs-CZ" dirty="0">
              <a:cs typeface="Arial" charset="0"/>
            </a:endParaRPr>
          </a:p>
          <a:p>
            <a:pPr>
              <a:buFontTx/>
              <a:buNone/>
            </a:pPr>
            <a:r>
              <a:rPr lang="cs-CZ" dirty="0"/>
              <a:t>GALERIE  Microsoft  Office</a:t>
            </a:r>
          </a:p>
          <a:p>
            <a:pPr>
              <a:buFontTx/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434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426</TotalTime>
  <Words>395</Words>
  <Application>Microsoft Office PowerPoint</Application>
  <PresentationFormat>Předvádění na obrazovce (4:3)</PresentationFormat>
  <Paragraphs>123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Papír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Hana Zmrhalová</dc:creator>
  <cp:lastModifiedBy>Hana</cp:lastModifiedBy>
  <cp:revision>36</cp:revision>
  <dcterms:created xsi:type="dcterms:W3CDTF">2012-11-11T16:03:47Z</dcterms:created>
  <dcterms:modified xsi:type="dcterms:W3CDTF">2013-06-01T11:45:30Z</dcterms:modified>
</cp:coreProperties>
</file>