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bin" ContentType="application/vnd.openxmlformats-officedocument.oleObject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7" d="100"/>
          <a:sy n="107" d="100"/>
        </p:scale>
        <p:origin x="-109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image" Target="../media/image3.w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4F5977-A8CD-4EF2-8324-951FFB927D68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831D13-0805-4D56-8095-03D3A13A4A1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4.bin"/><Relationship Id="rId5" Type="http://schemas.openxmlformats.org/officeDocument/2006/relationships/oleObject" Target="../embeddings/oleObject3.bin"/><Relationship Id="rId4" Type="http://schemas.openxmlformats.org/officeDocument/2006/relationships/oleObject" Target="../embeddings/oleObject2.bin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9" y="608526"/>
            <a:ext cx="1766887" cy="1167806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286000" y="620688"/>
            <a:ext cx="639045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b="1" dirty="0" smtClean="0"/>
              <a:t>Základní  škola a mateřská škola v Novém </a:t>
            </a:r>
            <a:r>
              <a:rPr lang="cs-CZ" b="1" dirty="0" err="1" smtClean="0"/>
              <a:t>Strašecí</a:t>
            </a:r>
            <a:r>
              <a:rPr lang="cs-CZ" dirty="0" smtClean="0"/>
              <a:t>        </a:t>
            </a:r>
          </a:p>
          <a:p>
            <a:pPr algn="ctr"/>
            <a:r>
              <a:rPr lang="cs-CZ" dirty="0" smtClean="0"/>
              <a:t> Komenského nám. 209, 271 01 Nové </a:t>
            </a:r>
            <a:r>
              <a:rPr lang="cs-CZ" dirty="0" err="1" smtClean="0"/>
              <a:t>Strašecí</a:t>
            </a:r>
            <a:r>
              <a:rPr lang="cs-CZ" dirty="0" smtClean="0"/>
              <a:t>, </a:t>
            </a:r>
          </a:p>
          <a:p>
            <a:pPr algn="ctr"/>
            <a:r>
              <a:rPr lang="cs-CZ" dirty="0" smtClean="0"/>
              <a:t>tel. 311 240 401, 311 240 400, email: </a:t>
            </a:r>
            <a:r>
              <a:rPr lang="cs-CZ" dirty="0" err="1" smtClean="0"/>
              <a:t>zsnovstra</a:t>
            </a:r>
            <a:r>
              <a:rPr lang="cs-CZ" dirty="0" smtClean="0"/>
              <a:t>@email.</a:t>
            </a:r>
            <a:r>
              <a:rPr lang="cs-CZ" dirty="0" err="1" smtClean="0"/>
              <a:t>cz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827584" y="1772816"/>
            <a:ext cx="7056784" cy="34163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>
              <a:buFont typeface="Wingdings" pitchFamily="2" charset="2"/>
              <a:buChar char="Ø"/>
            </a:pPr>
            <a:endParaRPr lang="cs-CZ" dirty="0" smtClean="0"/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NÁZEV: VY_42_INOVACE_07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AUTOR: Mgr. Stanislav  Hajný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OBDOBÍ: 2012-13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ROČNÍK: 8.</a:t>
            </a:r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OBLAST: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VZDĚLÁVACÍ OBOR: Matematika a její aplikace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TÉMATICKÝ OKRUH: Číslo a proměnná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TÉMA: Mocnina mocniny. Zápis čísla v desítkové soustavě</a:t>
            </a:r>
            <a:r>
              <a:rPr lang="cs-CZ" smtClean="0"/>
              <a:t>.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 </a:t>
            </a:r>
          </a:p>
          <a:p>
            <a:pPr lvl="0">
              <a:buFont typeface="Wingdings" pitchFamily="2" charset="2"/>
              <a:buChar char="Ø"/>
            </a:pPr>
            <a:r>
              <a:rPr lang="cs-CZ" dirty="0" smtClean="0"/>
              <a:t>ANOTACE:  Pravidla pro počítání s mocninami.</a:t>
            </a:r>
          </a:p>
        </p:txBody>
      </p:sp>
      <p:pic>
        <p:nvPicPr>
          <p:cNvPr id="7" name="Obrázek 3"/>
          <p:cNvPicPr>
            <a:picLocks noChangeAspect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9552" y="5517232"/>
            <a:ext cx="7992888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Mocnina mocniny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Zápis čísla v desítkové soustavě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04664"/>
            <a:ext cx="19442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 :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119675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. 2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=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835696" y="119675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(2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627784" y="1196752"/>
            <a:ext cx="24482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= 2.2.2  .  2.2.2 =</a:t>
            </a:r>
            <a:endParaRPr lang="cs-CZ" sz="2400" dirty="0"/>
          </a:p>
        </p:txBody>
      </p:sp>
      <p:sp>
        <p:nvSpPr>
          <p:cNvPr id="7" name="Levá složená závorka 6"/>
          <p:cNvSpPr/>
          <p:nvPr/>
        </p:nvSpPr>
        <p:spPr>
          <a:xfrm rot="16200000">
            <a:off x="3095836" y="1448780"/>
            <a:ext cx="288032" cy="64807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Levá složená závorka 8"/>
          <p:cNvSpPr/>
          <p:nvPr/>
        </p:nvSpPr>
        <p:spPr>
          <a:xfrm rot="16200000">
            <a:off x="4031940" y="1376772"/>
            <a:ext cx="288032" cy="648072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2267744" y="1988840"/>
            <a:ext cx="136815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činitelé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3851920" y="1988840"/>
            <a:ext cx="15841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 činitelé</a:t>
            </a:r>
            <a:endParaRPr lang="cs-CZ" sz="24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4860032" y="1196752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r>
              <a:rPr lang="cs-CZ" sz="2400" baseline="30000" dirty="0" smtClean="0"/>
              <a:t>3 . 2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24128" y="1196752"/>
            <a:ext cx="6480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2</a:t>
            </a:r>
            <a:r>
              <a:rPr lang="cs-CZ" sz="2400" baseline="30000" dirty="0" smtClean="0"/>
              <a:t>6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568" y="2564904"/>
            <a:ext cx="34563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-3)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. ( -3)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. ( -3)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. ( -3)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283968" y="2564904"/>
            <a:ext cx="14401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[( -3)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]</a:t>
            </a:r>
            <a:r>
              <a:rPr lang="cs-CZ" sz="2400" baseline="30000" dirty="0" smtClean="0"/>
              <a:t>4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5580112" y="2564904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( -3)</a:t>
            </a:r>
            <a:r>
              <a:rPr lang="cs-CZ" sz="2400" baseline="30000" dirty="0" smtClean="0"/>
              <a:t>8</a:t>
            </a:r>
            <a:endParaRPr lang="cs-CZ" sz="2400" dirty="0"/>
          </a:p>
        </p:txBody>
      </p:sp>
      <p:cxnSp>
        <p:nvCxnSpPr>
          <p:cNvPr id="19" name="Přímá spojovací šipka 18"/>
          <p:cNvCxnSpPr/>
          <p:nvPr/>
        </p:nvCxnSpPr>
        <p:spPr>
          <a:xfrm>
            <a:off x="971600" y="2996952"/>
            <a:ext cx="86409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>
            <a:off x="1835696" y="2996952"/>
            <a:ext cx="216024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šipka 20"/>
          <p:cNvCxnSpPr/>
          <p:nvPr/>
        </p:nvCxnSpPr>
        <p:spPr>
          <a:xfrm flipH="1">
            <a:off x="2267744" y="2996952"/>
            <a:ext cx="360040" cy="5040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>
            <a:off x="2267744" y="2924944"/>
            <a:ext cx="1152128" cy="64807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8" name="TextovéPole 37"/>
          <p:cNvSpPr txBox="1"/>
          <p:nvPr/>
        </p:nvSpPr>
        <p:spPr>
          <a:xfrm>
            <a:off x="1043608" y="3573016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4krát dva činitelé                  =</a:t>
            </a:r>
            <a:endParaRPr lang="cs-CZ" sz="24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148064" y="3573016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    8 činitelů</a:t>
            </a:r>
            <a:endParaRPr lang="cs-CZ" sz="2400" dirty="0"/>
          </a:p>
        </p:txBody>
      </p:sp>
      <p:cxnSp>
        <p:nvCxnSpPr>
          <p:cNvPr id="41" name="Přímá spojovací šipka 40"/>
          <p:cNvCxnSpPr/>
          <p:nvPr/>
        </p:nvCxnSpPr>
        <p:spPr>
          <a:xfrm>
            <a:off x="6084168" y="2996952"/>
            <a:ext cx="144016" cy="5760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4" name="TextovéPole 43"/>
          <p:cNvSpPr txBox="1"/>
          <p:nvPr/>
        </p:nvSpPr>
        <p:spPr>
          <a:xfrm>
            <a:off x="755576" y="4293096"/>
            <a:ext cx="74168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Zapamatujte si :</a:t>
            </a:r>
          </a:p>
          <a:p>
            <a:r>
              <a:rPr lang="cs-CZ" sz="2400" dirty="0" smtClean="0"/>
              <a:t>(</a:t>
            </a:r>
            <a:r>
              <a:rPr lang="cs-CZ" sz="2400" dirty="0" err="1" smtClean="0"/>
              <a:t>a</a:t>
            </a:r>
            <a:r>
              <a:rPr lang="cs-CZ" sz="2400" baseline="30000" dirty="0" err="1" smtClean="0"/>
              <a:t>m</a:t>
            </a:r>
            <a:r>
              <a:rPr lang="cs-CZ" sz="2400" dirty="0" smtClean="0"/>
              <a:t> )</a:t>
            </a:r>
            <a:r>
              <a:rPr lang="cs-CZ" sz="2400" baseline="30000" dirty="0" smtClean="0"/>
              <a:t>n</a:t>
            </a:r>
            <a:r>
              <a:rPr lang="cs-CZ" sz="2400" dirty="0" smtClean="0"/>
              <a:t> = </a:t>
            </a:r>
            <a:r>
              <a:rPr lang="cs-CZ" sz="2400" dirty="0" err="1" smtClean="0"/>
              <a:t>a</a:t>
            </a:r>
            <a:r>
              <a:rPr lang="cs-CZ" sz="2400" baseline="30000" dirty="0" err="1" smtClean="0"/>
              <a:t>m.n</a:t>
            </a:r>
            <a:r>
              <a:rPr lang="cs-CZ" sz="2400" dirty="0" smtClean="0"/>
              <a:t>    a= libovolné číslo, m,n = přirozená čísla</a:t>
            </a:r>
          </a:p>
          <a:p>
            <a:r>
              <a:rPr lang="cs-CZ" sz="2400" dirty="0" smtClean="0"/>
              <a:t>Mocninu umocníme tak, když základ mocniny umocníme součinem mocnitelů.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9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4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9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3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8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3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3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4" dur="20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09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0" fill="hold">
                      <p:stCondLst>
                        <p:cond delay="indefinite"/>
                      </p:stCondLst>
                      <p:childTnLst>
                        <p:par>
                          <p:cTn id="111" fill="hold">
                            <p:stCondLst>
                              <p:cond delay="0"/>
                            </p:stCondLst>
                            <p:childTnLst>
                              <p:par>
                                <p:cTn id="112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1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1"/>
      <p:bldP spid="3" grpId="0"/>
      <p:bldP spid="4" grpId="0"/>
      <p:bldP spid="6" grpId="0"/>
      <p:bldP spid="7" grpId="0" animBg="1"/>
      <p:bldP spid="9" grpId="0" animBg="1"/>
      <p:bldP spid="10" grpId="0"/>
      <p:bldP spid="11" grpId="0"/>
      <p:bldP spid="12" grpId="0"/>
      <p:bldP spid="13" grpId="0"/>
      <p:bldP spid="14" grpId="0"/>
      <p:bldP spid="15" grpId="0"/>
      <p:bldP spid="17" grpId="0"/>
      <p:bldP spid="38" grpId="0"/>
      <p:bldP spid="39" grpId="0"/>
      <p:bldP spid="4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476672"/>
            <a:ext cx="23042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Př.1 :</a:t>
            </a:r>
          </a:p>
          <a:p>
            <a:r>
              <a:rPr lang="cs-CZ" sz="2400" dirty="0" smtClean="0"/>
              <a:t>( 5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=  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836712"/>
            <a:ext cx="15121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</a:t>
            </a:r>
            <a:r>
              <a:rPr lang="cs-CZ" sz="2400" baseline="30000" dirty="0" smtClean="0"/>
              <a:t>2.3</a:t>
            </a:r>
            <a:r>
              <a:rPr lang="cs-CZ" sz="2400" dirty="0"/>
              <a:t> </a:t>
            </a:r>
            <a:r>
              <a:rPr lang="cs-CZ" sz="2400" dirty="0" smtClean="0"/>
              <a:t> =  5</a:t>
            </a:r>
            <a:r>
              <a:rPr lang="cs-CZ" sz="2400" baseline="30000" dirty="0" smtClean="0"/>
              <a:t>6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7584" y="1484784"/>
            <a:ext cx="2448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2 :</a:t>
            </a:r>
          </a:p>
          <a:p>
            <a:r>
              <a:rPr lang="cs-CZ" sz="2400" dirty="0" smtClean="0"/>
              <a:t>[( -0,2)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]</a:t>
            </a:r>
            <a:r>
              <a:rPr lang="cs-CZ" sz="2400" baseline="30000" dirty="0" smtClean="0"/>
              <a:t>4</a:t>
            </a:r>
            <a:r>
              <a:rPr lang="cs-CZ" sz="2400" dirty="0" smtClean="0"/>
              <a:t> = 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11760" y="1484784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400" dirty="0" smtClean="0"/>
          </a:p>
          <a:p>
            <a:r>
              <a:rPr lang="cs-CZ" sz="2400" dirty="0" smtClean="0"/>
              <a:t>( - 0,2)</a:t>
            </a:r>
            <a:r>
              <a:rPr lang="cs-CZ" sz="2400" baseline="30000" dirty="0" smtClean="0"/>
              <a:t>3.4 </a:t>
            </a:r>
            <a:r>
              <a:rPr lang="cs-CZ" sz="2400" dirty="0" smtClean="0"/>
              <a:t> = ( - 0,2)</a:t>
            </a:r>
            <a:r>
              <a:rPr lang="cs-CZ" sz="2400" baseline="30000" dirty="0" smtClean="0"/>
              <a:t>12 </a:t>
            </a:r>
            <a:endParaRPr lang="cs-CZ" sz="2400" baseline="30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971600" y="2708920"/>
            <a:ext cx="9361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Př. 3 :</a:t>
            </a:r>
          </a:p>
          <a:p>
            <a:endParaRPr lang="cs-CZ" sz="2400" dirty="0" smtClean="0"/>
          </a:p>
          <a:p>
            <a:r>
              <a:rPr lang="cs-CZ" sz="2400" dirty="0" smtClean="0"/>
              <a:t>[ (         </a:t>
            </a:r>
            <a:endParaRPr lang="cs-CZ" sz="2400" dirty="0"/>
          </a:p>
        </p:txBody>
      </p:sp>
      <p:graphicFrame>
        <p:nvGraphicFramePr>
          <p:cNvPr id="8" name="Objekt 7"/>
          <p:cNvGraphicFramePr>
            <a:graphicFrameLocks noChangeAspect="1"/>
          </p:cNvGraphicFramePr>
          <p:nvPr/>
        </p:nvGraphicFramePr>
        <p:xfrm>
          <a:off x="4514850" y="3321050"/>
          <a:ext cx="114300" cy="215900"/>
        </p:xfrm>
        <a:graphic>
          <a:graphicData uri="http://schemas.openxmlformats.org/presentationml/2006/ole">
            <p:oleObj spid="_x0000_s2051" name="Rovnice" r:id="rId3" imgW="114120" imgH="215640" progId="Equation.3">
              <p:embed/>
            </p:oleObj>
          </a:graphicData>
        </a:graphic>
      </p:graphicFrame>
      <p:graphicFrame>
        <p:nvGraphicFramePr>
          <p:cNvPr id="10" name="Objekt 9"/>
          <p:cNvGraphicFramePr>
            <a:graphicFrameLocks noChangeAspect="1"/>
          </p:cNvGraphicFramePr>
          <p:nvPr/>
        </p:nvGraphicFramePr>
        <p:xfrm>
          <a:off x="1331640" y="3356992"/>
          <a:ext cx="308606" cy="648072"/>
        </p:xfrm>
        <a:graphic>
          <a:graphicData uri="http://schemas.openxmlformats.org/presentationml/2006/ole">
            <p:oleObj spid="_x0000_s2053" name="Rovnice" r:id="rId4" imgW="152280" imgH="393480" progId="Equation.3">
              <p:embed/>
            </p:oleObj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1691680" y="342900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]</a:t>
            </a:r>
            <a:r>
              <a:rPr lang="cs-CZ" sz="2400" baseline="30000" dirty="0" smtClean="0"/>
              <a:t>5</a:t>
            </a:r>
            <a:r>
              <a:rPr lang="cs-CZ" sz="2400" dirty="0" smtClean="0"/>
              <a:t> =  </a:t>
            </a:r>
            <a:endParaRPr lang="cs-CZ" sz="2400" dirty="0"/>
          </a:p>
        </p:txBody>
      </p:sp>
      <p:graphicFrame>
        <p:nvGraphicFramePr>
          <p:cNvPr id="2054" name="Object 6"/>
          <p:cNvGraphicFramePr>
            <a:graphicFrameLocks noChangeAspect="1"/>
          </p:cNvGraphicFramePr>
          <p:nvPr/>
        </p:nvGraphicFramePr>
        <p:xfrm>
          <a:off x="2699792" y="3356992"/>
          <a:ext cx="307975" cy="647700"/>
        </p:xfrm>
        <a:graphic>
          <a:graphicData uri="http://schemas.openxmlformats.org/presentationml/2006/ole">
            <p:oleObj spid="_x0000_s2054" name="Rovnice" r:id="rId5" imgW="152280" imgH="393480" progId="Equation.3">
              <p:embed/>
            </p:oleObj>
          </a:graphicData>
        </a:graphic>
      </p:graphicFrame>
      <p:graphicFrame>
        <p:nvGraphicFramePr>
          <p:cNvPr id="2055" name="Object 7"/>
          <p:cNvGraphicFramePr>
            <a:graphicFrameLocks noChangeAspect="1"/>
          </p:cNvGraphicFramePr>
          <p:nvPr/>
        </p:nvGraphicFramePr>
        <p:xfrm>
          <a:off x="3923928" y="3356992"/>
          <a:ext cx="307975" cy="647700"/>
        </p:xfrm>
        <a:graphic>
          <a:graphicData uri="http://schemas.openxmlformats.org/presentationml/2006/ole">
            <p:oleObj spid="_x0000_s2055" name="Rovnice" r:id="rId6" imgW="152280" imgH="393480" progId="Equation.3">
              <p:embed/>
            </p:oleObj>
          </a:graphicData>
        </a:graphic>
      </p:graphicFrame>
      <p:sp>
        <p:nvSpPr>
          <p:cNvPr id="14" name="TextovéPole 13"/>
          <p:cNvSpPr txBox="1"/>
          <p:nvPr/>
        </p:nvSpPr>
        <p:spPr>
          <a:xfrm>
            <a:off x="755576" y="4509120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Zapiš jako mocninu s jedním mocnitelem :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55576" y="5157192"/>
            <a:ext cx="1440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( 3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)</a:t>
            </a:r>
            <a:r>
              <a:rPr lang="cs-CZ" sz="2400" baseline="30000" dirty="0" smtClean="0"/>
              <a:t>4</a:t>
            </a:r>
            <a:r>
              <a:rPr lang="cs-CZ" sz="2400" dirty="0" smtClean="0"/>
              <a:t> =</a:t>
            </a:r>
          </a:p>
          <a:p>
            <a:r>
              <a:rPr lang="cs-CZ" sz="2400" dirty="0" smtClean="0"/>
              <a:t>( 2</a:t>
            </a:r>
            <a:r>
              <a:rPr lang="cs-CZ" sz="2400" baseline="30000" dirty="0" smtClean="0"/>
              <a:t>4</a:t>
            </a:r>
            <a:r>
              <a:rPr lang="cs-CZ" sz="2400" dirty="0" smtClean="0"/>
              <a:t>)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=</a:t>
            </a:r>
          </a:p>
          <a:p>
            <a:r>
              <a:rPr lang="cs-CZ" sz="2400" dirty="0" smtClean="0"/>
              <a:t>(0,1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)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= 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07704" y="515719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3</a:t>
            </a:r>
            <a:r>
              <a:rPr lang="cs-CZ" sz="2400" baseline="30000" dirty="0" smtClean="0"/>
              <a:t>8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763688" y="5517232"/>
            <a:ext cx="93610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  2</a:t>
            </a:r>
            <a:r>
              <a:rPr lang="cs-CZ" sz="2400" baseline="30000" dirty="0" smtClean="0"/>
              <a:t>8</a:t>
            </a:r>
            <a:endParaRPr lang="cs-CZ" sz="2400" dirty="0" smtClean="0"/>
          </a:p>
        </p:txBody>
      </p:sp>
      <p:sp>
        <p:nvSpPr>
          <p:cNvPr id="19" name="TextovéPole 18"/>
          <p:cNvSpPr txBox="1"/>
          <p:nvPr/>
        </p:nvSpPr>
        <p:spPr>
          <a:xfrm>
            <a:off x="1907704" y="5877272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0,1</a:t>
            </a:r>
            <a:r>
              <a:rPr lang="cs-CZ" sz="2400" baseline="30000" dirty="0" smtClean="0"/>
              <a:t>9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2483768" y="3429000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</a:t>
            </a:r>
            <a:endParaRPr lang="cs-CZ" sz="24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915816" y="3429000"/>
            <a:ext cx="8640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)</a:t>
            </a:r>
            <a:r>
              <a:rPr lang="cs-CZ" sz="2400" baseline="30000" dirty="0" smtClean="0"/>
              <a:t>2.5</a:t>
            </a:r>
            <a:r>
              <a:rPr lang="cs-CZ" sz="2400" dirty="0" smtClean="0"/>
              <a:t> =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707904" y="3429000"/>
            <a:ext cx="216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(</a:t>
            </a:r>
            <a:endParaRPr lang="cs-CZ" sz="24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4139952" y="3429000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)</a:t>
            </a:r>
            <a:r>
              <a:rPr lang="cs-CZ" sz="2400" baseline="30000" dirty="0" smtClean="0"/>
              <a:t>10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7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47" dur="2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2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57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62" dur="20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67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2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87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92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6" grpId="0"/>
      <p:bldP spid="11" grpId="0"/>
      <p:bldP spid="14" grpId="0"/>
      <p:bldP spid="15" grpId="0"/>
      <p:bldP spid="16" grpId="0"/>
      <p:bldP spid="17" grpId="0"/>
      <p:bldP spid="19" grpId="0"/>
      <p:bldP spid="18" grpId="0"/>
      <p:bldP spid="20" grpId="0"/>
      <p:bldP spid="21" grpId="0"/>
      <p:bldP spid="2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548680"/>
            <a:ext cx="4320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Zápis čísla v desítkové soustavě :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79512" y="1412776"/>
            <a:ext cx="180020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/>
          </a:p>
          <a:p>
            <a:endParaRPr lang="cs-CZ" sz="2000" dirty="0"/>
          </a:p>
          <a:p>
            <a:r>
              <a:rPr lang="cs-CZ" sz="2000" dirty="0" smtClean="0"/>
              <a:t>5 347 926  = 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412776"/>
            <a:ext cx="15841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5</a:t>
            </a:r>
            <a:r>
              <a:rPr lang="cs-CZ" sz="2000" dirty="0" smtClean="0"/>
              <a:t> .1 000 </a:t>
            </a:r>
            <a:r>
              <a:rPr lang="cs-CZ" sz="2000" dirty="0" err="1" smtClean="0"/>
              <a:t>000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771800" y="1988840"/>
            <a:ext cx="16561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+</a:t>
            </a:r>
            <a:r>
              <a:rPr lang="cs-CZ" sz="2000" dirty="0" smtClean="0">
                <a:solidFill>
                  <a:srgbClr val="FF0000"/>
                </a:solidFill>
              </a:rPr>
              <a:t> 3 </a:t>
            </a:r>
            <a:r>
              <a:rPr lang="cs-CZ" sz="2000" dirty="0" smtClean="0"/>
              <a:t>. 100 000</a:t>
            </a:r>
            <a:endParaRPr lang="cs-CZ" sz="20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7452320" y="1412776"/>
            <a:ext cx="122413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 smtClean="0"/>
              <a:t> + </a:t>
            </a:r>
            <a:r>
              <a:rPr lang="cs-CZ" sz="2000" dirty="0" smtClean="0">
                <a:solidFill>
                  <a:srgbClr val="FF0000"/>
                </a:solidFill>
              </a:rPr>
              <a:t>2</a:t>
            </a:r>
            <a:r>
              <a:rPr lang="cs-CZ" sz="2000" dirty="0" smtClean="0"/>
              <a:t> . 10 +</a:t>
            </a:r>
            <a:endParaRPr lang="cs-CZ" sz="20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388424" y="1412776"/>
            <a:ext cx="75557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000" dirty="0" smtClean="0">
              <a:solidFill>
                <a:srgbClr val="FF0000"/>
              </a:solidFill>
            </a:endParaRPr>
          </a:p>
          <a:p>
            <a:endParaRPr lang="cs-CZ" sz="2000" dirty="0">
              <a:solidFill>
                <a:srgbClr val="FF0000"/>
              </a:solidFill>
            </a:endParaRPr>
          </a:p>
          <a:p>
            <a:r>
              <a:rPr lang="cs-CZ" sz="2000" dirty="0" smtClean="0">
                <a:solidFill>
                  <a:srgbClr val="FF0000"/>
                </a:solidFill>
              </a:rPr>
              <a:t> 6</a:t>
            </a:r>
            <a:r>
              <a:rPr lang="cs-CZ" sz="2000" dirty="0" smtClean="0"/>
              <a:t> . 1</a:t>
            </a:r>
            <a:endParaRPr lang="cs-CZ" sz="2000" dirty="0"/>
          </a:p>
        </p:txBody>
      </p:sp>
      <p:sp>
        <p:nvSpPr>
          <p:cNvPr id="11" name="Obdélníkový popisek 10"/>
          <p:cNvSpPr/>
          <p:nvPr/>
        </p:nvSpPr>
        <p:spPr>
          <a:xfrm>
            <a:off x="179512" y="908720"/>
            <a:ext cx="1152128" cy="504057"/>
          </a:xfrm>
          <a:prstGeom prst="wedgeRectCallout">
            <a:avLst>
              <a:gd name="adj1" fmla="val -22086"/>
              <a:gd name="adj2" fmla="val 1810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Zkrácený zápis čísla</a:t>
            </a:r>
            <a:endParaRPr lang="cs-CZ" dirty="0"/>
          </a:p>
        </p:txBody>
      </p:sp>
      <p:sp>
        <p:nvSpPr>
          <p:cNvPr id="12" name="Levá složená závorka 11"/>
          <p:cNvSpPr/>
          <p:nvPr/>
        </p:nvSpPr>
        <p:spPr>
          <a:xfrm rot="5400000">
            <a:off x="4932040" y="-1683568"/>
            <a:ext cx="432048" cy="7056784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Čárový popisek 2 13"/>
          <p:cNvSpPr/>
          <p:nvPr/>
        </p:nvSpPr>
        <p:spPr>
          <a:xfrm flipH="1">
            <a:off x="1619672" y="1052736"/>
            <a:ext cx="5040560" cy="432048"/>
          </a:xfrm>
          <a:prstGeom prst="borderCallout2">
            <a:avLst>
              <a:gd name="adj1" fmla="val 59063"/>
              <a:gd name="adj2" fmla="val 828"/>
              <a:gd name="adj3" fmla="val 113174"/>
              <a:gd name="adj4" fmla="val -18481"/>
              <a:gd name="adj5" fmla="val 141185"/>
              <a:gd name="adj6" fmla="val 284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Rozvinutý zápis čísla v desítkové soustavě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23528" y="2924944"/>
            <a:ext cx="78488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Zapiš rozvinutý zápis čísla pomocí mocnin se základem 10.</a:t>
            </a:r>
          </a:p>
          <a:p>
            <a:endParaRPr lang="cs-CZ" sz="2400" dirty="0"/>
          </a:p>
          <a:p>
            <a:pPr marL="457200" indent="-457200">
              <a:buAutoNum type="arabicPlain" startAt="739"/>
            </a:pPr>
            <a:r>
              <a:rPr lang="cs-CZ" sz="2400" dirty="0" smtClean="0"/>
              <a:t>  =</a:t>
            </a:r>
          </a:p>
          <a:p>
            <a:pPr marL="457200" indent="-457200">
              <a:buAutoNum type="arabicPlain" startAt="739"/>
            </a:pPr>
            <a:endParaRPr lang="cs-CZ" sz="2400" dirty="0"/>
          </a:p>
          <a:p>
            <a:pPr marL="457200" indent="-457200"/>
            <a:r>
              <a:rPr lang="cs-CZ" sz="2400" dirty="0" smtClean="0"/>
              <a:t>6 530  =</a:t>
            </a:r>
          </a:p>
          <a:p>
            <a:pPr marL="457200" indent="-457200"/>
            <a:endParaRPr lang="cs-CZ" sz="2400" dirty="0"/>
          </a:p>
          <a:p>
            <a:pPr marL="457200" indent="-457200"/>
            <a:r>
              <a:rPr lang="cs-CZ" sz="2400" dirty="0" smtClean="0"/>
              <a:t>0  =</a:t>
            </a:r>
          </a:p>
          <a:p>
            <a:pPr marL="457200" indent="-457200"/>
            <a:endParaRPr lang="cs-CZ" sz="2400" dirty="0"/>
          </a:p>
          <a:p>
            <a:pPr marL="457200" indent="-457200"/>
            <a:r>
              <a:rPr lang="cs-CZ" sz="2400" dirty="0" smtClean="0"/>
              <a:t>1 100 =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691680" y="3573016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7 . 100 + 3 . 10 + 9 . 1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691680" y="4293096"/>
            <a:ext cx="446449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6 . 1 000 + 5 . 100 + 3 . 10 + 0 . 1</a:t>
            </a:r>
            <a:endParaRPr lang="cs-CZ" sz="24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835696" y="5013176"/>
            <a:ext cx="165618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0 . 1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35696" y="5805264"/>
            <a:ext cx="51125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. 1000 + 1 . 100 + 0 . 10 + 0 . 1</a:t>
            </a:r>
            <a:endParaRPr lang="cs-CZ" sz="24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4139952" y="198884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+</a:t>
            </a:r>
            <a:r>
              <a:rPr lang="cs-CZ" sz="2000" dirty="0" smtClean="0">
                <a:solidFill>
                  <a:srgbClr val="FF0000"/>
                </a:solidFill>
              </a:rPr>
              <a:t> 4</a:t>
            </a:r>
            <a:r>
              <a:rPr lang="cs-CZ" sz="2000" dirty="0" smtClean="0"/>
              <a:t>. 10 000</a:t>
            </a:r>
            <a:endParaRPr lang="cs-CZ" sz="20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5364088" y="1988840"/>
            <a:ext cx="13681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+ </a:t>
            </a:r>
            <a:r>
              <a:rPr lang="cs-CZ" sz="2000" dirty="0" smtClean="0">
                <a:solidFill>
                  <a:srgbClr val="FF0000"/>
                </a:solidFill>
              </a:rPr>
              <a:t>7</a:t>
            </a:r>
            <a:r>
              <a:rPr lang="cs-CZ" sz="2000" dirty="0" smtClean="0"/>
              <a:t> . 1 000</a:t>
            </a:r>
            <a:endParaRPr lang="cs-CZ" sz="20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588224" y="1988840"/>
            <a:ext cx="100811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+ </a:t>
            </a:r>
            <a:r>
              <a:rPr lang="cs-CZ" sz="2000" dirty="0" smtClean="0">
                <a:solidFill>
                  <a:srgbClr val="FF0000"/>
                </a:solidFill>
              </a:rPr>
              <a:t>9</a:t>
            </a:r>
            <a:r>
              <a:rPr lang="cs-CZ" sz="2000" dirty="0" smtClean="0"/>
              <a:t>.100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3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8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3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8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3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8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3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8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59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64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0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2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5" grpId="0"/>
      <p:bldP spid="9" grpId="0"/>
      <p:bldP spid="10" grpId="0"/>
      <p:bldP spid="11" grpId="0" animBg="1"/>
      <p:bldP spid="12" grpId="0" animBg="1"/>
      <p:bldP spid="14" grpId="0" animBg="1"/>
      <p:bldP spid="15" grpId="0"/>
      <p:bldP spid="16" grpId="0"/>
      <p:bldP spid="17" grpId="0"/>
      <p:bldP spid="18" grpId="0"/>
      <p:bldP spid="19" grpId="0"/>
      <p:bldP spid="21" grpId="0"/>
      <p:bldP spid="22" grpId="0"/>
      <p:bldP spid="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005064"/>
            <a:ext cx="78488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 rozvinutého zápisu čísla vytvořte zápis zkrácený : 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332656"/>
            <a:ext cx="86409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Rozvinutý zápis můžeme upravit užitím mocnin se základem 10.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1124744"/>
            <a:ext cx="3096344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1 000 </a:t>
            </a:r>
            <a:r>
              <a:rPr lang="cs-CZ" sz="2400" dirty="0" err="1" smtClean="0"/>
              <a:t>000</a:t>
            </a:r>
            <a:r>
              <a:rPr lang="cs-CZ" sz="2400" dirty="0" smtClean="0"/>
              <a:t> =  10</a:t>
            </a:r>
            <a:r>
              <a:rPr lang="cs-CZ" sz="2400" baseline="30000" dirty="0" smtClean="0"/>
              <a:t>6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100 000 =  10</a:t>
            </a:r>
            <a:r>
              <a:rPr lang="cs-CZ" sz="2400" baseline="30000" dirty="0" smtClean="0"/>
              <a:t>5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10 000 =  10</a:t>
            </a:r>
            <a:r>
              <a:rPr lang="cs-CZ" sz="2400" baseline="30000" dirty="0" smtClean="0"/>
              <a:t>4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1 000 =  10</a:t>
            </a:r>
            <a:r>
              <a:rPr lang="cs-CZ" sz="2400" baseline="30000" dirty="0" smtClean="0"/>
              <a:t>3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100 = 10</a:t>
            </a:r>
            <a:r>
              <a:rPr lang="cs-CZ" sz="2400" baseline="30000" dirty="0" smtClean="0"/>
              <a:t>2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10 = 10</a:t>
            </a:r>
            <a:r>
              <a:rPr lang="cs-CZ" sz="2400" baseline="30000" dirty="0" smtClean="0"/>
              <a:t>1</a:t>
            </a:r>
            <a:endParaRPr lang="cs-CZ" sz="2400" dirty="0" smtClean="0"/>
          </a:p>
          <a:p>
            <a:r>
              <a:rPr lang="cs-CZ" sz="2400" dirty="0"/>
              <a:t> </a:t>
            </a:r>
            <a:r>
              <a:rPr lang="cs-CZ" sz="2400" dirty="0" smtClean="0"/>
              <a:t>                 1 = 10</a:t>
            </a:r>
            <a:r>
              <a:rPr lang="cs-CZ" sz="2400" baseline="30000" dirty="0" smtClean="0"/>
              <a:t>0</a:t>
            </a:r>
            <a:endParaRPr lang="cs-CZ" sz="2400" dirty="0" smtClean="0"/>
          </a:p>
          <a:p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4797152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5 . 10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 +  7 . 10</a:t>
            </a:r>
            <a:r>
              <a:rPr lang="cs-CZ" sz="2400" baseline="30000" dirty="0" smtClean="0"/>
              <a:t>2</a:t>
            </a:r>
            <a:r>
              <a:rPr lang="cs-CZ" sz="2400" dirty="0" smtClean="0"/>
              <a:t>  + 2 . 10  + 3 . 10</a:t>
            </a:r>
            <a:r>
              <a:rPr lang="cs-CZ" sz="2400" baseline="30000" dirty="0" smtClean="0"/>
              <a:t>0</a:t>
            </a:r>
            <a:r>
              <a:rPr lang="cs-CZ" sz="2400" dirty="0" smtClean="0"/>
              <a:t>     =     5 723</a:t>
            </a:r>
          </a:p>
          <a:p>
            <a:r>
              <a:rPr lang="cs-CZ" sz="2400" dirty="0" smtClean="0"/>
              <a:t>9 . 10</a:t>
            </a:r>
            <a:r>
              <a:rPr lang="cs-CZ" sz="2400" baseline="30000" dirty="0" smtClean="0"/>
              <a:t>6</a:t>
            </a:r>
            <a:r>
              <a:rPr lang="cs-CZ" sz="2400" dirty="0" smtClean="0"/>
              <a:t>  + 3 . 10  + 2 . 10</a:t>
            </a:r>
            <a:r>
              <a:rPr lang="cs-CZ" sz="2400" baseline="30000" dirty="0" smtClean="0"/>
              <a:t>0</a:t>
            </a:r>
            <a:r>
              <a:rPr lang="cs-CZ" sz="2400" dirty="0" smtClean="0"/>
              <a:t>                       =     9 000 032</a:t>
            </a:r>
          </a:p>
          <a:p>
            <a:r>
              <a:rPr lang="cs-CZ" sz="2400" dirty="0" smtClean="0"/>
              <a:t>3 . 10</a:t>
            </a:r>
            <a:r>
              <a:rPr lang="cs-CZ" sz="2400" baseline="30000" dirty="0" smtClean="0"/>
              <a:t>5</a:t>
            </a:r>
            <a:r>
              <a:rPr lang="cs-CZ" sz="2400" dirty="0" smtClean="0"/>
              <a:t>   +  7 .  10</a:t>
            </a:r>
            <a:r>
              <a:rPr lang="cs-CZ" sz="2400" baseline="30000" dirty="0" smtClean="0"/>
              <a:t>3</a:t>
            </a:r>
            <a:r>
              <a:rPr lang="cs-CZ" sz="2400" dirty="0" smtClean="0"/>
              <a:t>  +  1 . 10                   =      307 010                          </a:t>
            </a:r>
            <a:r>
              <a:rPr lang="cs-CZ" sz="2400" baseline="30000" dirty="0" smtClean="0"/>
              <a:t>  </a:t>
            </a:r>
            <a:endParaRPr lang="cs-CZ" sz="2400" dirty="0"/>
          </a:p>
        </p:txBody>
      </p:sp>
      <p:sp>
        <p:nvSpPr>
          <p:cNvPr id="7" name="Vývojový diagram: alternativní postup 6"/>
          <p:cNvSpPr/>
          <p:nvPr/>
        </p:nvSpPr>
        <p:spPr>
          <a:xfrm>
            <a:off x="5364088" y="4725144"/>
            <a:ext cx="2088232" cy="4686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alternativní postup 7"/>
          <p:cNvSpPr/>
          <p:nvPr/>
        </p:nvSpPr>
        <p:spPr>
          <a:xfrm>
            <a:off x="5364088" y="5157192"/>
            <a:ext cx="2088232" cy="4686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alternativní postup 8"/>
          <p:cNvSpPr/>
          <p:nvPr/>
        </p:nvSpPr>
        <p:spPr>
          <a:xfrm>
            <a:off x="5364088" y="5589240"/>
            <a:ext cx="2088232" cy="468632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6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 animBg="1"/>
      <p:bldP spid="8" grpId="0" animBg="1"/>
      <p:bldP spid="9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95536" y="1052736"/>
            <a:ext cx="6462464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LITERATURA  :  </a:t>
            </a:r>
          </a:p>
          <a:p>
            <a:r>
              <a:rPr lang="cs-CZ" dirty="0" smtClean="0"/>
              <a:t>PŮLPÁN, Zdeněk, Josef TREJBAL a Michal Čihák. </a:t>
            </a:r>
            <a:r>
              <a:rPr lang="cs-CZ" i="1" dirty="0" smtClean="0"/>
              <a:t>Matematika 8 pro základní školy: učebnice pro 8. ročník</a:t>
            </a:r>
            <a:r>
              <a:rPr lang="cs-CZ" dirty="0" smtClean="0"/>
              <a:t>. 1. </a:t>
            </a:r>
            <a:r>
              <a:rPr lang="cs-CZ" dirty="0" err="1" smtClean="0"/>
              <a:t>vyd</a:t>
            </a:r>
            <a:r>
              <a:rPr lang="cs-CZ" dirty="0" smtClean="0"/>
              <a:t>. Praha: SPN - pedagogické nakladatelství, 2009,  ISBN 978-80-7235-419-1.</a:t>
            </a:r>
          </a:p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152</TotalTime>
  <Words>457</Words>
  <Application>Microsoft Office PowerPoint</Application>
  <PresentationFormat>Předvádění na obrazovce (4:3)</PresentationFormat>
  <Paragraphs>101</Paragraphs>
  <Slides>7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9" baseType="lpstr">
      <vt:lpstr>Motiv sady Office</vt:lpstr>
      <vt:lpstr>Rovnice</vt:lpstr>
      <vt:lpstr>Snímek 1</vt:lpstr>
      <vt:lpstr>Mocnina mocniny</vt:lpstr>
      <vt:lpstr>Snímek 3</vt:lpstr>
      <vt:lpstr>Snímek 4</vt:lpstr>
      <vt:lpstr>Snímek 5</vt:lpstr>
      <vt:lpstr>Snímek 6</vt:lpstr>
      <vt:lpstr>Snímek 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lpt</dc:creator>
  <cp:lastModifiedBy>pc</cp:lastModifiedBy>
  <cp:revision>19</cp:revision>
  <dcterms:created xsi:type="dcterms:W3CDTF">2013-03-24T14:15:06Z</dcterms:created>
  <dcterms:modified xsi:type="dcterms:W3CDTF">2013-06-27T18:14:02Z</dcterms:modified>
</cp:coreProperties>
</file>