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8" r:id="rId3"/>
    <p:sldId id="262" r:id="rId4"/>
    <p:sldId id="263" r:id="rId5"/>
    <p:sldId id="264" r:id="rId6"/>
    <p:sldId id="265" r:id="rId7"/>
    <p:sldId id="267" r:id="rId8"/>
    <p:sldId id="268" r:id="rId9"/>
    <p:sldId id="266" r:id="rId10"/>
    <p:sldId id="269" r:id="rId11"/>
    <p:sldId id="259" r:id="rId12"/>
    <p:sldId id="260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8C8C8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01A099-A821-4415-BCD9-ED98ACD4C714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E63418-D3FD-44D9-8F95-33F81A45F4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872872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E63418-D3FD-44D9-8F95-33F81A45F45A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E63418-D3FD-44D9-8F95-33F81A45F45A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14498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6C662A49-39CE-4296-8097-ED67C2CE58B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2E850359-5332-4BDE-8007-D0B68A4D35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6C662A49-39CE-4296-8097-ED67C2CE58B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50359-5332-4BDE-8007-D0B68A4D35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6C662A49-39CE-4296-8097-ED67C2CE58B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2E850359-5332-4BDE-8007-D0B68A4D353D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6C662A49-39CE-4296-8097-ED67C2CE58B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E850359-5332-4BDE-8007-D0B68A4D35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6C662A49-39CE-4296-8097-ED67C2CE58B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2E850359-5332-4BDE-8007-D0B68A4D35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62A49-39CE-4296-8097-ED67C2CE58B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50359-5332-4BDE-8007-D0B68A4D35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6C662A49-39CE-4296-8097-ED67C2CE58B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E850359-5332-4BDE-8007-D0B68A4D35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6C662A49-39CE-4296-8097-ED67C2CE58B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2E850359-5332-4BDE-8007-D0B68A4D35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6C662A49-39CE-4296-8097-ED67C2CE58B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2E850359-5332-4BDE-8007-D0B68A4D35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62A49-39CE-4296-8097-ED67C2CE58B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50359-5332-4BDE-8007-D0B68A4D35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62A49-39CE-4296-8097-ED67C2CE58B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50359-5332-4BDE-8007-D0B68A4D35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6C662A49-39CE-4296-8097-ED67C2CE58B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2E850359-5332-4BDE-8007-D0B68A4D353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9/9c/Ferdinand_Magellan.jpg" TargetMode="External"/><Relationship Id="rId13" Type="http://schemas.openxmlformats.org/officeDocument/2006/relationships/hyperlink" Target="http://office.microsoft.com/cs-cz/images/results.aspx?qu=kompas&amp;ctt=1&amp;AxInstalled=copy&amp;Download=MP900406821&amp;ext=JPG&amp;c=0" TargetMode="External"/><Relationship Id="rId3" Type="http://schemas.openxmlformats.org/officeDocument/2006/relationships/hyperlink" Target="http://upload.wikimedia.org/wikipedia/commons/3/33/Zlato_2.jpg" TargetMode="External"/><Relationship Id="rId7" Type="http://schemas.openxmlformats.org/officeDocument/2006/relationships/hyperlink" Target="http://upload.wikimedia.org/wikipedia/commons/7/7c/Vascodagama.JPG" TargetMode="External"/><Relationship Id="rId12" Type="http://schemas.openxmlformats.org/officeDocument/2006/relationships/hyperlink" Target="http://upload.wikimedia.org/wikipedia/commons/d/d5/Vespucci-Amerigo_Vespucci.jpg?uselang=cs" TargetMode="External"/><Relationship Id="rId17" Type="http://schemas.openxmlformats.org/officeDocument/2006/relationships/hyperlink" Target="http://mapasveta.info/svet/mapa_sveta.html" TargetMode="External"/><Relationship Id="rId2" Type="http://schemas.openxmlformats.org/officeDocument/2006/relationships/hyperlink" Target="http://upload.wikimedia.org/wikipedia/commons/6/6a/Ottoman_1683.png" TargetMode="External"/><Relationship Id="rId16" Type="http://schemas.openxmlformats.org/officeDocument/2006/relationships/hyperlink" Target="http://comunidade.sol.pt/blogs/olindagil/archive/2008/10/16/Fern_E300_o-de-Magalh_E300_es.aspx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d/da/Eertvelt,_Santa_Maria.jpg" TargetMode="External"/><Relationship Id="rId11" Type="http://schemas.openxmlformats.org/officeDocument/2006/relationships/hyperlink" Target="http://upload.wikimedia.org/wikipedia/commons/e/ef/Amerigo_Vespucci_(silver)_rv.gif?uselang=cs" TargetMode="External"/><Relationship Id="rId5" Type="http://schemas.openxmlformats.org/officeDocument/2006/relationships/hyperlink" Target="http://upload.wikimedia.org/wikipedia/commons/d/d5/Avarice_-_Jacob_Matham.jpg" TargetMode="External"/><Relationship Id="rId15" Type="http://schemas.openxmlformats.org/officeDocument/2006/relationships/hyperlink" Target="http://office.microsoft.com/cs-cz/images/results.aspx?qu=Amerika%20mapa&amp;ctt=1" TargetMode="External"/><Relationship Id="rId10" Type="http://schemas.openxmlformats.org/officeDocument/2006/relationships/hyperlink" Target="http://upload.wikimedia.org/wikipedia/commons/5/5d/Christopher_Columbus.PNG" TargetMode="External"/><Relationship Id="rId4" Type="http://schemas.openxmlformats.org/officeDocument/2006/relationships/hyperlink" Target="http://upload.wikimedia.org/wikipedia/commons/6/64/SilverUSGOV.jpg" TargetMode="External"/><Relationship Id="rId9" Type="http://schemas.openxmlformats.org/officeDocument/2006/relationships/hyperlink" Target="http://upload.wikimedia.org/wikipedia/commons/3/38/ColombusMap.jpg" TargetMode="External"/><Relationship Id="rId14" Type="http://schemas.openxmlformats.org/officeDocument/2006/relationships/hyperlink" Target="http://office.microsoft.com/cs-cz/images/results.aspx?qu=Afrika%20mapa&amp;ctt=1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076056" y="0"/>
            <a:ext cx="406794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kern="0" dirty="0"/>
              <a:t>Název školy: </a:t>
            </a:r>
            <a:r>
              <a:rPr lang="cs-CZ" b="1" kern="0" dirty="0"/>
              <a:t>ZŠ </a:t>
            </a:r>
            <a:r>
              <a:rPr lang="cs-CZ" b="1" kern="0" dirty="0" err="1"/>
              <a:t>Štětí</a:t>
            </a:r>
            <a:r>
              <a:rPr lang="cs-CZ" b="1" kern="0" dirty="0"/>
              <a:t>, Ostrovní 300</a:t>
            </a:r>
            <a:r>
              <a:rPr lang="cs-CZ" kern="0" dirty="0"/>
              <a:t/>
            </a:r>
            <a:br>
              <a:rPr lang="cs-CZ" kern="0" dirty="0"/>
            </a:br>
            <a:r>
              <a:rPr lang="cs-CZ" kern="0" dirty="0"/>
              <a:t>Autor: </a:t>
            </a:r>
            <a:r>
              <a:rPr lang="cs-CZ" b="1" kern="0" dirty="0"/>
              <a:t>Sandra Tichá</a:t>
            </a:r>
            <a:r>
              <a:rPr lang="cs-CZ" kern="0" dirty="0"/>
              <a:t/>
            </a:r>
            <a:br>
              <a:rPr lang="cs-CZ" kern="0" dirty="0"/>
            </a:br>
            <a:r>
              <a:rPr lang="cs-CZ" kern="0" dirty="0"/>
              <a:t>Název materiálu: </a:t>
            </a:r>
            <a:br>
              <a:rPr lang="cs-CZ" kern="0" dirty="0"/>
            </a:br>
            <a:r>
              <a:rPr lang="cs-CZ" b="1" kern="0" dirty="0"/>
              <a:t>VY_32_INOVACE_ </a:t>
            </a:r>
            <a:r>
              <a:rPr lang="cs-CZ" b="1" kern="0" dirty="0" smtClean="0"/>
              <a:t>D.7.A.14_</a:t>
            </a:r>
            <a:r>
              <a:rPr lang="cs-CZ" b="1" kern="0" dirty="0" err="1" smtClean="0"/>
              <a:t>objevne</a:t>
            </a:r>
            <a:r>
              <a:rPr lang="cs-CZ" b="1" kern="0" dirty="0" smtClean="0"/>
              <a:t>_plavby </a:t>
            </a:r>
            <a:endParaRPr lang="cs-CZ" b="1" kern="0" dirty="0"/>
          </a:p>
          <a:p>
            <a:pPr lvl="0">
              <a:defRPr/>
            </a:pPr>
            <a:r>
              <a:rPr lang="cs-CZ" kern="0" dirty="0"/>
              <a:t>Datum: </a:t>
            </a:r>
            <a:r>
              <a:rPr lang="cs-CZ" kern="0" dirty="0" smtClean="0"/>
              <a:t>10.1.2012</a:t>
            </a:r>
            <a:endParaRPr lang="cs-CZ" kern="0" dirty="0"/>
          </a:p>
          <a:p>
            <a:pPr lvl="0">
              <a:defRPr/>
            </a:pPr>
            <a:r>
              <a:rPr lang="cs-CZ" kern="0" dirty="0"/>
              <a:t>Ročník: sedmý</a:t>
            </a:r>
          </a:p>
          <a:p>
            <a:pPr lvl="0">
              <a:defRPr/>
            </a:pPr>
            <a:r>
              <a:rPr lang="cs-CZ" kern="0" dirty="0"/>
              <a:t>Vzdělávací oblast: Člověk a společnost</a:t>
            </a:r>
          </a:p>
          <a:p>
            <a:pPr lvl="0">
              <a:defRPr/>
            </a:pPr>
            <a:r>
              <a:rPr lang="cs-CZ" kern="0" dirty="0"/>
              <a:t>Vzdělávací obor: Dějepis</a:t>
            </a:r>
            <a:br>
              <a:rPr lang="cs-CZ" kern="0" dirty="0"/>
            </a:br>
            <a:r>
              <a:rPr lang="cs-CZ" kern="0" dirty="0"/>
              <a:t>Název: </a:t>
            </a:r>
            <a:r>
              <a:rPr lang="cs-CZ" kern="0" dirty="0" smtClean="0"/>
              <a:t>Objevné plavby</a:t>
            </a:r>
            <a:r>
              <a:rPr lang="cs-CZ" kern="0" dirty="0"/>
              <a:t/>
            </a:r>
            <a:br>
              <a:rPr lang="cs-CZ" kern="0" dirty="0"/>
            </a:br>
            <a:r>
              <a:rPr lang="cs-CZ" kern="0" dirty="0"/>
              <a:t>Číslo operačního programu: </a:t>
            </a:r>
            <a:r>
              <a:rPr lang="cs-CZ" b="1" kern="0" dirty="0"/>
              <a:t>CZ.1.07/1.4.00/21.1693</a:t>
            </a:r>
          </a:p>
          <a:p>
            <a:pPr lvl="0">
              <a:defRPr/>
            </a:pPr>
            <a:r>
              <a:rPr lang="cs-CZ" kern="0" dirty="0"/>
              <a:t>Název projektu: </a:t>
            </a:r>
            <a:r>
              <a:rPr lang="cs-CZ" b="1" kern="0" dirty="0"/>
              <a:t>PRIMA ŠKOLA</a:t>
            </a:r>
          </a:p>
        </p:txBody>
      </p:sp>
      <p:pic>
        <p:nvPicPr>
          <p:cNvPr id="6" name="Picture 4" descr="logo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395536" y="1628800"/>
            <a:ext cx="1811936" cy="1728192"/>
          </a:xfrm>
          <a:prstGeom prst="rect">
            <a:avLst/>
          </a:prstGeom>
          <a:noFill/>
          <a:effectLst>
            <a:outerShdw blurRad="50800" dist="50800" dir="5400000" algn="ctr" rotWithShape="0">
              <a:srgbClr val="18C8C8"/>
            </a:outerShdw>
          </a:effectLst>
        </p:spPr>
      </p:pic>
      <p:sp>
        <p:nvSpPr>
          <p:cNvPr id="7" name="Obdélník 6"/>
          <p:cNvSpPr/>
          <p:nvPr/>
        </p:nvSpPr>
        <p:spPr>
          <a:xfrm>
            <a:off x="1403648" y="2420888"/>
            <a:ext cx="457200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</a:rPr>
              <a:t/>
            </a:r>
            <a:br>
              <a:rPr lang="cs-CZ" sz="4000" b="1" dirty="0" smtClean="0">
                <a:solidFill>
                  <a:schemeClr val="tx1"/>
                </a:solidFill>
              </a:rPr>
            </a:br>
            <a:r>
              <a:rPr lang="cs-CZ" sz="4000" b="1" dirty="0" smtClean="0">
                <a:solidFill>
                  <a:schemeClr val="tx1"/>
                </a:solidFill>
              </a:rPr>
              <a:t/>
            </a:r>
            <a:br>
              <a:rPr lang="cs-CZ" sz="4000" b="1" dirty="0" smtClean="0">
                <a:solidFill>
                  <a:schemeClr val="tx1"/>
                </a:solidFill>
              </a:rPr>
            </a:br>
            <a:r>
              <a:rPr lang="cs-CZ" sz="4000" b="1" dirty="0" smtClean="0">
                <a:solidFill>
                  <a:schemeClr val="tx1"/>
                </a:solidFill>
              </a:rPr>
              <a:t/>
            </a:r>
            <a:br>
              <a:rPr lang="cs-CZ" sz="4000" b="1" dirty="0" smtClean="0">
                <a:solidFill>
                  <a:schemeClr val="tx1"/>
                </a:solidFill>
              </a:rPr>
            </a:br>
            <a:r>
              <a:rPr lang="cs-CZ" sz="4000" b="1" dirty="0" smtClean="0">
                <a:solidFill>
                  <a:schemeClr val="tx1"/>
                </a:solidFill>
              </a:rPr>
              <a:t>OBJEVNÉ PLAVBY</a:t>
            </a:r>
            <a:endParaRPr lang="cs-CZ" sz="4000" dirty="0"/>
          </a:p>
        </p:txBody>
      </p:sp>
      <p:sp>
        <p:nvSpPr>
          <p:cNvPr id="8" name="Obdélník 7"/>
          <p:cNvSpPr/>
          <p:nvPr/>
        </p:nvSpPr>
        <p:spPr>
          <a:xfrm>
            <a:off x="1475656" y="5013176"/>
            <a:ext cx="525658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Anotace: Prezentace je určena pro sedmý ročník ZŠ a slouží k výkladu látky „Objevné plavby“</a:t>
            </a:r>
            <a:r>
              <a:rPr lang="cs-CZ" b="1" dirty="0" smtClean="0"/>
              <a:t>. </a:t>
            </a:r>
          </a:p>
          <a:p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9" name="Obrázek 2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Mapa světa">
            <a:hlinkClick r:id="rId2" action="ppaction://hlinksldjump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844825"/>
            <a:ext cx="8769152" cy="5013176"/>
          </a:xfrm>
          <a:prstGeom prst="rect">
            <a:avLst/>
          </a:prstGeom>
          <a:noFill/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5482952" cy="1217290"/>
          </a:xfrm>
        </p:spPr>
        <p:txBody>
          <a:bodyPr>
            <a:noAutofit/>
          </a:bodyPr>
          <a:lstStyle/>
          <a:p>
            <a:r>
              <a:rPr lang="cs-CZ" sz="1800" dirty="0" smtClean="0">
                <a:solidFill>
                  <a:schemeClr val="tx1"/>
                </a:solidFill>
              </a:rPr>
              <a:t>Víte, jakým jazykem se domluvíte 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například v USA, Kanadě nebo v Brazílii?</a:t>
            </a:r>
            <a:br>
              <a:rPr lang="cs-CZ" sz="1800" dirty="0" smtClean="0">
                <a:solidFill>
                  <a:schemeClr val="tx1"/>
                </a:solidFill>
              </a:rPr>
            </a:b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35896" y="980728"/>
            <a:ext cx="5256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Proč se nemluví v každém státě amerického kontinentu stejným jazykem?</a:t>
            </a:r>
          </a:p>
        </p:txBody>
      </p:sp>
    </p:spTree>
  </p:cSld>
  <p:clrMapOvr>
    <a:masterClrMapping/>
  </p:clrMapOvr>
  <p:transition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9540"/>
            <a:ext cx="8229600" cy="72008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Co bylo příčinou objevných plaveb?</a:t>
            </a:r>
            <a:endParaRPr lang="cs-CZ" sz="3200" dirty="0"/>
          </a:p>
        </p:txBody>
      </p:sp>
      <p:pic>
        <p:nvPicPr>
          <p:cNvPr id="21506" name="Picture 2" descr="http://upload.wikimedia.org/wikipedia/commons/6/6a/Ottoman_1683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1161225">
            <a:off x="180642" y="1233459"/>
            <a:ext cx="5114797" cy="3785563"/>
          </a:xfrm>
          <a:prstGeom prst="rect">
            <a:avLst/>
          </a:prstGeom>
          <a:noFill/>
        </p:spPr>
      </p:pic>
      <p:pic>
        <p:nvPicPr>
          <p:cNvPr id="21508" name="Picture 4" descr="http://upload.wikimedia.org/wikipedia/commons/3/33/Zlato_2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764941">
            <a:off x="2269346" y="5027506"/>
            <a:ext cx="2080047" cy="1552097"/>
          </a:xfrm>
          <a:prstGeom prst="rect">
            <a:avLst/>
          </a:prstGeom>
          <a:noFill/>
        </p:spPr>
      </p:pic>
      <p:pic>
        <p:nvPicPr>
          <p:cNvPr id="21510" name="Picture 6" descr="http://upload.wikimedia.org/wikipedia/commons/6/64/SilverUSGOV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0495681">
            <a:off x="4146755" y="5335883"/>
            <a:ext cx="1872458" cy="1258708"/>
          </a:xfrm>
          <a:prstGeom prst="rect">
            <a:avLst/>
          </a:prstGeom>
          <a:noFill/>
        </p:spPr>
      </p:pic>
      <p:pic>
        <p:nvPicPr>
          <p:cNvPr id="21512" name="Picture 8" descr="http://upload.wikimedia.org/wikipedia/commons/d/d5/Avarice_-_Jacob_Matham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90215" y="2060848"/>
            <a:ext cx="2339218" cy="357303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148064" y="1124744"/>
            <a:ext cx="42484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Osmanská říše zabrala </a:t>
            </a:r>
            <a:r>
              <a:rPr lang="cs-CZ" dirty="0" smtClean="0"/>
              <a:t>území, </a:t>
            </a:r>
            <a:r>
              <a:rPr lang="cs-CZ" dirty="0"/>
              <a:t>kudy vedly obchodní cesty na </a:t>
            </a:r>
            <a:r>
              <a:rPr lang="cs-CZ" dirty="0" smtClean="0"/>
              <a:t>Východ. </a:t>
            </a:r>
            <a:endParaRPr lang="cs-CZ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6140075"/>
            <a:ext cx="3707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 Evropě byl </a:t>
            </a:r>
            <a:endParaRPr lang="cs-CZ" dirty="0" smtClean="0"/>
          </a:p>
          <a:p>
            <a:r>
              <a:rPr lang="cs-CZ" dirty="0" smtClean="0"/>
              <a:t>nedostatek  zlata </a:t>
            </a:r>
            <a:r>
              <a:rPr lang="cs-CZ" dirty="0"/>
              <a:t>a </a:t>
            </a:r>
            <a:r>
              <a:rPr lang="cs-CZ" dirty="0" smtClean="0"/>
              <a:t>stříbra.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22285" y="5681619"/>
            <a:ext cx="3672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Obyčejná lidská touha </a:t>
            </a:r>
          </a:p>
          <a:p>
            <a:pPr marL="64008" indent="0">
              <a:buNone/>
            </a:pPr>
            <a:r>
              <a:rPr lang="cs-CZ" dirty="0" smtClean="0"/>
              <a:t>po </a:t>
            </a:r>
            <a:r>
              <a:rPr lang="cs-CZ" dirty="0"/>
              <a:t>bohatství dálných </a:t>
            </a:r>
            <a:endParaRPr lang="cs-CZ" dirty="0" smtClean="0"/>
          </a:p>
          <a:p>
            <a:pPr marL="64008" indent="0">
              <a:buNone/>
            </a:pPr>
            <a:r>
              <a:rPr lang="cs-CZ" dirty="0" smtClean="0"/>
              <a:t>zemí.</a:t>
            </a:r>
            <a:r>
              <a:rPr lang="cs-CZ" dirty="0"/>
              <a:t>	</a:t>
            </a:r>
          </a:p>
        </p:txBody>
      </p:sp>
    </p:spTree>
  </p:cSld>
  <p:clrMapOvr>
    <a:masterClrMapping/>
  </p:clrMapOvr>
  <p:transition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15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15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1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39903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Zámořské plavby se mohly uskutečnit díky pokroku v lodní dopravě.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882808"/>
            <a:ext cx="8686800" cy="4572000"/>
          </a:xfrm>
        </p:spPr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dokonalila se stavba lodí</a:t>
            </a:r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/>
              <a:t>z</a:t>
            </a:r>
            <a:r>
              <a:rPr lang="cs-CZ" dirty="0" smtClean="0"/>
              <a:t>ačalo se využívat kormidlo</a:t>
            </a:r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/>
              <a:t>n</a:t>
            </a:r>
            <a:r>
              <a:rPr lang="cs-CZ" dirty="0" smtClean="0"/>
              <a:t>avigaci usnadňovalo </a:t>
            </a:r>
          </a:p>
          <a:p>
            <a:pPr marL="64008" indent="0">
              <a:buNone/>
            </a:pPr>
            <a:r>
              <a:rPr lang="cs-CZ" dirty="0"/>
              <a:t>	</a:t>
            </a:r>
            <a:r>
              <a:rPr lang="cs-CZ" dirty="0" smtClean="0"/>
              <a:t>využívání kompasu</a:t>
            </a:r>
            <a:endParaRPr lang="cs-CZ" dirty="0"/>
          </a:p>
        </p:txBody>
      </p:sp>
      <p:pic>
        <p:nvPicPr>
          <p:cNvPr id="1026" name="Picture 2" descr="http://upload.wikimedia.org/wikipedia/commons/d/da/Eertvelt%2C_Santa_Maria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6202" y="764704"/>
            <a:ext cx="3258055" cy="38884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čísla,dopisy,fotografie,kompasy,koncepty,nacházení cesty,navigace,směry,sportovní vybavení,symboly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2697" y="4221088"/>
            <a:ext cx="2555925" cy="25559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513153139"/>
      </p:ext>
    </p:extLst>
  </p:cSld>
  <p:clrMapOvr>
    <a:masterClrMapping/>
  </p:clrMapOvr>
  <p:transition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0"/>
            <a:ext cx="8229600" cy="139903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Portugalci byli jedni z prvních, kteří se odvážili podniknout daleké plavby.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970024"/>
          </a:xfrm>
        </p:spPr>
        <p:txBody>
          <a:bodyPr>
            <a:normAutofit/>
          </a:bodyPr>
          <a:lstStyle/>
          <a:p>
            <a:r>
              <a:rPr lang="cs-CZ" sz="2800" b="1" i="1" dirty="0" err="1" smtClean="0"/>
              <a:t>Bartolomeo</a:t>
            </a:r>
            <a:r>
              <a:rPr lang="cs-CZ" sz="2800" b="1" i="1" dirty="0" smtClean="0"/>
              <a:t> </a:t>
            </a:r>
            <a:r>
              <a:rPr lang="cs-CZ" sz="2800" b="1" i="1" dirty="0" err="1" smtClean="0"/>
              <a:t>Dias</a:t>
            </a:r>
            <a:endParaRPr lang="cs-CZ" sz="2800" b="1" i="1" dirty="0" smtClean="0"/>
          </a:p>
          <a:p>
            <a:pPr lvl="1">
              <a:buFont typeface="Wingdings" pitchFamily="2" charset="2"/>
              <a:buChar char="Ø"/>
            </a:pPr>
            <a:r>
              <a:rPr lang="cs-CZ" sz="2400" dirty="0"/>
              <a:t>d</a:t>
            </a:r>
            <a:r>
              <a:rPr lang="cs-CZ" sz="2400" dirty="0" smtClean="0"/>
              <a:t>oplul (1487) </a:t>
            </a:r>
            <a:r>
              <a:rPr lang="cs-CZ" sz="2400" dirty="0"/>
              <a:t>k</a:t>
            </a:r>
            <a:r>
              <a:rPr lang="cs-CZ" sz="2400" dirty="0" smtClean="0"/>
              <a:t> nejjižnějšímu cípu Afriky 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 smtClean="0"/>
              <a:t>tento cíp byl portugalských králem pojmenován MYS DOBRÉ NADĚJE</a:t>
            </a:r>
          </a:p>
          <a:p>
            <a:pPr marL="64008" indent="0">
              <a:buNone/>
            </a:pPr>
            <a:endParaRPr lang="cs-CZ" sz="2800" dirty="0"/>
          </a:p>
        </p:txBody>
      </p:sp>
      <p:pic>
        <p:nvPicPr>
          <p:cNvPr id="2051" name="Picture 3" descr="C:\Users\Štěpán\AppData\Local\Microsoft\Windows\Temporary Internet Files\Low\Content.IE5\IAXPBN9J\MC90043806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996952"/>
            <a:ext cx="4066162" cy="406616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415266154"/>
      </p:ext>
    </p:extLst>
  </p:cSld>
  <p:clrMapOvr>
    <a:masterClrMapping/>
  </p:clrMapOvr>
  <p:transition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912021" y="0"/>
            <a:ext cx="8229600" cy="1399032"/>
          </a:xfrm>
        </p:spPr>
        <p:txBody>
          <a:bodyPr>
            <a:normAutofit/>
          </a:bodyPr>
          <a:lstStyle/>
          <a:p>
            <a:r>
              <a:rPr lang="cs-CZ" sz="2800" dirty="0"/>
              <a:t>Portugalci byli jedni z prvních, kteří se odvážili podniknout daleké plavby.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4040"/>
          </a:xfrm>
        </p:spPr>
        <p:txBody>
          <a:bodyPr/>
          <a:lstStyle/>
          <a:p>
            <a:r>
              <a:rPr lang="cs-CZ" sz="3200" b="1" i="1" dirty="0" err="1"/>
              <a:t>Vasco</a:t>
            </a:r>
            <a:r>
              <a:rPr lang="cs-CZ" sz="3200" b="1" i="1" dirty="0"/>
              <a:t> de Gama</a:t>
            </a:r>
          </a:p>
          <a:p>
            <a:pPr lvl="2">
              <a:buFont typeface="Wingdings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obeplul </a:t>
            </a:r>
            <a:r>
              <a:rPr lang="cs-CZ" sz="2800" dirty="0"/>
              <a:t>Afriku </a:t>
            </a:r>
            <a:endParaRPr lang="cs-CZ" sz="2800" dirty="0" smtClean="0"/>
          </a:p>
          <a:p>
            <a:pPr lvl="2">
              <a:buFont typeface="Wingdings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jako </a:t>
            </a:r>
            <a:r>
              <a:rPr lang="cs-CZ" sz="2800" dirty="0"/>
              <a:t>první se dostal </a:t>
            </a:r>
            <a:endParaRPr lang="cs-CZ" sz="2800" dirty="0" smtClean="0"/>
          </a:p>
          <a:p>
            <a:pPr marL="64008" indent="0">
              <a:buNone/>
            </a:pPr>
            <a:r>
              <a:rPr lang="cs-CZ" sz="2800" dirty="0" smtClean="0"/>
              <a:t>		do Indie (1498)</a:t>
            </a:r>
            <a:endParaRPr lang="cs-CZ" sz="2800" dirty="0"/>
          </a:p>
          <a:p>
            <a:endParaRPr lang="cs-CZ" sz="2800" dirty="0"/>
          </a:p>
          <a:p>
            <a:endParaRPr lang="cs-CZ" dirty="0"/>
          </a:p>
        </p:txBody>
      </p:sp>
      <p:pic>
        <p:nvPicPr>
          <p:cNvPr id="7" name="Picture 2" descr="http://upload.wikimedia.org/wikipedia/commons/7/7c/Vascodagama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556792"/>
            <a:ext cx="2880320" cy="51845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Štěpán\AppData\Local\Microsoft\Windows\Temporary Internet Files\Low\Content.IE5\IAXPBN9J\MC90043806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9" y="3637593"/>
            <a:ext cx="3103775" cy="31037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243543448"/>
      </p:ext>
    </p:extLst>
  </p:cSld>
  <p:clrMapOvr>
    <a:masterClrMapping/>
  </p:clrMapOvr>
  <p:transition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2385"/>
            <a:ext cx="8229600" cy="139903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Španělé byli další, kteří se podíleli </a:t>
            </a:r>
            <a:br>
              <a:rPr lang="cs-CZ" sz="2800" dirty="0" smtClean="0"/>
            </a:br>
            <a:r>
              <a:rPr lang="cs-CZ" sz="2800" dirty="0" smtClean="0"/>
              <a:t>na zámořských objevech.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826008"/>
          </a:xfrm>
        </p:spPr>
        <p:txBody>
          <a:bodyPr>
            <a:normAutofit lnSpcReduction="10000"/>
          </a:bodyPr>
          <a:lstStyle/>
          <a:p>
            <a:r>
              <a:rPr lang="cs-CZ" b="1" i="1" dirty="0" smtClean="0"/>
              <a:t>Kryštof Kolumbus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/>
              <a:t> plul na západ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/>
              <a:t> r. 1492 doplul k ostrovům v Karibském moři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/>
              <a:t> věřil, že se dostal do Indie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/>
              <a:t> nevěděl, že objevil </a:t>
            </a:r>
          </a:p>
          <a:p>
            <a:pPr marL="877824" lvl="2" indent="0">
              <a:buNone/>
            </a:pPr>
            <a:r>
              <a:rPr lang="cs-CZ" dirty="0" smtClean="0"/>
              <a:t>		nový kontinent</a:t>
            </a:r>
          </a:p>
          <a:p>
            <a:pPr marL="877824" lvl="2" indent="0">
              <a:buNone/>
            </a:pPr>
            <a:r>
              <a:rPr lang="cs-CZ" sz="1800" dirty="0" smtClean="0"/>
              <a:t>	</a:t>
            </a:r>
          </a:p>
          <a:p>
            <a:pPr marL="877824" lvl="2" indent="0">
              <a:buNone/>
            </a:pPr>
            <a:endParaRPr lang="cs-CZ" sz="1800" dirty="0"/>
          </a:p>
          <a:p>
            <a:pPr marL="877824" lvl="2" indent="0">
              <a:buNone/>
            </a:pPr>
            <a:endParaRPr lang="cs-CZ" sz="1800" dirty="0" smtClean="0"/>
          </a:p>
          <a:p>
            <a:pPr marL="877824" lvl="2" indent="0">
              <a:buNone/>
            </a:pPr>
            <a:endParaRPr lang="cs-CZ" sz="1800" dirty="0"/>
          </a:p>
          <a:p>
            <a:pPr marL="877824" lvl="2" indent="0">
              <a:buNone/>
            </a:pPr>
            <a:endParaRPr lang="cs-CZ" sz="1800" dirty="0" smtClean="0"/>
          </a:p>
          <a:p>
            <a:pPr marL="877824" lvl="2" indent="0">
              <a:buNone/>
            </a:pPr>
            <a:endParaRPr lang="cs-CZ" sz="1800" dirty="0"/>
          </a:p>
          <a:p>
            <a:pPr marL="877824" lvl="2" indent="0">
              <a:buNone/>
            </a:pPr>
            <a:r>
              <a:rPr lang="cs-CZ" sz="1800" dirty="0"/>
              <a:t>	</a:t>
            </a:r>
            <a:r>
              <a:rPr lang="cs-CZ" sz="1800" dirty="0" smtClean="0"/>
              <a:t>		</a:t>
            </a:r>
          </a:p>
        </p:txBody>
      </p:sp>
      <p:pic>
        <p:nvPicPr>
          <p:cNvPr id="5122" name="Picture 2" descr="http://upload.wikimedia.org/wikipedia/commons/3/38/ColombusMap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342271"/>
            <a:ext cx="3932436" cy="251572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upload.wikimedia.org/wikipedia/commons/5/5d/Christopher_Columbus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88640"/>
            <a:ext cx="1648202" cy="198134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Štěpán\AppData\Local\Microsoft\Windows\Temporary Internet Files\Low\Content.IE5\TW1ATCM6\MC900438068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3708" y="2996952"/>
            <a:ext cx="4010790" cy="401079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95521021"/>
      </p:ext>
    </p:extLst>
  </p:cSld>
  <p:clrMapOvr>
    <a:masterClrMapping/>
  </p:clrMapOvr>
  <p:transition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531"/>
            <a:ext cx="8229600" cy="1399032"/>
          </a:xfrm>
        </p:spPr>
        <p:txBody>
          <a:bodyPr>
            <a:normAutofit/>
          </a:bodyPr>
          <a:lstStyle/>
          <a:p>
            <a:r>
              <a:rPr lang="cs-CZ" sz="2800" dirty="0"/>
              <a:t>Španělé byli další, kteří se podíleli </a:t>
            </a:r>
            <a:br>
              <a:rPr lang="cs-CZ" sz="2800" dirty="0"/>
            </a:br>
            <a:r>
              <a:rPr lang="cs-CZ" sz="2800" dirty="0"/>
              <a:t>na zámořských objevech.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256584"/>
          </a:xfrm>
        </p:spPr>
        <p:txBody>
          <a:bodyPr/>
          <a:lstStyle/>
          <a:p>
            <a:r>
              <a:rPr lang="cs-CZ" b="1" i="1" dirty="0" err="1" smtClean="0"/>
              <a:t>Amerigo</a:t>
            </a:r>
            <a:r>
              <a:rPr lang="cs-CZ" b="1" i="1" dirty="0" smtClean="0"/>
              <a:t> </a:t>
            </a:r>
            <a:r>
              <a:rPr lang="cs-CZ" b="1" i="1" dirty="0" err="1" smtClean="0"/>
              <a:t>Vespucci</a:t>
            </a:r>
            <a:endParaRPr lang="cs-CZ" b="1" i="1" dirty="0" smtClean="0"/>
          </a:p>
          <a:p>
            <a:pPr lvl="2">
              <a:buFont typeface="Wingdings" pitchFamily="2" charset="2"/>
              <a:buChar char="Ø"/>
            </a:pPr>
            <a:r>
              <a:rPr lang="cs-CZ" dirty="0" smtClean="0"/>
              <a:t> doplul také do Ameriky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byl po </a:t>
            </a:r>
            <a:r>
              <a:rPr lang="cs-CZ" dirty="0" smtClean="0"/>
              <a:t>něm pojmenován tento nový kontinent</a:t>
            </a:r>
            <a:endParaRPr lang="cs-CZ" dirty="0"/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pic>
        <p:nvPicPr>
          <p:cNvPr id="6146" name="Picture 2" descr="http://upload.wikimedia.org/wikipedia/commons/e/ef/Amerigo_Vespucci_%28silver%29_rv.gif?uselang=cs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996952"/>
            <a:ext cx="3524250" cy="35242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upload.wikimedia.org/wikipedia/commons/d/d5/Vespucci-Amerigo_Vespucci.jpg?uselang=cs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996952"/>
            <a:ext cx="2771775" cy="3810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417862450"/>
      </p:ext>
    </p:extLst>
  </p:cSld>
  <p:clrMapOvr>
    <a:masterClrMapping/>
  </p:clrMapOvr>
  <p:transition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042032"/>
          </a:xfrm>
        </p:spPr>
        <p:txBody>
          <a:bodyPr>
            <a:normAutofit/>
          </a:bodyPr>
          <a:lstStyle/>
          <a:p>
            <a:r>
              <a:rPr lang="cs-CZ" sz="2800" b="1" i="1" dirty="0" err="1" smtClean="0"/>
              <a:t>Fernão</a:t>
            </a:r>
            <a:r>
              <a:rPr lang="cs-CZ" sz="2800" b="1" i="1" dirty="0" smtClean="0"/>
              <a:t> </a:t>
            </a:r>
            <a:r>
              <a:rPr lang="cs-CZ" sz="2800" b="1" i="1" dirty="0"/>
              <a:t>de </a:t>
            </a:r>
            <a:r>
              <a:rPr lang="cs-CZ" sz="2800" b="1" i="1" dirty="0" err="1"/>
              <a:t>Magalhães</a:t>
            </a:r>
            <a:endParaRPr lang="cs-CZ" sz="2800" b="1" i="1" dirty="0" smtClean="0"/>
          </a:p>
          <a:p>
            <a:pPr lvl="1">
              <a:buFont typeface="Wingdings" pitchFamily="2" charset="2"/>
              <a:buChar char="Ø"/>
            </a:pPr>
            <a:r>
              <a:rPr lang="cs-CZ" sz="2800" dirty="0" smtClean="0"/>
              <a:t>obeplul Zemi (1519-1522)</a:t>
            </a:r>
          </a:p>
          <a:p>
            <a:pPr lvl="1">
              <a:buFont typeface="Wingdings" pitchFamily="2" charset="2"/>
              <a:buChar char="Ø"/>
            </a:pPr>
            <a:r>
              <a:rPr lang="cs-CZ" sz="2800" dirty="0"/>
              <a:t>j</a:t>
            </a:r>
            <a:r>
              <a:rPr lang="cs-CZ" sz="2800" dirty="0" smtClean="0"/>
              <a:t>eho výprava potvrdila, </a:t>
            </a:r>
          </a:p>
          <a:p>
            <a:pPr marL="64008" indent="0">
              <a:buNone/>
            </a:pPr>
            <a:r>
              <a:rPr lang="cs-CZ" sz="2800" dirty="0" smtClean="0"/>
              <a:t>	že je Země kulatá</a:t>
            </a:r>
            <a:endParaRPr lang="cs-CZ" sz="2800" dirty="0"/>
          </a:p>
        </p:txBody>
      </p:sp>
      <p:pic>
        <p:nvPicPr>
          <p:cNvPr id="3074" name="Picture 2" descr="http://upload.wikimedia.org/wikipedia/commons/9/9c/Ferdinand_Magellan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484784"/>
            <a:ext cx="2987824" cy="37014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sol.sapo.pt/photos/olindagil2/images/909429/original.aspx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673385"/>
            <a:ext cx="5112568" cy="302566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21729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Španělé byli další, kteří se podíleli </a:t>
            </a:r>
            <a:br>
              <a:rPr lang="cs-CZ" sz="2800" dirty="0" smtClean="0"/>
            </a:br>
            <a:r>
              <a:rPr lang="cs-CZ" sz="2800" dirty="0" smtClean="0"/>
              <a:t>na zámořských objevech.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985831037"/>
      </p:ext>
    </p:extLst>
  </p:cSld>
  <p:clrMapOvr>
    <a:masterClrMapping/>
  </p:clrMapOvr>
  <p:transition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343" y="14599"/>
            <a:ext cx="9135261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6165304"/>
            <a:ext cx="813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Vyznačte na mapě světa nejvýznamnější objevné plavby.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094825640"/>
      </p:ext>
    </p:extLst>
  </p:cSld>
  <p:clrMapOvr>
    <a:masterClrMapping/>
  </p:clrMapOvr>
  <p:transition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399032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784976" cy="5589240"/>
          </a:xfrm>
        </p:spPr>
        <p:txBody>
          <a:bodyPr>
            <a:noAutofit/>
          </a:bodyPr>
          <a:lstStyle/>
          <a:p>
            <a:r>
              <a:rPr lang="cs-CZ" sz="1200" dirty="0" smtClean="0"/>
              <a:t>Uvedené zdroje [ on-line] 30.12.2011 [cit. 2012-01-09]. Dostupné pod licencí </a:t>
            </a:r>
            <a:r>
              <a:rPr lang="cs-CZ" sz="1200" dirty="0" err="1" smtClean="0"/>
              <a:t>Wikimedia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 </a:t>
            </a:r>
          </a:p>
          <a:p>
            <a:pPr>
              <a:buFont typeface="Wingdings" pitchFamily="2" charset="2"/>
              <a:buChar char="v"/>
            </a:pPr>
            <a:r>
              <a:rPr lang="cs-CZ" sz="1200" dirty="0" smtClean="0">
                <a:hlinkClick r:id="rId2"/>
              </a:rPr>
              <a:t>http://upload.wikimedia.org/wikipedia/commons/6/6a/Ottoman_1683.png</a:t>
            </a:r>
            <a:endParaRPr lang="cs-CZ" sz="1200" dirty="0" smtClean="0"/>
          </a:p>
          <a:p>
            <a:pPr>
              <a:buFont typeface="Wingdings" pitchFamily="2" charset="2"/>
              <a:buChar char="v"/>
            </a:pPr>
            <a:r>
              <a:rPr lang="cs-CZ" sz="1200" dirty="0" smtClean="0">
                <a:hlinkClick r:id="rId3"/>
              </a:rPr>
              <a:t>http://upload.wikimedia.org/wikipedia/commons/3/33/Zlato_2.jpg</a:t>
            </a:r>
            <a:endParaRPr lang="cs-CZ" sz="1200" dirty="0" smtClean="0"/>
          </a:p>
          <a:p>
            <a:pPr>
              <a:buFont typeface="Wingdings" pitchFamily="2" charset="2"/>
              <a:buChar char="v"/>
            </a:pPr>
            <a:r>
              <a:rPr lang="cs-CZ" sz="1200" dirty="0" smtClean="0">
                <a:hlinkClick r:id="rId4"/>
              </a:rPr>
              <a:t>http://upload.wikimedia.org/wikipedia/commons/6/64/SilverUSGOV.jpg</a:t>
            </a:r>
            <a:endParaRPr lang="cs-CZ" sz="1200" dirty="0" smtClean="0"/>
          </a:p>
          <a:p>
            <a:pPr>
              <a:buFont typeface="Wingdings" pitchFamily="2" charset="2"/>
              <a:buChar char="v"/>
            </a:pPr>
            <a:r>
              <a:rPr lang="cs-CZ" sz="1200" dirty="0" smtClean="0">
                <a:hlinkClick r:id="rId5"/>
              </a:rPr>
              <a:t>http://upload.wikimedia.org/wikipedia/commons/d/d5/Avarice_-_Jacob_Matham.jpg</a:t>
            </a:r>
            <a:endParaRPr lang="cs-CZ" sz="1200" dirty="0" smtClean="0"/>
          </a:p>
          <a:p>
            <a:pPr>
              <a:buFont typeface="Wingdings" pitchFamily="2" charset="2"/>
              <a:buChar char="v"/>
            </a:pP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upload.wikimedia.org/wikipedia/commons/d/da/Eertvelt%2C_Santa_Maria.jpg</a:t>
            </a:r>
            <a:endParaRPr lang="cs-CZ" sz="1200" dirty="0" smtClean="0"/>
          </a:p>
          <a:p>
            <a:pPr>
              <a:buFont typeface="Wingdings" pitchFamily="2" charset="2"/>
              <a:buChar char="v"/>
            </a:pPr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upload.wikimedia.org/wikipedia/commons/7/7c/Vascodagama.JPG</a:t>
            </a:r>
            <a:endParaRPr lang="cs-CZ" sz="1200" dirty="0" smtClean="0"/>
          </a:p>
          <a:p>
            <a:pPr>
              <a:buFont typeface="Wingdings" pitchFamily="2" charset="2"/>
              <a:buChar char="v"/>
            </a:pP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upload.wikimedia.org/wikipedia/commons/9/9c/Ferdinand_Magellan.jpg</a:t>
            </a:r>
            <a:endParaRPr lang="cs-CZ" sz="1200" dirty="0" smtClean="0"/>
          </a:p>
          <a:p>
            <a:pPr>
              <a:buFont typeface="Wingdings" pitchFamily="2" charset="2"/>
              <a:buChar char="v"/>
            </a:pPr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upload.wikimedia.org/wikipedia/commons/3/38/ColombusMap.jpg</a:t>
            </a:r>
            <a:endParaRPr lang="cs-CZ" sz="1200" dirty="0" smtClean="0"/>
          </a:p>
          <a:p>
            <a:pPr>
              <a:buFont typeface="Wingdings" pitchFamily="2" charset="2"/>
              <a:buChar char="v"/>
            </a:pPr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upload.wikimedia.org/wikipedia/commons/5/5d/Christopher_Columbus.PNG</a:t>
            </a:r>
            <a:endParaRPr lang="cs-CZ" sz="1200" dirty="0" smtClean="0"/>
          </a:p>
          <a:p>
            <a:pPr>
              <a:buFont typeface="Wingdings" pitchFamily="2" charset="2"/>
              <a:buChar char="v"/>
            </a:pPr>
            <a:r>
              <a:rPr lang="cs-CZ" sz="1200" dirty="0">
                <a:hlinkClick r:id="rId11"/>
              </a:rPr>
              <a:t>http://upload.wikimedia.org/wikipedia/commons/e/ef/Amerigo_Vespucci_%</a:t>
            </a:r>
            <a:r>
              <a:rPr lang="cs-CZ" sz="1200" dirty="0" smtClean="0">
                <a:hlinkClick r:id="rId11"/>
              </a:rPr>
              <a:t>28silver%29_rv.gif?uselang=cs</a:t>
            </a:r>
            <a:endParaRPr lang="cs-CZ" sz="1200" dirty="0" smtClean="0"/>
          </a:p>
          <a:p>
            <a:pPr>
              <a:buFont typeface="Wingdings" pitchFamily="2" charset="2"/>
              <a:buChar char="v"/>
            </a:pPr>
            <a:r>
              <a:rPr lang="cs-CZ" sz="1200" dirty="0">
                <a:hlinkClick r:id="rId12"/>
              </a:rPr>
              <a:t>http://</a:t>
            </a:r>
            <a:r>
              <a:rPr lang="cs-CZ" sz="1200" dirty="0" smtClean="0">
                <a:hlinkClick r:id="rId12"/>
              </a:rPr>
              <a:t>upload.wikimedia.org/wikipedia/commons/d/d5/Vespucci-Amerigo_Vespucci.jpg?uselang=cs</a:t>
            </a:r>
            <a:endParaRPr lang="cs-CZ" sz="1200" dirty="0" smtClean="0"/>
          </a:p>
          <a:p>
            <a:pPr marL="64008" indent="0">
              <a:buNone/>
            </a:pPr>
            <a:endParaRPr lang="cs-CZ" sz="1200" dirty="0" smtClean="0"/>
          </a:p>
          <a:p>
            <a:r>
              <a:rPr lang="cs-CZ" sz="1200" dirty="0"/>
              <a:t>Klipart [ on-line] </a:t>
            </a:r>
            <a:r>
              <a:rPr lang="cs-CZ" sz="1200" dirty="0" smtClean="0"/>
              <a:t>2012 </a:t>
            </a:r>
            <a:r>
              <a:rPr lang="cs-CZ" sz="1200" dirty="0"/>
              <a:t>[cit. </a:t>
            </a:r>
            <a:r>
              <a:rPr lang="cs-CZ" sz="1200" dirty="0" smtClean="0"/>
              <a:t>2012-01-09]. </a:t>
            </a:r>
            <a:r>
              <a:rPr lang="cs-CZ" sz="1200" dirty="0"/>
              <a:t>Dostupné na www</a:t>
            </a:r>
            <a:r>
              <a:rPr lang="cs-CZ" sz="1200" dirty="0" smtClean="0"/>
              <a:t>:</a:t>
            </a:r>
          </a:p>
          <a:p>
            <a:pPr>
              <a:buFont typeface="Wingdings" pitchFamily="2" charset="2"/>
              <a:buChar char="v"/>
            </a:pPr>
            <a:r>
              <a:rPr lang="cs-CZ" sz="1200" dirty="0">
                <a:hlinkClick r:id="rId13"/>
              </a:rPr>
              <a:t>http://office.microsoft.com/cs-cz/images/results.aspx?qu=kompas&amp;ctt=1&amp;AxInstalled=copy&amp;Download=MP900406821&amp;ext=JPG&amp;c=0#ai:MP900406821|mt:0</a:t>
            </a:r>
            <a:r>
              <a:rPr lang="cs-CZ" sz="1200" dirty="0" smtClean="0">
                <a:hlinkClick r:id="rId13"/>
              </a:rPr>
              <a:t>|</a:t>
            </a:r>
            <a:endParaRPr lang="cs-CZ" sz="1200" dirty="0" smtClean="0"/>
          </a:p>
          <a:p>
            <a:pPr>
              <a:buFont typeface="Wingdings" pitchFamily="2" charset="2"/>
              <a:buChar char="v"/>
            </a:pPr>
            <a:r>
              <a:rPr lang="cs-CZ" sz="1200" dirty="0">
                <a:hlinkClick r:id="rId14"/>
              </a:rPr>
              <a:t>http://office.microsoft.com/cs-cz/images/results.aspx?qu=Afrika%20mapa&amp;ctt=1#ai:MC900438062|mt:0</a:t>
            </a:r>
            <a:r>
              <a:rPr lang="cs-CZ" sz="1200" dirty="0" smtClean="0">
                <a:hlinkClick r:id="rId14"/>
              </a:rPr>
              <a:t>|</a:t>
            </a:r>
            <a:endParaRPr lang="cs-CZ" sz="1200" dirty="0" smtClean="0"/>
          </a:p>
          <a:p>
            <a:pPr>
              <a:buFont typeface="Wingdings" pitchFamily="2" charset="2"/>
              <a:buChar char="v"/>
            </a:pPr>
            <a:r>
              <a:rPr lang="cs-CZ" sz="1200" dirty="0">
                <a:hlinkClick r:id="rId15"/>
              </a:rPr>
              <a:t>http://office.microsoft.com/cs-cz/images/results.aspx?qu=Amerika%20mapa&amp;ctt=1#ai:MC900438068|mt:0</a:t>
            </a:r>
            <a:r>
              <a:rPr lang="cs-CZ" sz="1200" dirty="0" smtClean="0">
                <a:hlinkClick r:id="rId15"/>
              </a:rPr>
              <a:t>|</a:t>
            </a:r>
            <a:endParaRPr lang="cs-CZ" sz="1200" dirty="0" smtClean="0"/>
          </a:p>
          <a:p>
            <a:pPr marL="64008" indent="0">
              <a:buNone/>
            </a:pPr>
            <a:endParaRPr lang="cs-CZ" sz="1200" dirty="0" smtClean="0"/>
          </a:p>
          <a:p>
            <a:r>
              <a:rPr lang="cs-CZ" sz="1200" i="1" dirty="0" smtClean="0"/>
              <a:t>Cesta kolem světa </a:t>
            </a:r>
            <a:r>
              <a:rPr lang="cs-CZ" sz="1200" dirty="0"/>
              <a:t>[ on-line] 2011 [cit. 2012-01-09]. Dostupné na www:</a:t>
            </a:r>
          </a:p>
          <a:p>
            <a:pPr>
              <a:buFont typeface="Wingdings" pitchFamily="2" charset="2"/>
              <a:buChar char="v"/>
            </a:pPr>
            <a:r>
              <a:rPr lang="cs-CZ" sz="1200" dirty="0" smtClean="0">
                <a:hlinkClick r:id="rId16"/>
              </a:rPr>
              <a:t>http</a:t>
            </a:r>
            <a:r>
              <a:rPr lang="cs-CZ" sz="1200" dirty="0">
                <a:hlinkClick r:id="rId16"/>
              </a:rPr>
              <a:t>://</a:t>
            </a:r>
            <a:r>
              <a:rPr lang="cs-CZ" sz="1200" dirty="0" smtClean="0">
                <a:hlinkClick r:id="rId16"/>
              </a:rPr>
              <a:t>comunidade.sol.pt/blogs/olindagil/archive/2008/10/16/Fern_E300_o-de-Magalh_E300_es.aspx</a:t>
            </a: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r>
              <a:rPr lang="cs-CZ" sz="1200" i="1" dirty="0" smtClean="0"/>
              <a:t>Politická mapa světa 2002 </a:t>
            </a:r>
            <a:r>
              <a:rPr lang="cs-CZ" sz="1200" dirty="0" smtClean="0"/>
              <a:t>[ on-line] Mapa světa.</a:t>
            </a:r>
            <a:r>
              <a:rPr lang="cs-CZ" sz="1200" dirty="0" err="1" smtClean="0"/>
              <a:t>info</a:t>
            </a:r>
            <a:r>
              <a:rPr lang="cs-CZ" sz="1200" dirty="0" smtClean="0"/>
              <a:t> [cit. 2012-01-09]. Dostupné na www: </a:t>
            </a:r>
            <a:r>
              <a:rPr lang="cs-CZ" sz="1200" dirty="0" smtClean="0">
                <a:hlinkClick r:id="rId17"/>
              </a:rPr>
              <a:t>http://mapasveta.info/svet/mapa_sveta.html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sz="3200" b="1" dirty="0" smtClean="0"/>
              <a:t>Anotace	 	</a:t>
            </a:r>
            <a:r>
              <a:rPr lang="cs-CZ" sz="3500" dirty="0" smtClean="0"/>
              <a:t>Prezentace </a:t>
            </a:r>
            <a:r>
              <a:rPr lang="it-IT" sz="3500" dirty="0" smtClean="0"/>
              <a:t>je určena pro sedmý ročník ZŠ </a:t>
            </a:r>
            <a:r>
              <a:rPr lang="it-IT" sz="3500" dirty="0" smtClean="0"/>
              <a:t>a</a:t>
            </a:r>
            <a:r>
              <a:rPr lang="cs-CZ" sz="3500" smtClean="0"/>
              <a:t> </a:t>
            </a:r>
            <a:r>
              <a:rPr lang="cs-CZ" sz="3500" smtClean="0"/>
              <a:t>slouží </a:t>
            </a:r>
            <a:r>
              <a:rPr lang="cs-CZ" sz="3500" dirty="0" smtClean="0"/>
              <a:t>k </a:t>
            </a:r>
            <a:r>
              <a:rPr lang="cs-CZ" sz="3500" smtClean="0"/>
              <a:t>výkladu </a:t>
            </a:r>
            <a:r>
              <a:rPr lang="cs-CZ" sz="3500" smtClean="0"/>
              <a:t>			látky </a:t>
            </a:r>
            <a:r>
              <a:rPr lang="cs-CZ" sz="3500" dirty="0" smtClean="0"/>
              <a:t>„Objevné plavby“</a:t>
            </a:r>
            <a:r>
              <a:rPr lang="cs-CZ" sz="3500" b="1" dirty="0" smtClean="0"/>
              <a:t>. </a:t>
            </a:r>
          </a:p>
          <a:p>
            <a:endParaRPr lang="cs-CZ" sz="3200" dirty="0" smtClean="0"/>
          </a:p>
          <a:p>
            <a:r>
              <a:rPr lang="cs-CZ" sz="3200" b="1" dirty="0" smtClean="0"/>
              <a:t>Autor			</a:t>
            </a:r>
            <a:r>
              <a:rPr lang="cs-CZ" sz="3200" dirty="0" smtClean="0"/>
              <a:t>Mgr. Sandra Tichá</a:t>
            </a:r>
          </a:p>
          <a:p>
            <a:endParaRPr lang="cs-CZ" sz="3200" dirty="0" smtClean="0"/>
          </a:p>
          <a:p>
            <a:r>
              <a:rPr lang="cs-CZ" sz="3200" b="1" dirty="0" smtClean="0"/>
              <a:t>Jazyk			</a:t>
            </a:r>
            <a:r>
              <a:rPr lang="cs-CZ" sz="3200" dirty="0" smtClean="0"/>
              <a:t>čeština</a:t>
            </a:r>
          </a:p>
          <a:p>
            <a:endParaRPr lang="cs-CZ" sz="3200" dirty="0" smtClean="0"/>
          </a:p>
          <a:p>
            <a:r>
              <a:rPr lang="cs-CZ" sz="3200" b="1" dirty="0" smtClean="0"/>
              <a:t>Očekávaný výstup	</a:t>
            </a:r>
            <a:r>
              <a:rPr lang="cs-CZ" sz="3200" dirty="0" smtClean="0"/>
              <a:t>Žáci se orientují na mapě světa, umí vysvětlit, co bylo příčinou 			objevných plaveb. Žáci znají první významné mořeplavce.  </a:t>
            </a:r>
          </a:p>
          <a:p>
            <a:endParaRPr lang="cs-CZ" sz="3200" dirty="0" smtClean="0"/>
          </a:p>
          <a:p>
            <a:r>
              <a:rPr lang="cs-CZ" sz="3200" b="1" dirty="0" smtClean="0"/>
              <a:t>Klíčová slova		</a:t>
            </a:r>
            <a:r>
              <a:rPr lang="cs-CZ" sz="3200" dirty="0" smtClean="0"/>
              <a:t>objevné plavby, zámořské objevy, Portugalci, Španělé</a:t>
            </a:r>
          </a:p>
          <a:p>
            <a:endParaRPr lang="cs-CZ" sz="3200" dirty="0" smtClean="0"/>
          </a:p>
          <a:p>
            <a:r>
              <a:rPr lang="cs-CZ" sz="3200" b="1" dirty="0" smtClean="0"/>
              <a:t>Druh učebního materiálu	</a:t>
            </a:r>
            <a:r>
              <a:rPr lang="cs-CZ" sz="3200" dirty="0" smtClean="0"/>
              <a:t>prezentace</a:t>
            </a:r>
          </a:p>
          <a:p>
            <a:endParaRPr lang="cs-CZ" sz="3200" dirty="0" smtClean="0"/>
          </a:p>
          <a:p>
            <a:r>
              <a:rPr lang="cs-CZ" sz="3200" b="1" dirty="0" smtClean="0"/>
              <a:t>Druh </a:t>
            </a:r>
            <a:r>
              <a:rPr lang="cs-CZ" sz="3200" b="1" dirty="0" err="1" smtClean="0"/>
              <a:t>interaktivity</a:t>
            </a:r>
            <a:r>
              <a:rPr lang="cs-CZ" sz="3200" b="1" dirty="0" smtClean="0"/>
              <a:t>		</a:t>
            </a:r>
            <a:r>
              <a:rPr lang="cs-CZ" sz="3200" dirty="0" smtClean="0"/>
              <a:t>výklad, aktivita</a:t>
            </a:r>
          </a:p>
          <a:p>
            <a:endParaRPr lang="cs-CZ" sz="3200" dirty="0" smtClean="0"/>
          </a:p>
          <a:p>
            <a:r>
              <a:rPr lang="cs-CZ" sz="3200" b="1" dirty="0" smtClean="0"/>
              <a:t>Cílová skupina		ž</a:t>
            </a:r>
            <a:r>
              <a:rPr lang="cs-CZ" sz="3200" dirty="0" smtClean="0"/>
              <a:t>ák</a:t>
            </a:r>
          </a:p>
          <a:p>
            <a:endParaRPr lang="cs-CZ" sz="3200" dirty="0" smtClean="0"/>
          </a:p>
          <a:p>
            <a:r>
              <a:rPr lang="cs-CZ" sz="3200" b="1" dirty="0" smtClean="0"/>
              <a:t>Stupeň a typ vzdělávání	</a:t>
            </a:r>
            <a:r>
              <a:rPr lang="cs-CZ" sz="3200" dirty="0" smtClean="0"/>
              <a:t>základní vzdělávání – druhý stupeň</a:t>
            </a:r>
          </a:p>
          <a:p>
            <a:endParaRPr lang="cs-CZ" sz="3200" dirty="0" smtClean="0"/>
          </a:p>
          <a:p>
            <a:r>
              <a:rPr lang="cs-CZ" sz="3200" b="1" dirty="0" smtClean="0"/>
              <a:t>Typická věková skupina	</a:t>
            </a:r>
            <a:r>
              <a:rPr lang="cs-CZ" sz="3200" dirty="0" smtClean="0"/>
              <a:t>12 – 13 let</a:t>
            </a:r>
          </a:p>
          <a:p>
            <a:pPr>
              <a:buNone/>
            </a:pPr>
            <a:endParaRPr lang="cs-CZ" sz="3200" dirty="0" smtClean="0"/>
          </a:p>
          <a:p>
            <a:r>
              <a:rPr lang="cs-CZ" sz="3200" b="1" dirty="0" smtClean="0"/>
              <a:t>Celková velikost		</a:t>
            </a:r>
            <a:r>
              <a:rPr lang="cs-CZ" sz="3200" dirty="0" smtClean="0"/>
              <a:t>3130 kB</a:t>
            </a:r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Metodická poznámka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Snímek 1- Motivační otázky, žáci diskutují nad otázkami.</a:t>
            </a:r>
          </a:p>
          <a:p>
            <a:r>
              <a:rPr lang="cs-CZ" dirty="0" smtClean="0"/>
              <a:t>Snímek 2 - 9 je osnovou pro výklad, </a:t>
            </a:r>
          </a:p>
          <a:p>
            <a:pPr>
              <a:buNone/>
            </a:pPr>
            <a:r>
              <a:rPr lang="cs-CZ" dirty="0" smtClean="0"/>
              <a:t>	u snímku 5, 6 a 7 je vhodné zobrazit, kam dotyční mořeplavci dopluli. </a:t>
            </a:r>
          </a:p>
          <a:p>
            <a:r>
              <a:rPr lang="cs-CZ" smtClean="0"/>
              <a:t>Snímek 10 - </a:t>
            </a:r>
            <a:r>
              <a:rPr lang="cs-CZ" dirty="0" smtClean="0"/>
              <a:t>Žáci doplní do mapy světa cesty jmenovaných mořeplavců.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338</TotalTime>
  <Words>285</Words>
  <Application>Microsoft Office PowerPoint</Application>
  <PresentationFormat>Předvádění na obrazovce (4:3)</PresentationFormat>
  <Paragraphs>112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Talent</vt:lpstr>
      <vt:lpstr>Snímek 1</vt:lpstr>
      <vt:lpstr>Víte, jakým jazykem se domluvíte  například v USA, Kanadě nebo v Brazílii? </vt:lpstr>
      <vt:lpstr>Co bylo příčinou objevných plaveb?</vt:lpstr>
      <vt:lpstr>Zámořské plavby se mohly uskutečnit díky pokroku v lodní dopravě.</vt:lpstr>
      <vt:lpstr>Portugalci byli jedni z prvních, kteří se odvážili podniknout daleké plavby.</vt:lpstr>
      <vt:lpstr>Portugalci byli jedni z prvních, kteří se odvážili podniknout daleké plavby.</vt:lpstr>
      <vt:lpstr>Španělé byli další, kteří se podíleli  na zámořských objevech.</vt:lpstr>
      <vt:lpstr>Španělé byli další, kteří se podíleli  na zámořských objevech.</vt:lpstr>
      <vt:lpstr>Španělé byli další, kteří se podíleli  na zámořských objevech.</vt:lpstr>
      <vt:lpstr>Snímek 10</vt:lpstr>
      <vt:lpstr>Použité zdroje</vt:lpstr>
      <vt:lpstr>Shrnutí</vt:lpstr>
      <vt:lpstr>Metodická poznámka</vt:lpstr>
    </vt:vector>
  </TitlesOfParts>
  <Company>Základní škola Ostrovní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Základní škola Ostrovní</dc:creator>
  <cp:lastModifiedBy>Základní škola Ostrovní</cp:lastModifiedBy>
  <cp:revision>59</cp:revision>
  <dcterms:created xsi:type="dcterms:W3CDTF">2012-01-09T09:06:56Z</dcterms:created>
  <dcterms:modified xsi:type="dcterms:W3CDTF">2012-03-08T09:19:45Z</dcterms:modified>
</cp:coreProperties>
</file>