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92DDE-635B-4FC5-B6FC-08C2492215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A2478-D926-4955-9034-CE1600A740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92DDE-635B-4FC5-B6FC-08C2492215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A2478-D926-4955-9034-CE1600A740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92DDE-635B-4FC5-B6FC-08C2492215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A2478-D926-4955-9034-CE1600A740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92DDE-635B-4FC5-B6FC-08C2492215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A2478-D926-4955-9034-CE1600A740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92DDE-635B-4FC5-B6FC-08C2492215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A2478-D926-4955-9034-CE1600A740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92DDE-635B-4FC5-B6FC-08C2492215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A2478-D926-4955-9034-CE1600A740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92DDE-635B-4FC5-B6FC-08C2492215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A2478-D926-4955-9034-CE1600A740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92DDE-635B-4FC5-B6FC-08C2492215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A2478-D926-4955-9034-CE1600A740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92DDE-635B-4FC5-B6FC-08C2492215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A2478-D926-4955-9034-CE1600A740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92DDE-635B-4FC5-B6FC-08C2492215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A2478-D926-4955-9034-CE1600A740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92DDE-635B-4FC5-B6FC-08C2492215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A2478-D926-4955-9034-CE1600A740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492DDE-635B-4FC5-B6FC-08C2492215F7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8A2478-D926-4955-9034-CE1600A740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286000" y="476672"/>
            <a:ext cx="66064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55576" y="1844824"/>
            <a:ext cx="763284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</a:t>
            </a:r>
            <a:r>
              <a:rPr lang="cs-CZ" smtClean="0"/>
              <a:t>: VY_42_INOVACE_09</a:t>
            </a:r>
            <a:endParaRPr lang="cs-CZ" dirty="0" smtClean="0"/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Jednočlen a mnohočlen.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 Zavedení pojmu mnohočlen.</a:t>
            </a:r>
          </a:p>
        </p:txBody>
      </p:sp>
      <p:pic>
        <p:nvPicPr>
          <p:cNvPr id="7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5373216"/>
            <a:ext cx="7704856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39552" y="548681"/>
          <a:ext cx="2808312" cy="20882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8312"/>
              </a:tblGrid>
              <a:tr h="44575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5094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113304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3563888" y="476672"/>
            <a:ext cx="5760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0,5</a:t>
            </a:r>
          </a:p>
          <a:p>
            <a:endParaRPr lang="cs-CZ" sz="2400" dirty="0" smtClean="0"/>
          </a:p>
          <a:p>
            <a:r>
              <a:rPr lang="cs-CZ" sz="2400" dirty="0" smtClean="0"/>
              <a:t>1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2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1560" y="2780928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                      a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1960" y="260648"/>
            <a:ext cx="475252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Příklad 1:</a:t>
            </a:r>
          </a:p>
          <a:p>
            <a:r>
              <a:rPr lang="cs-CZ" sz="2400" dirty="0" smtClean="0"/>
              <a:t>Určete obsah obdélníku ABCD, který vidíte na obrázku.</a:t>
            </a:r>
          </a:p>
          <a:p>
            <a:r>
              <a:rPr lang="cs-CZ" sz="2400" dirty="0" smtClean="0"/>
              <a:t>S</a:t>
            </a:r>
            <a:r>
              <a:rPr lang="cs-CZ" sz="2400" baseline="-25000" dirty="0" smtClean="0"/>
              <a:t>1</a:t>
            </a:r>
            <a:r>
              <a:rPr lang="cs-CZ" sz="2400" dirty="0" smtClean="0"/>
              <a:t> = 2 . a</a:t>
            </a:r>
          </a:p>
          <a:p>
            <a:r>
              <a:rPr lang="cs-CZ" sz="2400" dirty="0" smtClean="0"/>
              <a:t>S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 = 1 . a</a:t>
            </a:r>
          </a:p>
          <a:p>
            <a:r>
              <a:rPr lang="cs-CZ" sz="2400" dirty="0" smtClean="0"/>
              <a:t>S</a:t>
            </a:r>
            <a:r>
              <a:rPr lang="cs-CZ" sz="2400" baseline="-25000" dirty="0" smtClean="0"/>
              <a:t> 3</a:t>
            </a:r>
            <a:r>
              <a:rPr lang="cs-CZ" sz="2400" dirty="0" smtClean="0"/>
              <a:t>  = 0,5 . a</a:t>
            </a:r>
          </a:p>
          <a:p>
            <a:r>
              <a:rPr lang="cs-CZ" sz="2400" dirty="0" smtClean="0"/>
              <a:t>S =  </a:t>
            </a:r>
            <a:r>
              <a:rPr lang="cs-CZ" sz="2400" dirty="0" err="1" smtClean="0"/>
              <a:t>S</a:t>
            </a:r>
            <a:r>
              <a:rPr lang="cs-CZ" sz="2400" baseline="-25000" dirty="0" smtClean="0"/>
              <a:t> 1</a:t>
            </a:r>
            <a:r>
              <a:rPr lang="cs-CZ" sz="2400" dirty="0" smtClean="0"/>
              <a:t>  +   S</a:t>
            </a:r>
            <a:r>
              <a:rPr lang="cs-CZ" sz="2400" baseline="-25000" dirty="0" smtClean="0"/>
              <a:t> 2</a:t>
            </a:r>
            <a:r>
              <a:rPr lang="cs-CZ" sz="2400" dirty="0" smtClean="0"/>
              <a:t>   +  S</a:t>
            </a:r>
            <a:r>
              <a:rPr lang="cs-CZ" sz="2400" baseline="-25000" dirty="0" smtClean="0"/>
              <a:t> 3</a:t>
            </a:r>
          </a:p>
          <a:p>
            <a:endParaRPr lang="cs-CZ" sz="2400" baseline="-25000" dirty="0" smtClean="0"/>
          </a:p>
          <a:p>
            <a:r>
              <a:rPr lang="cs-CZ" sz="2400" i="1" dirty="0" smtClean="0"/>
              <a:t>   trojčlen je součet tří jednočlenů</a:t>
            </a:r>
            <a:r>
              <a:rPr lang="cs-CZ" sz="2400" i="1" baseline="-25000" dirty="0" smtClean="0"/>
              <a:t> </a:t>
            </a:r>
          </a:p>
          <a:p>
            <a:endParaRPr lang="cs-CZ" sz="2400" baseline="-25000" dirty="0"/>
          </a:p>
          <a:p>
            <a:r>
              <a:rPr lang="cs-CZ" sz="2400" dirty="0" smtClean="0"/>
              <a:t>S =  2.a + 1.a + 0,5.a </a:t>
            </a:r>
            <a:endParaRPr lang="cs-CZ" sz="2400" dirty="0"/>
          </a:p>
          <a:p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 </a:t>
            </a:r>
            <a:r>
              <a:rPr lang="cs-CZ" sz="2400" i="1" dirty="0" smtClean="0"/>
              <a:t>jednočleny   </a:t>
            </a:r>
            <a:r>
              <a:rPr lang="cs-CZ" sz="2400" dirty="0" smtClean="0"/>
              <a:t>   </a:t>
            </a:r>
          </a:p>
          <a:p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263691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47864" y="263691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19872" y="404664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1520" y="40466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2" name="Levá složená závorka 21"/>
          <p:cNvSpPr/>
          <p:nvPr/>
        </p:nvSpPr>
        <p:spPr>
          <a:xfrm rot="5400000">
            <a:off x="5724128" y="2924944"/>
            <a:ext cx="216024" cy="1368152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ovací šipka 23"/>
          <p:cNvCxnSpPr/>
          <p:nvPr/>
        </p:nvCxnSpPr>
        <p:spPr>
          <a:xfrm flipH="1" flipV="1">
            <a:off x="5004048" y="4077072"/>
            <a:ext cx="72008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H="1" flipV="1">
            <a:off x="5724128" y="4077072"/>
            <a:ext cx="28803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V="1">
            <a:off x="6228184" y="4077072"/>
            <a:ext cx="14401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539552" y="4941168"/>
            <a:ext cx="83529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Výrazy :  2,  1,  0,5……………….čísla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a……………………………proměnná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2.a, 0,5.a………součin čísla a proměnné je </a:t>
            </a:r>
            <a:r>
              <a:rPr lang="cs-CZ" sz="2400" b="1" dirty="0" smtClean="0"/>
              <a:t>jednočlen</a:t>
            </a:r>
          </a:p>
          <a:p>
            <a:r>
              <a:rPr lang="cs-CZ" sz="2400" dirty="0" smtClean="0"/>
              <a:t>S =  2.a + 1.a + 0,5.a trojčlen je součet tří </a:t>
            </a:r>
            <a:r>
              <a:rPr lang="cs-CZ" sz="2400" dirty="0" smtClean="0"/>
              <a:t>jednočlenů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2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89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4" dur="500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5" dur="20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0" dur="20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5" dur="500"/>
                                        <p:tgtEl>
                                          <p:spTgt spid="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0" dur="500"/>
                                        <p:tgtEl>
                                          <p:spTgt spid="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5" dur="500"/>
                                        <p:tgtEl>
                                          <p:spTgt spid="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2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7992888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               2 . a . b     +      3 . a     +      0,5 . a</a:t>
            </a:r>
            <a:r>
              <a:rPr lang="cs-CZ" sz="2400" baseline="30000" dirty="0" smtClean="0"/>
              <a:t> 4</a:t>
            </a:r>
            <a:r>
              <a:rPr lang="cs-CZ" sz="2400" dirty="0" smtClean="0"/>
              <a:t>  +    </a:t>
            </a:r>
            <a:r>
              <a:rPr lang="el-GR" sz="2400" dirty="0" smtClean="0"/>
              <a:t>π</a:t>
            </a:r>
            <a:r>
              <a:rPr lang="cs-CZ" sz="2400" dirty="0" smtClean="0"/>
              <a:t> . </a:t>
            </a:r>
            <a:r>
              <a:rPr lang="cs-CZ" sz="2400" dirty="0"/>
              <a:t>r</a:t>
            </a:r>
            <a:r>
              <a:rPr lang="cs-CZ" sz="2400" baseline="30000" dirty="0" smtClean="0"/>
              <a:t> 2</a:t>
            </a:r>
          </a:p>
          <a:p>
            <a:endParaRPr lang="cs-CZ" sz="2400" baseline="30000" dirty="0"/>
          </a:p>
          <a:p>
            <a:endParaRPr lang="cs-CZ" sz="2400" baseline="30000" dirty="0" smtClean="0"/>
          </a:p>
          <a:p>
            <a:r>
              <a:rPr lang="cs-CZ" sz="2400" dirty="0" smtClean="0"/>
              <a:t>                                         koeficient</a:t>
            </a:r>
            <a:endParaRPr lang="cs-CZ" sz="2400" dirty="0" smtClean="0"/>
          </a:p>
          <a:p>
            <a:r>
              <a:rPr lang="cs-CZ" sz="2400" dirty="0" smtClean="0"/>
              <a:t> </a:t>
            </a:r>
            <a:r>
              <a:rPr lang="cs-CZ" sz="2400" dirty="0" smtClean="0"/>
              <a:t>Koeficient </a:t>
            </a:r>
            <a:r>
              <a:rPr lang="cs-CZ" sz="2400" dirty="0" smtClean="0"/>
              <a:t>je číslo, kterým násobíme výraz  s proměnnou.</a:t>
            </a:r>
          </a:p>
          <a:p>
            <a:endParaRPr lang="cs-CZ" sz="2400" dirty="0" smtClean="0"/>
          </a:p>
          <a:p>
            <a:r>
              <a:rPr lang="cs-CZ" sz="2400" dirty="0" smtClean="0"/>
              <a:t>Tečky označující násobení </a:t>
            </a:r>
            <a:r>
              <a:rPr lang="cs-CZ" sz="2400" b="1" u="sng" dirty="0" smtClean="0"/>
              <a:t>můžeme</a:t>
            </a:r>
            <a:r>
              <a:rPr lang="cs-CZ" sz="2400" dirty="0" smtClean="0"/>
              <a:t> vynechat : Př. 2.a.b = 2ab</a:t>
            </a:r>
          </a:p>
          <a:p>
            <a:r>
              <a:rPr lang="cs-CZ" sz="2400" dirty="0" smtClean="0"/>
              <a:t>Tečku  (znak pro násobení ) </a:t>
            </a:r>
            <a:r>
              <a:rPr lang="cs-CZ" sz="2400" b="1" u="sng" dirty="0" smtClean="0"/>
              <a:t>nemůžeme </a:t>
            </a:r>
            <a:r>
              <a:rPr lang="cs-CZ" sz="2400" dirty="0" smtClean="0"/>
              <a:t>vynechat, když vyjadřuje součin </a:t>
            </a:r>
            <a:r>
              <a:rPr lang="cs-CZ" sz="2400" b="1" u="sng" dirty="0" smtClean="0"/>
              <a:t>dvou čísel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Př.        6.5.a = 30a               6.5 ≠ 65</a:t>
            </a:r>
          </a:p>
          <a:p>
            <a:endParaRPr lang="cs-CZ" sz="2400" dirty="0"/>
          </a:p>
          <a:p>
            <a:r>
              <a:rPr lang="cs-CZ" sz="2400" dirty="0" smtClean="0"/>
              <a:t>Poznámka :</a:t>
            </a:r>
          </a:p>
          <a:p>
            <a:r>
              <a:rPr lang="cs-CZ" sz="2400" dirty="0" smtClean="0"/>
              <a:t>Pro součin stejných proměnných užíváme mocniny.</a:t>
            </a:r>
          </a:p>
          <a:p>
            <a:r>
              <a:rPr lang="cs-CZ" sz="2400" dirty="0" smtClean="0"/>
              <a:t>7.a.a = 7a</a:t>
            </a:r>
            <a:r>
              <a:rPr lang="cs-CZ" sz="2400" baseline="30000" dirty="0" smtClean="0"/>
              <a:t>2</a:t>
            </a:r>
          </a:p>
          <a:p>
            <a:r>
              <a:rPr lang="cs-CZ" sz="2400" dirty="0" smtClean="0"/>
              <a:t>5.x.x.x.y = 5x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y</a:t>
            </a:r>
          </a:p>
          <a:p>
            <a:r>
              <a:rPr lang="cs-CZ" sz="2400" dirty="0" smtClean="0"/>
              <a:t>4.3.2.a.a.a.b.b= 24a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b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    </a:t>
            </a:r>
            <a:endParaRPr lang="cs-CZ" sz="2400" dirty="0"/>
          </a:p>
        </p:txBody>
      </p:sp>
      <p:cxnSp>
        <p:nvCxnSpPr>
          <p:cNvPr id="4" name="Přímá spojovací šipka 3"/>
          <p:cNvCxnSpPr/>
          <p:nvPr/>
        </p:nvCxnSpPr>
        <p:spPr>
          <a:xfrm flipH="1" flipV="1">
            <a:off x="2483768" y="908720"/>
            <a:ext cx="115212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 flipV="1">
            <a:off x="4139952" y="836712"/>
            <a:ext cx="144016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V="1">
            <a:off x="4427984" y="836712"/>
            <a:ext cx="115212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5004048" y="836712"/>
            <a:ext cx="1944216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3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835292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Zapamatujme si :</a:t>
            </a:r>
          </a:p>
          <a:p>
            <a:r>
              <a:rPr lang="cs-CZ" sz="2400" dirty="0" smtClean="0"/>
              <a:t>Jednočlen je výraz, který se dá zapsat jako : </a:t>
            </a:r>
            <a:endParaRPr lang="cs-CZ" sz="2400" dirty="0" smtClean="0"/>
          </a:p>
          <a:p>
            <a:endParaRPr lang="cs-CZ" sz="2400" dirty="0" smtClean="0"/>
          </a:p>
          <a:p>
            <a:pPr marL="342900" indent="-342900">
              <a:buAutoNum type="alphaLcParenR"/>
            </a:pPr>
            <a:r>
              <a:rPr lang="cs-CZ" sz="2400" dirty="0" smtClean="0"/>
              <a:t>Číslo                       </a:t>
            </a:r>
            <a:r>
              <a:rPr lang="cs-CZ" sz="2400" dirty="0" smtClean="0"/>
              <a:t>např.  5,  3,09,  </a:t>
            </a:r>
            <a:r>
              <a:rPr lang="el-GR" sz="2400" dirty="0" smtClean="0"/>
              <a:t>π</a:t>
            </a:r>
            <a:r>
              <a:rPr lang="cs-CZ" sz="2400" dirty="0" smtClean="0"/>
              <a:t>, -2, </a:t>
            </a:r>
          </a:p>
          <a:p>
            <a:pPr marL="342900" indent="-342900">
              <a:buAutoNum type="alphaLcParenR"/>
            </a:pPr>
            <a:endParaRPr lang="cs-CZ" sz="2400" dirty="0" smtClean="0"/>
          </a:p>
          <a:p>
            <a:pPr marL="342900" indent="-342900">
              <a:buAutoNum type="alphaLcParenR"/>
            </a:pPr>
            <a:r>
              <a:rPr lang="cs-CZ" sz="2400" dirty="0" smtClean="0"/>
              <a:t>Proměnná                   </a:t>
            </a:r>
            <a:r>
              <a:rPr lang="cs-CZ" sz="2400" dirty="0" smtClean="0"/>
              <a:t>např.  </a:t>
            </a:r>
            <a:r>
              <a:rPr lang="cs-CZ" sz="2400" dirty="0"/>
              <a:t>a</a:t>
            </a:r>
            <a:r>
              <a:rPr lang="cs-CZ" sz="2400" dirty="0" smtClean="0"/>
              <a:t>, b , c, x, y, </a:t>
            </a:r>
            <a:r>
              <a:rPr lang="cs-CZ" sz="2400" dirty="0" smtClean="0"/>
              <a:t>z</a:t>
            </a:r>
            <a:endParaRPr lang="cs-CZ" sz="2400" dirty="0" smtClean="0"/>
          </a:p>
          <a:p>
            <a:pPr marL="342900" indent="-342900">
              <a:buAutoNum type="alphaLcParenR"/>
            </a:pPr>
            <a:endParaRPr lang="cs-CZ" sz="2400" dirty="0" smtClean="0"/>
          </a:p>
          <a:p>
            <a:pPr marL="342900" indent="-342900">
              <a:buAutoNum type="alphaLcParenR"/>
            </a:pPr>
            <a:r>
              <a:rPr lang="cs-CZ" sz="2400" dirty="0" smtClean="0"/>
              <a:t>Součin čísla a </a:t>
            </a:r>
            <a:r>
              <a:rPr lang="cs-CZ" sz="2400" dirty="0" smtClean="0"/>
              <a:t>proměnných:    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např</a:t>
            </a:r>
            <a:r>
              <a:rPr lang="cs-CZ" sz="2400" dirty="0" smtClean="0"/>
              <a:t>.  5a,  0,01a</a:t>
            </a:r>
            <a:r>
              <a:rPr lang="cs-CZ" sz="2400" baseline="30000" dirty="0" smtClean="0"/>
              <a:t> 3</a:t>
            </a:r>
            <a:r>
              <a:rPr lang="cs-CZ" sz="2400" dirty="0" smtClean="0"/>
              <a:t> </a:t>
            </a:r>
            <a:r>
              <a:rPr lang="cs-CZ" sz="2400" dirty="0" smtClean="0"/>
              <a:t>b, ab </a:t>
            </a:r>
            <a:r>
              <a:rPr lang="cs-CZ" sz="2400" dirty="0" smtClean="0"/>
              <a:t>= (1.ab), </a:t>
            </a:r>
            <a:r>
              <a:rPr lang="cs-CZ" sz="2400" dirty="0" smtClean="0"/>
              <a:t> </a:t>
            </a:r>
            <a:r>
              <a:rPr lang="cs-CZ" sz="2400" dirty="0" smtClean="0"/>
              <a:t>-</a:t>
            </a:r>
            <a:r>
              <a:rPr lang="cs-CZ" sz="2400" dirty="0" smtClean="0"/>
              <a:t>r</a:t>
            </a:r>
            <a:r>
              <a:rPr lang="cs-CZ" sz="2400" baseline="30000" dirty="0" smtClean="0"/>
              <a:t> 3</a:t>
            </a:r>
            <a:r>
              <a:rPr lang="cs-CZ" sz="2400" dirty="0" smtClean="0"/>
              <a:t> s = ( -1.r</a:t>
            </a:r>
            <a:r>
              <a:rPr lang="cs-CZ" sz="2400" baseline="30000" dirty="0" smtClean="0"/>
              <a:t> 3</a:t>
            </a:r>
            <a:r>
              <a:rPr lang="cs-CZ" sz="2400" dirty="0" smtClean="0"/>
              <a:t> s</a:t>
            </a:r>
            <a:r>
              <a:rPr lang="cs-CZ" sz="2400" dirty="0" smtClean="0"/>
              <a:t>),</a:t>
            </a:r>
          </a:p>
          <a:p>
            <a:pPr marL="342900" indent="-342900"/>
            <a:endParaRPr lang="cs-CZ" sz="2400" dirty="0" smtClean="0"/>
          </a:p>
          <a:p>
            <a:pPr marL="342900" indent="-342900"/>
            <a:r>
              <a:rPr lang="cs-CZ" sz="2400" dirty="0" smtClean="0"/>
              <a:t>Činitele </a:t>
            </a:r>
            <a:r>
              <a:rPr lang="cs-CZ" sz="2400" dirty="0" smtClean="0"/>
              <a:t>v  jednočlenu uspořádáme tak, že na počátku jeho </a:t>
            </a:r>
            <a:r>
              <a:rPr lang="cs-CZ" sz="2400" dirty="0" smtClean="0"/>
              <a:t>zápisu byl</a:t>
            </a:r>
            <a:r>
              <a:rPr lang="cs-CZ" sz="2400" dirty="0" smtClean="0"/>
              <a:t> </a:t>
            </a:r>
            <a:r>
              <a:rPr lang="cs-CZ" sz="2400" dirty="0" smtClean="0"/>
              <a:t>koeficient </a:t>
            </a:r>
            <a:r>
              <a:rPr lang="cs-CZ" sz="2400" dirty="0" smtClean="0"/>
              <a:t>a pak činitelé v abecedním pořadí  ( -3xyz</a:t>
            </a:r>
            <a:r>
              <a:rPr lang="cs-CZ" sz="2400" baseline="30000" dirty="0" smtClean="0"/>
              <a:t> 4 </a:t>
            </a:r>
            <a:r>
              <a:rPr lang="cs-CZ" sz="2400" dirty="0" smtClean="0"/>
              <a:t> ).</a:t>
            </a:r>
            <a:endParaRPr lang="cs-CZ" sz="2400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5580112" y="1628800"/>
          <a:ext cx="504056" cy="720080"/>
        </p:xfrm>
        <a:graphic>
          <a:graphicData uri="http://schemas.openxmlformats.org/presentationml/2006/ole">
            <p:oleObj spid="_x0000_s1028" name="Rovnice" r:id="rId3" imgW="152334" imgH="393529" progId="Equation.3">
              <p:embed/>
            </p:oleObj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6804248" y="3356992"/>
          <a:ext cx="576064" cy="792088"/>
        </p:xfrm>
        <a:graphic>
          <a:graphicData uri="http://schemas.openxmlformats.org/presentationml/2006/ole">
            <p:oleObj spid="_x0000_s1029" name="Rovnice" r:id="rId4" imgW="304536" imgH="393359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8" dur="2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836712"/>
            <a:ext cx="8352928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Mnohočlen je jednočlen nebo výraz, který se dá napsat jako součet několika jednočlenů. Které krátce nazýváme členy mnohočlenu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r>
              <a:rPr lang="cs-CZ" sz="2400" dirty="0" smtClean="0"/>
              <a:t>Jednočlen                                    21, 3x</a:t>
            </a:r>
            <a:r>
              <a:rPr lang="cs-CZ" sz="2400" baseline="30000" dirty="0" smtClean="0"/>
              <a:t> 2</a:t>
            </a:r>
            <a:r>
              <a:rPr lang="cs-CZ" sz="2400" dirty="0" smtClean="0"/>
              <a:t> y, </a:t>
            </a:r>
            <a:r>
              <a:rPr lang="cs-CZ" sz="2400" dirty="0" smtClean="0"/>
              <a:t>0,35xy</a:t>
            </a:r>
          </a:p>
          <a:p>
            <a:endParaRPr lang="cs-CZ" sz="2400" dirty="0" smtClean="0"/>
          </a:p>
          <a:p>
            <a:r>
              <a:rPr lang="cs-CZ" sz="2400" dirty="0" smtClean="0"/>
              <a:t>Dvojčlen                                       x + 1, 3x</a:t>
            </a:r>
            <a:r>
              <a:rPr lang="cs-CZ" sz="2400" baseline="30000" dirty="0" smtClean="0"/>
              <a:t> 2</a:t>
            </a:r>
            <a:r>
              <a:rPr lang="cs-CZ" sz="2400" dirty="0" smtClean="0"/>
              <a:t> – 5, 0,7x – </a:t>
            </a:r>
            <a:r>
              <a:rPr lang="cs-CZ" sz="2400" dirty="0" smtClean="0"/>
              <a:t>2</a:t>
            </a:r>
          </a:p>
          <a:p>
            <a:endParaRPr lang="cs-CZ" sz="2400" dirty="0" smtClean="0"/>
          </a:p>
          <a:p>
            <a:r>
              <a:rPr lang="cs-CZ" sz="2400" dirty="0" smtClean="0"/>
              <a:t>Trojčlen                                         x + y + z, 5a + b -1, -6x + 5 -</a:t>
            </a:r>
            <a:r>
              <a:rPr lang="cs-CZ" sz="2400" dirty="0" smtClean="0"/>
              <a:t>2y</a:t>
            </a:r>
          </a:p>
          <a:p>
            <a:endParaRPr lang="cs-CZ" sz="2400" dirty="0" smtClean="0"/>
          </a:p>
          <a:p>
            <a:r>
              <a:rPr lang="cs-CZ" sz="2400" dirty="0" smtClean="0"/>
              <a:t>Čtyřčlen                                         2a – b + c + 1, a</a:t>
            </a:r>
            <a:r>
              <a:rPr lang="cs-CZ" sz="2400" baseline="30000" dirty="0" smtClean="0"/>
              <a:t> 2 </a:t>
            </a:r>
            <a:r>
              <a:rPr lang="cs-CZ" sz="2400" dirty="0" smtClean="0"/>
              <a:t> + 2ab + 2bc + b</a:t>
            </a:r>
            <a:r>
              <a:rPr lang="cs-CZ" sz="2400" baseline="30000" dirty="0" smtClean="0"/>
              <a:t>2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692695"/>
            <a:ext cx="813690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LITERATURA  :  </a:t>
            </a:r>
          </a:p>
          <a:p>
            <a:endParaRPr lang="cs-CZ" sz="2400" dirty="0" smtClean="0"/>
          </a:p>
          <a:p>
            <a:r>
              <a:rPr lang="cs-CZ" sz="2400" dirty="0" smtClean="0"/>
              <a:t>PŮLPÁN, Zdeněk, Josef TREJBAL a Michal Čihák. </a:t>
            </a:r>
            <a:r>
              <a:rPr lang="cs-CZ" sz="2400" i="1" dirty="0" smtClean="0"/>
              <a:t>Matematika 8 pro základní školy: učebnice pro 8. ročník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SPN - pedagogické nakladatelství, 2009,  ISBN 978-80-7235-419-1.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449</Words>
  <Application>Microsoft Office PowerPoint</Application>
  <PresentationFormat>Předvádění na obrazovce (4:3)</PresentationFormat>
  <Paragraphs>79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lpt</cp:lastModifiedBy>
  <cp:revision>19</cp:revision>
  <dcterms:created xsi:type="dcterms:W3CDTF">2013-03-02T18:28:26Z</dcterms:created>
  <dcterms:modified xsi:type="dcterms:W3CDTF">2013-06-30T07:56:41Z</dcterms:modified>
</cp:coreProperties>
</file>