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7" r:id="rId2"/>
    <p:sldId id="258" r:id="rId3"/>
    <p:sldId id="259" r:id="rId4"/>
    <p:sldId id="260" r:id="rId5"/>
    <p:sldId id="261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8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53DD1F-E97A-47F6-A4A3-37F555304A44}" type="datetimeFigureOut">
              <a:rPr lang="cs-CZ" smtClean="0"/>
              <a:pPr/>
              <a:t>30.6.2013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F94E1D-BC26-40EE-A7E9-CD3DA0BDA20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8574092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6A73D-7FF7-4A19-BD4E-83BEA6358E05}" type="datetimeFigureOut">
              <a:rPr lang="cs-CZ" smtClean="0"/>
              <a:pPr/>
              <a:t>30.6.2013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00982-9271-4963-A808-DED1F00E316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6A73D-7FF7-4A19-BD4E-83BEA6358E05}" type="datetimeFigureOut">
              <a:rPr lang="cs-CZ" smtClean="0"/>
              <a:pPr/>
              <a:t>30.6.2013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00982-9271-4963-A808-DED1F00E316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6A73D-7FF7-4A19-BD4E-83BEA6358E05}" type="datetimeFigureOut">
              <a:rPr lang="cs-CZ" smtClean="0"/>
              <a:pPr/>
              <a:t>30.6.2013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00982-9271-4963-A808-DED1F00E316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6A73D-7FF7-4A19-BD4E-83BEA6358E05}" type="datetimeFigureOut">
              <a:rPr lang="cs-CZ" smtClean="0"/>
              <a:pPr/>
              <a:t>30.6.2013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00982-9271-4963-A808-DED1F00E316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6A73D-7FF7-4A19-BD4E-83BEA6358E05}" type="datetimeFigureOut">
              <a:rPr lang="cs-CZ" smtClean="0"/>
              <a:pPr/>
              <a:t>30.6.2013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00982-9271-4963-A808-DED1F00E316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6A73D-7FF7-4A19-BD4E-83BEA6358E05}" type="datetimeFigureOut">
              <a:rPr lang="cs-CZ" smtClean="0"/>
              <a:pPr/>
              <a:t>30.6.2013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00982-9271-4963-A808-DED1F00E316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6A73D-7FF7-4A19-BD4E-83BEA6358E05}" type="datetimeFigureOut">
              <a:rPr lang="cs-CZ" smtClean="0"/>
              <a:pPr/>
              <a:t>30.6.2013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00982-9271-4963-A808-DED1F00E316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6A73D-7FF7-4A19-BD4E-83BEA6358E05}" type="datetimeFigureOut">
              <a:rPr lang="cs-CZ" smtClean="0"/>
              <a:pPr/>
              <a:t>30.6.2013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00982-9271-4963-A808-DED1F00E316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6A73D-7FF7-4A19-BD4E-83BEA6358E05}" type="datetimeFigureOut">
              <a:rPr lang="cs-CZ" smtClean="0"/>
              <a:pPr/>
              <a:t>30.6.2013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00982-9271-4963-A808-DED1F00E316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6A73D-7FF7-4A19-BD4E-83BEA6358E05}" type="datetimeFigureOut">
              <a:rPr lang="cs-CZ" smtClean="0"/>
              <a:pPr/>
              <a:t>30.6.2013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00982-9271-4963-A808-DED1F00E316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6A73D-7FF7-4A19-BD4E-83BEA6358E05}" type="datetimeFigureOut">
              <a:rPr lang="cs-CZ" smtClean="0"/>
              <a:pPr/>
              <a:t>30.6.2013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00982-9271-4963-A808-DED1F00E316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A6A73D-7FF7-4A19-BD4E-83BEA6358E05}" type="datetimeFigureOut">
              <a:rPr lang="cs-CZ" smtClean="0"/>
              <a:pPr/>
              <a:t>30.6.2013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500982-9271-4963-A808-DED1F00E316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9" y="608526"/>
            <a:ext cx="1766887" cy="1167806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2286000" y="620688"/>
            <a:ext cx="63904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 smtClean="0"/>
              <a:t> </a:t>
            </a:r>
            <a:r>
              <a:rPr lang="cs-CZ" b="1" dirty="0" smtClean="0"/>
              <a:t>Základní  škola a mateřská škola v Novém </a:t>
            </a:r>
            <a:r>
              <a:rPr lang="cs-CZ" b="1" dirty="0" err="1" smtClean="0"/>
              <a:t>Strašecí</a:t>
            </a:r>
            <a:r>
              <a:rPr lang="cs-CZ" dirty="0" smtClean="0"/>
              <a:t>        </a:t>
            </a:r>
          </a:p>
          <a:p>
            <a:pPr algn="ctr"/>
            <a:r>
              <a:rPr lang="cs-CZ" dirty="0" smtClean="0"/>
              <a:t> Komenského nám. 209, 271 01 Nové </a:t>
            </a:r>
            <a:r>
              <a:rPr lang="cs-CZ" dirty="0" err="1" smtClean="0"/>
              <a:t>Strašecí</a:t>
            </a:r>
            <a:r>
              <a:rPr lang="cs-CZ" dirty="0" smtClean="0"/>
              <a:t>, </a:t>
            </a:r>
          </a:p>
          <a:p>
            <a:pPr algn="ctr"/>
            <a:r>
              <a:rPr lang="cs-CZ" dirty="0" smtClean="0"/>
              <a:t>tel. 311 240 401, 311 240 400, email: </a:t>
            </a:r>
            <a:r>
              <a:rPr lang="cs-CZ" dirty="0" err="1" smtClean="0"/>
              <a:t>zsnovstra</a:t>
            </a:r>
            <a:r>
              <a:rPr lang="cs-CZ" dirty="0" smtClean="0"/>
              <a:t>@email.</a:t>
            </a:r>
            <a:r>
              <a:rPr lang="cs-CZ" dirty="0" err="1" smtClean="0"/>
              <a:t>cz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755576" y="1844824"/>
            <a:ext cx="777686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Wingdings" pitchFamily="2" charset="2"/>
              <a:buChar char="Ø"/>
            </a:pPr>
            <a:r>
              <a:rPr lang="cs-CZ" dirty="0" smtClean="0"/>
              <a:t>ČÍSLO PROJEKTU: 1.4 OP VK</a:t>
            </a:r>
          </a:p>
          <a:p>
            <a:pPr lvl="0">
              <a:buFont typeface="Wingdings" pitchFamily="2" charset="2"/>
              <a:buChar char="Ø"/>
            </a:pPr>
            <a:r>
              <a:rPr lang="cs-CZ" dirty="0" smtClean="0"/>
              <a:t>NÁZEV: VY_42_INOVACE_10</a:t>
            </a:r>
          </a:p>
          <a:p>
            <a:pPr lvl="0">
              <a:buFont typeface="Wingdings" pitchFamily="2" charset="2"/>
              <a:buChar char="Ø"/>
            </a:pPr>
            <a:r>
              <a:rPr lang="cs-CZ" dirty="0" smtClean="0"/>
              <a:t>AUTOR: Mgr. Stanislav  Hajný</a:t>
            </a:r>
          </a:p>
          <a:p>
            <a:pPr lvl="0">
              <a:buFont typeface="Wingdings" pitchFamily="2" charset="2"/>
              <a:buChar char="Ø"/>
            </a:pPr>
            <a:r>
              <a:rPr lang="cs-CZ" dirty="0" smtClean="0"/>
              <a:t>OBDOBÍ: 2012-13</a:t>
            </a:r>
          </a:p>
          <a:p>
            <a:pPr lvl="0">
              <a:buFont typeface="Wingdings" pitchFamily="2" charset="2"/>
              <a:buChar char="Ø"/>
            </a:pPr>
            <a:r>
              <a:rPr lang="cs-CZ" dirty="0" smtClean="0"/>
              <a:t>ROČNÍK: 8.</a:t>
            </a:r>
          </a:p>
          <a:p>
            <a:pPr>
              <a:buNone/>
            </a:pPr>
            <a:r>
              <a:rPr lang="cs-CZ" dirty="0" smtClean="0"/>
              <a:t> </a:t>
            </a:r>
          </a:p>
          <a:p>
            <a:pPr lvl="0">
              <a:buFont typeface="Wingdings" pitchFamily="2" charset="2"/>
              <a:buChar char="Ø"/>
            </a:pPr>
            <a:r>
              <a:rPr lang="cs-CZ" dirty="0" smtClean="0"/>
              <a:t>VZDĚLÁVACÍ OBLAST: Matematika a její aplikace</a:t>
            </a:r>
          </a:p>
          <a:p>
            <a:pPr lvl="0">
              <a:buFont typeface="Wingdings" pitchFamily="2" charset="2"/>
              <a:buChar char="Ø"/>
            </a:pPr>
            <a:r>
              <a:rPr lang="cs-CZ" dirty="0" smtClean="0"/>
              <a:t>VZDĚLÁVACÍ OBOR: Matematika a její aplikace</a:t>
            </a:r>
          </a:p>
          <a:p>
            <a:pPr lvl="0">
              <a:buFont typeface="Wingdings" pitchFamily="2" charset="2"/>
              <a:buChar char="Ø"/>
            </a:pPr>
            <a:r>
              <a:rPr lang="cs-CZ" dirty="0" smtClean="0"/>
              <a:t>TÉMATICKÝ OKRUH: Číslo a proměnná</a:t>
            </a:r>
          </a:p>
          <a:p>
            <a:pPr lvl="0">
              <a:buFont typeface="Wingdings" pitchFamily="2" charset="2"/>
              <a:buChar char="Ø"/>
            </a:pPr>
            <a:r>
              <a:rPr lang="cs-CZ" dirty="0" smtClean="0"/>
              <a:t>TÉMA: Sčítání  jednočlenů.</a:t>
            </a:r>
          </a:p>
          <a:p>
            <a:pPr>
              <a:buNone/>
            </a:pPr>
            <a:r>
              <a:rPr lang="cs-CZ" dirty="0" smtClean="0"/>
              <a:t> </a:t>
            </a:r>
          </a:p>
          <a:p>
            <a:pPr lvl="0">
              <a:buFont typeface="Wingdings" pitchFamily="2" charset="2"/>
              <a:buChar char="Ø"/>
            </a:pPr>
            <a:r>
              <a:rPr lang="cs-CZ" dirty="0" smtClean="0"/>
              <a:t>ANOTACE:  Pravidla pro počítání s mocninami</a:t>
            </a:r>
          </a:p>
        </p:txBody>
      </p:sp>
      <p:pic>
        <p:nvPicPr>
          <p:cNvPr id="7" name="Obrázek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5373216"/>
            <a:ext cx="7704856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pt\AppData\Local\Microsoft\Windows\Temporary Internet Files\Content.IE5\PSBFHVVI\MP90034147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836712"/>
            <a:ext cx="648072" cy="820688"/>
          </a:xfrm>
          <a:prstGeom prst="rect">
            <a:avLst/>
          </a:prstGeom>
          <a:noFill/>
        </p:spPr>
      </p:pic>
      <p:pic>
        <p:nvPicPr>
          <p:cNvPr id="5" name="Picture 3" descr="C:\Users\lpt\AppData\Local\Microsoft\Windows\Temporary Internet Files\Content.IE5\PSBFHVVI\MP90034147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960" y="836712"/>
            <a:ext cx="648072" cy="820688"/>
          </a:xfrm>
          <a:prstGeom prst="rect">
            <a:avLst/>
          </a:prstGeom>
          <a:noFill/>
        </p:spPr>
      </p:pic>
      <p:pic>
        <p:nvPicPr>
          <p:cNvPr id="11" name="Picture 3" descr="C:\Users\lpt\AppData\Local\Microsoft\Windows\Temporary Internet Files\Content.IE5\PSBFHVVI\MP90034147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836712"/>
            <a:ext cx="648072" cy="820688"/>
          </a:xfrm>
          <a:prstGeom prst="rect">
            <a:avLst/>
          </a:prstGeom>
          <a:noFill/>
        </p:spPr>
      </p:pic>
      <p:sp>
        <p:nvSpPr>
          <p:cNvPr id="12" name="TextovéPole 11"/>
          <p:cNvSpPr txBox="1"/>
          <p:nvPr/>
        </p:nvSpPr>
        <p:spPr>
          <a:xfrm>
            <a:off x="1907704" y="620688"/>
            <a:ext cx="36004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r>
              <a:rPr lang="cs-CZ" sz="3200" dirty="0" smtClean="0"/>
              <a:t>+</a:t>
            </a:r>
          </a:p>
          <a:p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203848" y="620688"/>
            <a:ext cx="36004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r>
              <a:rPr lang="cs-CZ" sz="3200" dirty="0" smtClean="0"/>
              <a:t>=</a:t>
            </a:r>
          </a:p>
          <a:p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563888" y="908720"/>
            <a:ext cx="6480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2 .</a:t>
            </a:r>
            <a:endParaRPr lang="cs-CZ" sz="32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004048" y="908720"/>
            <a:ext cx="3600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=</a:t>
            </a:r>
            <a:endParaRPr lang="cs-CZ" sz="32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436096" y="908720"/>
            <a:ext cx="393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2</a:t>
            </a:r>
            <a:endParaRPr lang="cs-CZ" sz="3200" dirty="0"/>
          </a:p>
        </p:txBody>
      </p:sp>
      <p:pic>
        <p:nvPicPr>
          <p:cNvPr id="17" name="Picture 3" descr="C:\Users\lpt\AppData\Local\Microsoft\Windows\Temporary Internet Files\Content.IE5\PSBFHVVI\MP90034147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836712"/>
            <a:ext cx="648072" cy="820688"/>
          </a:xfrm>
          <a:prstGeom prst="rect">
            <a:avLst/>
          </a:prstGeom>
          <a:noFill/>
        </p:spPr>
      </p:pic>
      <p:sp>
        <p:nvSpPr>
          <p:cNvPr id="18" name="TextovéPole 17"/>
          <p:cNvSpPr txBox="1"/>
          <p:nvPr/>
        </p:nvSpPr>
        <p:spPr>
          <a:xfrm>
            <a:off x="1115616" y="1988840"/>
            <a:ext cx="5472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   a     +     </a:t>
            </a:r>
            <a:r>
              <a:rPr lang="cs-CZ" sz="2400" dirty="0" err="1" smtClean="0"/>
              <a:t>a</a:t>
            </a:r>
            <a:r>
              <a:rPr lang="cs-CZ" sz="2400" dirty="0" smtClean="0"/>
              <a:t>     =  2 . a       =    2a  </a:t>
            </a:r>
            <a:endParaRPr lang="cs-CZ" sz="24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1043608" y="2924944"/>
            <a:ext cx="61926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     a</a:t>
            </a:r>
            <a:r>
              <a:rPr lang="cs-CZ" sz="2400" baseline="30000" dirty="0" smtClean="0"/>
              <a:t> 3</a:t>
            </a:r>
            <a:r>
              <a:rPr lang="cs-CZ" sz="2400" dirty="0" smtClean="0"/>
              <a:t>   +     a</a:t>
            </a:r>
            <a:r>
              <a:rPr lang="cs-CZ" sz="2400" baseline="30000" dirty="0" smtClean="0"/>
              <a:t> 3</a:t>
            </a:r>
            <a:r>
              <a:rPr lang="cs-CZ" sz="2400" dirty="0" smtClean="0"/>
              <a:t>   =  2 . a</a:t>
            </a:r>
            <a:r>
              <a:rPr lang="cs-CZ" sz="2400" baseline="30000" dirty="0" smtClean="0"/>
              <a:t> 3</a:t>
            </a:r>
            <a:r>
              <a:rPr lang="cs-CZ" sz="2400" dirty="0" smtClean="0"/>
              <a:t>     =    2a</a:t>
            </a:r>
            <a:r>
              <a:rPr lang="cs-CZ" sz="2400" baseline="30000" dirty="0" smtClean="0"/>
              <a:t> 3</a:t>
            </a:r>
            <a:endParaRPr lang="cs-CZ" sz="2400" dirty="0"/>
          </a:p>
        </p:txBody>
      </p:sp>
      <p:pic>
        <p:nvPicPr>
          <p:cNvPr id="1028" name="Picture 4" descr="C:\Users\lpt\AppData\Local\Microsoft\Windows\Temporary Internet Files\Content.IE5\9S3725G8\MP90042295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3645024"/>
            <a:ext cx="576064" cy="432048"/>
          </a:xfrm>
          <a:prstGeom prst="rect">
            <a:avLst/>
          </a:prstGeom>
          <a:noFill/>
        </p:spPr>
      </p:pic>
      <p:sp>
        <p:nvSpPr>
          <p:cNvPr id="21" name="TextovéPole 20"/>
          <p:cNvSpPr txBox="1"/>
          <p:nvPr/>
        </p:nvSpPr>
        <p:spPr>
          <a:xfrm>
            <a:off x="1979712" y="3573016"/>
            <a:ext cx="3600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+</a:t>
            </a:r>
            <a:endParaRPr lang="cs-CZ" sz="3200" dirty="0"/>
          </a:p>
        </p:txBody>
      </p:sp>
      <p:pic>
        <p:nvPicPr>
          <p:cNvPr id="22" name="Picture 4" descr="C:\Users\lpt\AppData\Local\Microsoft\Windows\Temporary Internet Files\Content.IE5\9S3725G8\MP90042295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3645024"/>
            <a:ext cx="576064" cy="432048"/>
          </a:xfrm>
          <a:prstGeom prst="rect">
            <a:avLst/>
          </a:prstGeom>
          <a:noFill/>
        </p:spPr>
      </p:pic>
      <p:sp>
        <p:nvSpPr>
          <p:cNvPr id="23" name="TextovéPole 22"/>
          <p:cNvSpPr txBox="1"/>
          <p:nvPr/>
        </p:nvSpPr>
        <p:spPr>
          <a:xfrm>
            <a:off x="3347864" y="3501008"/>
            <a:ext cx="3600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=</a:t>
            </a:r>
            <a:endParaRPr lang="cs-CZ" sz="32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3707904" y="3573016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2. </a:t>
            </a:r>
            <a:endParaRPr lang="cs-CZ" sz="3200" dirty="0"/>
          </a:p>
        </p:txBody>
      </p:sp>
      <p:pic>
        <p:nvPicPr>
          <p:cNvPr id="25" name="Picture 4" descr="C:\Users\lpt\AppData\Local\Microsoft\Windows\Temporary Internet Files\Content.IE5\9S3725G8\MP90042295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3645024"/>
            <a:ext cx="576064" cy="432048"/>
          </a:xfrm>
          <a:prstGeom prst="rect">
            <a:avLst/>
          </a:prstGeom>
          <a:noFill/>
        </p:spPr>
      </p:pic>
      <p:sp>
        <p:nvSpPr>
          <p:cNvPr id="26" name="TextovéPole 25"/>
          <p:cNvSpPr txBox="1"/>
          <p:nvPr/>
        </p:nvSpPr>
        <p:spPr>
          <a:xfrm>
            <a:off x="5076056" y="3573016"/>
            <a:ext cx="7200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= 2</a:t>
            </a:r>
            <a:endParaRPr lang="cs-CZ" sz="3200" dirty="0"/>
          </a:p>
        </p:txBody>
      </p:sp>
      <p:pic>
        <p:nvPicPr>
          <p:cNvPr id="27" name="Picture 4" descr="C:\Users\lpt\AppData\Local\Microsoft\Windows\Temporary Internet Files\Content.IE5\9S3725G8\MP90042295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3645024"/>
            <a:ext cx="576064" cy="432048"/>
          </a:xfrm>
          <a:prstGeom prst="rect">
            <a:avLst/>
          </a:prstGeom>
          <a:noFill/>
        </p:spPr>
      </p:pic>
      <p:sp>
        <p:nvSpPr>
          <p:cNvPr id="28" name="TextovéPole 27"/>
          <p:cNvSpPr txBox="1"/>
          <p:nvPr/>
        </p:nvSpPr>
        <p:spPr>
          <a:xfrm>
            <a:off x="827584" y="4797152"/>
            <a:ext cx="62646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Sčítáme jen </a:t>
            </a:r>
            <a:r>
              <a:rPr lang="cs-CZ" sz="2400" b="1" u="sng" dirty="0" smtClean="0"/>
              <a:t>stejné proměnné </a:t>
            </a:r>
            <a:r>
              <a:rPr lang="cs-CZ" sz="2400" dirty="0" smtClean="0"/>
              <a:t>ve  </a:t>
            </a:r>
            <a:r>
              <a:rPr lang="cs-CZ" sz="2400" b="1" u="sng" dirty="0" smtClean="0"/>
              <a:t>stejné mocnině</a:t>
            </a:r>
            <a:endParaRPr lang="cs-CZ" sz="2400" b="1" u="sng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827584" y="6119336"/>
            <a:ext cx="468052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30" name="Picture 3" descr="C:\Users\lpt\AppData\Local\Microsoft\Windows\Temporary Internet Files\Content.IE5\PSBFHVVI\MP90034147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5373216"/>
            <a:ext cx="648072" cy="504056"/>
          </a:xfrm>
          <a:prstGeom prst="rect">
            <a:avLst/>
          </a:prstGeom>
          <a:noFill/>
        </p:spPr>
      </p:pic>
      <p:sp>
        <p:nvSpPr>
          <p:cNvPr id="32" name="TextovéPole 31"/>
          <p:cNvSpPr txBox="1"/>
          <p:nvPr/>
        </p:nvSpPr>
        <p:spPr>
          <a:xfrm>
            <a:off x="1547664" y="5085184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1043608" y="4149080"/>
            <a:ext cx="51125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  b      +     </a:t>
            </a:r>
            <a:r>
              <a:rPr lang="cs-CZ" sz="2400" dirty="0" err="1" smtClean="0"/>
              <a:t>b</a:t>
            </a:r>
            <a:r>
              <a:rPr lang="cs-CZ" sz="2400" dirty="0" smtClean="0"/>
              <a:t>      =    2 .b     =  2b</a:t>
            </a:r>
            <a:endParaRPr lang="cs-CZ" sz="2400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1547664" y="5373216"/>
            <a:ext cx="3600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+</a:t>
            </a:r>
            <a:endParaRPr lang="cs-CZ" sz="3200" dirty="0"/>
          </a:p>
        </p:txBody>
      </p:sp>
      <p:pic>
        <p:nvPicPr>
          <p:cNvPr id="35" name="Picture 4" descr="C:\Users\lpt\AppData\Local\Microsoft\Windows\Temporary Internet Files\Content.IE5\9S3725G8\MP900422958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79712" y="5373216"/>
            <a:ext cx="576064" cy="504056"/>
          </a:xfrm>
          <a:prstGeom prst="rect">
            <a:avLst/>
          </a:prstGeom>
          <a:noFill/>
        </p:spPr>
      </p:pic>
      <p:sp>
        <p:nvSpPr>
          <p:cNvPr id="36" name="TextovéPole 35"/>
          <p:cNvSpPr txBox="1"/>
          <p:nvPr/>
        </p:nvSpPr>
        <p:spPr>
          <a:xfrm>
            <a:off x="2699792" y="5445224"/>
            <a:ext cx="36004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= </a:t>
            </a:r>
            <a:endParaRPr lang="cs-CZ" sz="32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3275856" y="5445224"/>
            <a:ext cx="5040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Nelze sečíst různé  proměnné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  <p:bldP spid="18" grpId="0"/>
      <p:bldP spid="19" grpId="0"/>
      <p:bldP spid="21" grpId="0"/>
      <p:bldP spid="23" grpId="0"/>
      <p:bldP spid="24" grpId="0"/>
      <p:bldP spid="26" grpId="0"/>
      <p:bldP spid="28" grpId="0"/>
      <p:bldP spid="33" grpId="0"/>
      <p:bldP spid="34" grpId="0"/>
      <p:bldP spid="36" grpId="0"/>
      <p:bldP spid="3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467544" y="836712"/>
            <a:ext cx="28803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 +a+a  =</a:t>
            </a:r>
          </a:p>
          <a:p>
            <a:r>
              <a:rPr lang="cs-CZ" sz="2400" dirty="0" smtClean="0"/>
              <a:t>( a +a ) +a =</a:t>
            </a:r>
          </a:p>
          <a:p>
            <a:r>
              <a:rPr lang="cs-CZ" sz="2400" dirty="0" smtClean="0"/>
              <a:t>a + ( </a:t>
            </a:r>
            <a:r>
              <a:rPr lang="cs-CZ" sz="2400" dirty="0" err="1" smtClean="0"/>
              <a:t>a</a:t>
            </a:r>
            <a:r>
              <a:rPr lang="cs-CZ" sz="2400" dirty="0" smtClean="0"/>
              <a:t> + </a:t>
            </a:r>
            <a:r>
              <a:rPr lang="cs-CZ" sz="2400" dirty="0" err="1" smtClean="0"/>
              <a:t>a</a:t>
            </a:r>
            <a:r>
              <a:rPr lang="cs-CZ" sz="2400" dirty="0" smtClean="0"/>
              <a:t>)=</a:t>
            </a:r>
          </a:p>
          <a:p>
            <a:r>
              <a:rPr lang="cs-CZ" sz="2400" dirty="0" smtClean="0"/>
              <a:t>a</a:t>
            </a:r>
            <a:r>
              <a:rPr lang="cs-CZ" sz="2400" baseline="30000" dirty="0" smtClean="0"/>
              <a:t> 2</a:t>
            </a:r>
            <a:r>
              <a:rPr lang="cs-CZ" sz="2400" dirty="0" smtClean="0"/>
              <a:t>  +  a</a:t>
            </a:r>
            <a:r>
              <a:rPr lang="cs-CZ" sz="2400" baseline="30000" dirty="0" smtClean="0"/>
              <a:t> 2</a:t>
            </a:r>
            <a:r>
              <a:rPr lang="cs-CZ" sz="2400" dirty="0" smtClean="0"/>
              <a:t>  +  a</a:t>
            </a:r>
            <a:r>
              <a:rPr lang="cs-CZ" sz="2400" baseline="30000" dirty="0" smtClean="0"/>
              <a:t> 2</a:t>
            </a:r>
            <a:r>
              <a:rPr lang="cs-CZ" sz="2400" dirty="0" smtClean="0"/>
              <a:t>  + a</a:t>
            </a:r>
            <a:r>
              <a:rPr lang="cs-CZ" sz="2400" baseline="30000" dirty="0" smtClean="0"/>
              <a:t> 2</a:t>
            </a:r>
            <a:r>
              <a:rPr lang="cs-CZ" sz="2400" dirty="0" smtClean="0"/>
              <a:t> =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491880" y="836712"/>
            <a:ext cx="15121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3 . a =</a:t>
            </a:r>
          </a:p>
          <a:p>
            <a:r>
              <a:rPr lang="cs-CZ" sz="2400" dirty="0" smtClean="0"/>
              <a:t>2.a + a =</a:t>
            </a:r>
          </a:p>
          <a:p>
            <a:r>
              <a:rPr lang="cs-CZ" sz="2400" dirty="0" smtClean="0"/>
              <a:t>a + 2. a =</a:t>
            </a:r>
          </a:p>
          <a:p>
            <a:r>
              <a:rPr lang="cs-CZ" sz="2400" dirty="0" smtClean="0"/>
              <a:t>4 . a</a:t>
            </a:r>
            <a:r>
              <a:rPr lang="cs-CZ" sz="2400" baseline="30000" dirty="0" smtClean="0"/>
              <a:t> 2</a:t>
            </a:r>
            <a:r>
              <a:rPr lang="cs-CZ" sz="2400" dirty="0" smtClean="0"/>
              <a:t> =</a:t>
            </a:r>
          </a:p>
          <a:p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60032" y="860519"/>
            <a:ext cx="187220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3a</a:t>
            </a:r>
          </a:p>
          <a:p>
            <a:r>
              <a:rPr lang="cs-CZ" sz="2400" dirty="0" smtClean="0"/>
              <a:t>3.a = 3a</a:t>
            </a:r>
          </a:p>
          <a:p>
            <a:r>
              <a:rPr lang="cs-CZ" sz="2400" dirty="0" smtClean="0"/>
              <a:t>3.a = 3a</a:t>
            </a:r>
          </a:p>
          <a:p>
            <a:r>
              <a:rPr lang="cs-CZ" sz="2400" dirty="0" smtClean="0"/>
              <a:t>4a</a:t>
            </a:r>
            <a:r>
              <a:rPr lang="cs-CZ" sz="2400" baseline="30000" dirty="0" smtClean="0"/>
              <a:t>2</a:t>
            </a:r>
            <a:endParaRPr lang="cs-CZ" sz="2400" dirty="0" smtClean="0"/>
          </a:p>
          <a:p>
            <a:r>
              <a:rPr lang="cs-CZ" sz="2400" dirty="0" smtClean="0"/>
              <a:t> </a:t>
            </a:r>
          </a:p>
          <a:p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9552" y="2564904"/>
            <a:ext cx="259228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/>
              <a:t>xy</a:t>
            </a:r>
            <a:r>
              <a:rPr lang="cs-CZ" sz="2400" dirty="0" smtClean="0"/>
              <a:t> + </a:t>
            </a:r>
            <a:r>
              <a:rPr lang="cs-CZ" sz="2400" dirty="0" err="1" smtClean="0"/>
              <a:t>xy</a:t>
            </a:r>
            <a:r>
              <a:rPr lang="cs-CZ" sz="2400" dirty="0" smtClean="0"/>
              <a:t> =</a:t>
            </a:r>
          </a:p>
          <a:p>
            <a:endParaRPr lang="cs-CZ" sz="2400" dirty="0" smtClean="0"/>
          </a:p>
          <a:p>
            <a:r>
              <a:rPr lang="cs-CZ" sz="2400" dirty="0" smtClean="0"/>
              <a:t>x</a:t>
            </a:r>
            <a:r>
              <a:rPr lang="cs-CZ" sz="2400" baseline="30000" dirty="0" smtClean="0"/>
              <a:t>2</a:t>
            </a:r>
            <a:r>
              <a:rPr lang="cs-CZ" sz="2400" dirty="0" smtClean="0"/>
              <a:t>y + </a:t>
            </a:r>
            <a:r>
              <a:rPr lang="cs-CZ" sz="2400" dirty="0" err="1" smtClean="0"/>
              <a:t>x</a:t>
            </a:r>
            <a:r>
              <a:rPr lang="cs-CZ" sz="2400" baseline="30000" dirty="0" err="1" smtClean="0"/>
              <a:t>2</a:t>
            </a:r>
            <a:r>
              <a:rPr lang="cs-CZ" sz="2400" dirty="0" err="1" smtClean="0"/>
              <a:t>y</a:t>
            </a:r>
            <a:r>
              <a:rPr lang="cs-CZ" sz="2400" dirty="0" smtClean="0"/>
              <a:t> + </a:t>
            </a:r>
            <a:r>
              <a:rPr lang="cs-CZ" sz="2400" dirty="0" err="1" smtClean="0"/>
              <a:t>x</a:t>
            </a:r>
            <a:r>
              <a:rPr lang="cs-CZ" sz="2400" baseline="30000" dirty="0" err="1" smtClean="0"/>
              <a:t>2</a:t>
            </a:r>
            <a:r>
              <a:rPr lang="cs-CZ" sz="2400" dirty="0" err="1" smtClean="0"/>
              <a:t>y</a:t>
            </a:r>
            <a:r>
              <a:rPr lang="cs-CZ" sz="2400" dirty="0" smtClean="0"/>
              <a:t> =</a:t>
            </a:r>
          </a:p>
          <a:p>
            <a:endParaRPr lang="cs-CZ" sz="2400" dirty="0" smtClean="0"/>
          </a:p>
          <a:p>
            <a:r>
              <a:rPr lang="cs-CZ" sz="2400" dirty="0" smtClean="0"/>
              <a:t>7ab + 8 ab = </a:t>
            </a:r>
          </a:p>
          <a:p>
            <a:endParaRPr lang="cs-CZ" sz="2400" dirty="0" smtClean="0"/>
          </a:p>
          <a:p>
            <a:r>
              <a:rPr lang="cs-CZ" sz="2400" dirty="0" smtClean="0"/>
              <a:t>6k</a:t>
            </a:r>
            <a:r>
              <a:rPr lang="cs-CZ" sz="2400" baseline="30000" dirty="0" smtClean="0"/>
              <a:t>3</a:t>
            </a:r>
            <a:r>
              <a:rPr lang="cs-CZ" sz="2400" dirty="0" smtClean="0"/>
              <a:t>m</a:t>
            </a:r>
            <a:r>
              <a:rPr lang="cs-CZ" sz="2400" baseline="30000" dirty="0" smtClean="0"/>
              <a:t>2</a:t>
            </a:r>
            <a:r>
              <a:rPr lang="cs-CZ" sz="2400" dirty="0" smtClean="0"/>
              <a:t> + 10k</a:t>
            </a:r>
            <a:r>
              <a:rPr lang="cs-CZ" sz="2400" baseline="30000" dirty="0" smtClean="0"/>
              <a:t>3</a:t>
            </a:r>
            <a:r>
              <a:rPr lang="cs-CZ" sz="2400" dirty="0" smtClean="0"/>
              <a:t>m</a:t>
            </a:r>
            <a:r>
              <a:rPr lang="cs-CZ" sz="2400" baseline="30000" dirty="0" smtClean="0"/>
              <a:t>2</a:t>
            </a:r>
            <a:r>
              <a:rPr lang="cs-CZ" sz="2400" dirty="0" smtClean="0"/>
              <a:t> =</a:t>
            </a:r>
          </a:p>
          <a:p>
            <a:endParaRPr lang="cs-CZ" sz="2400" dirty="0" smtClean="0"/>
          </a:p>
          <a:p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131840" y="2564904"/>
            <a:ext cx="936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2xy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059832" y="3212976"/>
            <a:ext cx="115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3x</a:t>
            </a:r>
            <a:r>
              <a:rPr lang="cs-CZ" sz="2400" baseline="30000" dirty="0" smtClean="0"/>
              <a:t>2</a:t>
            </a:r>
            <a:r>
              <a:rPr lang="cs-CZ" sz="2400" dirty="0" smtClean="0"/>
              <a:t>y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059832" y="3861048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15ab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059832" y="4725144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16k</a:t>
            </a:r>
            <a:r>
              <a:rPr lang="cs-CZ" sz="2400" baseline="30000" dirty="0" smtClean="0"/>
              <a:t>3</a:t>
            </a:r>
            <a:r>
              <a:rPr lang="cs-CZ" sz="2400" dirty="0" smtClean="0"/>
              <a:t>m</a:t>
            </a:r>
            <a:r>
              <a:rPr lang="cs-CZ" sz="2400" baseline="30000" dirty="0" smtClean="0"/>
              <a:t>2</a:t>
            </a:r>
            <a:endParaRPr lang="cs-CZ" sz="2400" dirty="0"/>
          </a:p>
        </p:txBody>
      </p:sp>
      <p:graphicFrame>
        <p:nvGraphicFramePr>
          <p:cNvPr id="11" name="Objekt 10"/>
          <p:cNvGraphicFramePr>
            <a:graphicFrameLocks noChangeAspect="1"/>
          </p:cNvGraphicFramePr>
          <p:nvPr/>
        </p:nvGraphicFramePr>
        <p:xfrm>
          <a:off x="611560" y="5445224"/>
          <a:ext cx="1584176" cy="792088"/>
        </p:xfrm>
        <a:graphic>
          <a:graphicData uri="http://schemas.openxmlformats.org/presentationml/2006/ole">
            <p:oleObj spid="_x0000_s3077" name="Rovnice" r:id="rId3" imgW="710891" imgH="393529" progId="Equation.3">
              <p:embed/>
            </p:oleObj>
          </a:graphicData>
        </a:graphic>
      </p:graphicFrame>
      <p:graphicFrame>
        <p:nvGraphicFramePr>
          <p:cNvPr id="12" name="Objekt 11"/>
          <p:cNvGraphicFramePr>
            <a:graphicFrameLocks noChangeAspect="1"/>
          </p:cNvGraphicFramePr>
          <p:nvPr/>
        </p:nvGraphicFramePr>
        <p:xfrm>
          <a:off x="2267744" y="5445224"/>
          <a:ext cx="1656184" cy="792088"/>
        </p:xfrm>
        <a:graphic>
          <a:graphicData uri="http://schemas.openxmlformats.org/presentationml/2006/ole">
            <p:oleObj spid="_x0000_s3078" name="Rovnice" r:id="rId4" imgW="710891" imgH="393529" progId="Equation.3">
              <p:embed/>
            </p:oleObj>
          </a:graphicData>
        </a:graphic>
      </p:graphicFrame>
      <p:graphicFrame>
        <p:nvGraphicFramePr>
          <p:cNvPr id="13" name="Objekt 12"/>
          <p:cNvGraphicFramePr>
            <a:graphicFrameLocks noChangeAspect="1"/>
          </p:cNvGraphicFramePr>
          <p:nvPr/>
        </p:nvGraphicFramePr>
        <p:xfrm>
          <a:off x="3923928" y="5373216"/>
          <a:ext cx="631056" cy="864096"/>
        </p:xfrm>
        <a:graphic>
          <a:graphicData uri="http://schemas.openxmlformats.org/presentationml/2006/ole">
            <p:oleObj spid="_x0000_s3079" name="Rovnice" r:id="rId5" imgW="253890" imgH="393529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6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548680"/>
            <a:ext cx="381642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5a + 3b + 4a + 7b =</a:t>
            </a:r>
          </a:p>
          <a:p>
            <a:endParaRPr lang="cs-CZ" sz="2400" dirty="0" smtClean="0"/>
          </a:p>
          <a:p>
            <a:r>
              <a:rPr lang="cs-CZ" sz="2400" dirty="0" smtClean="0"/>
              <a:t>7xy + 6y + 3 </a:t>
            </a:r>
            <a:r>
              <a:rPr lang="cs-CZ" sz="2400" dirty="0" err="1" smtClean="0"/>
              <a:t>xy</a:t>
            </a:r>
            <a:r>
              <a:rPr lang="cs-CZ" sz="2400" dirty="0" smtClean="0"/>
              <a:t> + 4y =</a:t>
            </a:r>
          </a:p>
          <a:p>
            <a:endParaRPr lang="cs-CZ" sz="2400" dirty="0" smtClean="0"/>
          </a:p>
          <a:p>
            <a:r>
              <a:rPr lang="cs-CZ" sz="2400" dirty="0" smtClean="0"/>
              <a:t>3x</a:t>
            </a:r>
            <a:r>
              <a:rPr lang="cs-CZ" sz="2400" baseline="30000" dirty="0" smtClean="0"/>
              <a:t>2</a:t>
            </a:r>
            <a:r>
              <a:rPr lang="cs-CZ" sz="2400" dirty="0" smtClean="0"/>
              <a:t> y + 5 xy</a:t>
            </a:r>
            <a:r>
              <a:rPr lang="cs-CZ" sz="2400" baseline="30000" dirty="0" smtClean="0"/>
              <a:t>2</a:t>
            </a:r>
            <a:r>
              <a:rPr lang="cs-CZ" sz="2400" dirty="0" smtClean="0"/>
              <a:t>+ 6x</a:t>
            </a:r>
            <a:r>
              <a:rPr lang="cs-CZ" sz="2400" baseline="30000" dirty="0" smtClean="0"/>
              <a:t>2</a:t>
            </a:r>
            <a:r>
              <a:rPr lang="cs-CZ" sz="2400" dirty="0" smtClean="0"/>
              <a:t>y + 11xy</a:t>
            </a:r>
            <a:r>
              <a:rPr lang="cs-CZ" sz="2400" baseline="30000" dirty="0" smtClean="0"/>
              <a:t>2</a:t>
            </a:r>
            <a:r>
              <a:rPr lang="cs-CZ" sz="2400" dirty="0" smtClean="0"/>
              <a:t>=</a:t>
            </a:r>
          </a:p>
          <a:p>
            <a:endParaRPr lang="cs-CZ" sz="2400" dirty="0" smtClean="0"/>
          </a:p>
          <a:p>
            <a:r>
              <a:rPr lang="cs-CZ" sz="2400" dirty="0" smtClean="0"/>
              <a:t>2a + 3b + 4 c + 2c + 5a + 6b =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20280" y="548680"/>
            <a:ext cx="3275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( 5a + 4a ) + ( 3b + 7b ) =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843808" y="1268760"/>
            <a:ext cx="40689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( 7xy + 3 </a:t>
            </a:r>
            <a:r>
              <a:rPr lang="cs-CZ" sz="2400" dirty="0" err="1" smtClean="0"/>
              <a:t>xy</a:t>
            </a:r>
            <a:r>
              <a:rPr lang="cs-CZ" sz="2400" dirty="0" smtClean="0"/>
              <a:t> ) + ( 6y + 4 y ) =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347864" y="1988840"/>
            <a:ext cx="4248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( 3x</a:t>
            </a:r>
            <a:r>
              <a:rPr lang="cs-CZ" sz="2400" baseline="30000" dirty="0" smtClean="0"/>
              <a:t>2</a:t>
            </a:r>
            <a:r>
              <a:rPr lang="cs-CZ" sz="2400" dirty="0" smtClean="0"/>
              <a:t>y + 6x</a:t>
            </a:r>
            <a:r>
              <a:rPr lang="cs-CZ" sz="2400" baseline="30000" dirty="0" smtClean="0"/>
              <a:t>2</a:t>
            </a:r>
            <a:r>
              <a:rPr lang="cs-CZ" sz="2400" dirty="0" smtClean="0"/>
              <a:t>y ) + ( 5xy</a:t>
            </a:r>
            <a:r>
              <a:rPr lang="cs-CZ" sz="2400" baseline="30000" dirty="0" smtClean="0"/>
              <a:t>2</a:t>
            </a:r>
            <a:r>
              <a:rPr lang="cs-CZ" sz="2400" dirty="0" smtClean="0"/>
              <a:t> +11xy</a:t>
            </a:r>
            <a:r>
              <a:rPr lang="cs-CZ" sz="2400" baseline="30000" dirty="0" smtClean="0"/>
              <a:t>2 </a:t>
            </a:r>
            <a:r>
              <a:rPr lang="cs-CZ" sz="2400" dirty="0" smtClean="0"/>
              <a:t> )=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563888" y="2708920"/>
            <a:ext cx="4608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( 2a + 5a ) + (3b + 6b ) + ( 4c + 2c ) =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652120" y="548680"/>
            <a:ext cx="2448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9a + 10b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444208" y="1268760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10xy + 10y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308304" y="1988840"/>
            <a:ext cx="21957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9x</a:t>
            </a:r>
            <a:r>
              <a:rPr lang="cs-CZ" sz="2400" baseline="30000" dirty="0" smtClean="0"/>
              <a:t>2</a:t>
            </a:r>
            <a:r>
              <a:rPr lang="cs-CZ" sz="2400" dirty="0" smtClean="0"/>
              <a:t>y + 16xy</a:t>
            </a:r>
            <a:r>
              <a:rPr lang="cs-CZ" sz="2400" baseline="30000" dirty="0" smtClean="0"/>
              <a:t>2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51520" y="3212976"/>
            <a:ext cx="237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=7a </a:t>
            </a:r>
            <a:r>
              <a:rPr lang="cs-CZ" sz="2400" dirty="0" smtClean="0"/>
              <a:t>+ 9b + 6c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0" y="3717032"/>
            <a:ext cx="5292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6k + 2l + 2m + 8l + 7k + 5m + 8 k + m =</a:t>
            </a:r>
            <a:endParaRPr lang="cs-CZ" sz="2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860032" y="3717032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21k +</a:t>
            </a:r>
            <a:endParaRPr lang="cs-CZ" sz="2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580112" y="3717032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10l +</a:t>
            </a:r>
            <a:endParaRPr lang="cs-CZ" sz="24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300192" y="3717032"/>
            <a:ext cx="720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8m</a:t>
            </a:r>
            <a:endParaRPr lang="cs-CZ" sz="2400" dirty="0"/>
          </a:p>
        </p:txBody>
      </p:sp>
      <p:cxnSp>
        <p:nvCxnSpPr>
          <p:cNvPr id="18" name="Přímá spojovací čára 17"/>
          <p:cNvCxnSpPr/>
          <p:nvPr/>
        </p:nvCxnSpPr>
        <p:spPr>
          <a:xfrm flipH="1">
            <a:off x="0" y="4149080"/>
            <a:ext cx="39553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>
            <a:off x="2411760" y="4149080"/>
            <a:ext cx="3600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čára 25"/>
          <p:cNvCxnSpPr/>
          <p:nvPr/>
        </p:nvCxnSpPr>
        <p:spPr>
          <a:xfrm>
            <a:off x="3851920" y="4149080"/>
            <a:ext cx="2160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Levá složená závorka 35"/>
          <p:cNvSpPr/>
          <p:nvPr/>
        </p:nvSpPr>
        <p:spPr>
          <a:xfrm rot="16200000">
            <a:off x="683568" y="4149080"/>
            <a:ext cx="216024" cy="216024"/>
          </a:xfrm>
          <a:prstGeom prst="leftBrace">
            <a:avLst>
              <a:gd name="adj1" fmla="val 8333"/>
              <a:gd name="adj2" fmla="val 4112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 sz="2400"/>
          </a:p>
        </p:txBody>
      </p:sp>
      <p:sp>
        <p:nvSpPr>
          <p:cNvPr id="37" name="Levá složená závorka 36"/>
          <p:cNvSpPr/>
          <p:nvPr/>
        </p:nvSpPr>
        <p:spPr>
          <a:xfrm rot="16200000">
            <a:off x="1907704" y="4077072"/>
            <a:ext cx="144016" cy="288032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  <p:bldP spid="9" grpId="0"/>
      <p:bldP spid="11" grpId="0"/>
      <p:bldP spid="12" grpId="0"/>
      <p:bldP spid="13" grpId="0"/>
      <p:bldP spid="14" grpId="0"/>
      <p:bldP spid="15" grpId="0"/>
      <p:bldP spid="16" grpId="0"/>
      <p:bldP spid="36" grpId="0" animBg="1"/>
      <p:bldP spid="3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548680"/>
            <a:ext cx="820891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LITERATURA  :  </a:t>
            </a:r>
          </a:p>
          <a:p>
            <a:r>
              <a:rPr lang="cs-CZ" sz="2400" dirty="0" smtClean="0"/>
              <a:t>PŮLPÁN, Zdeněk, Josef TREJBAL a Michal Čihák. </a:t>
            </a:r>
            <a:r>
              <a:rPr lang="cs-CZ" sz="2400" i="1" dirty="0" smtClean="0"/>
              <a:t>Matematika 8 pro základní školy: učebnice pro 8. ročník</a:t>
            </a:r>
            <a:r>
              <a:rPr lang="cs-CZ" sz="2400" dirty="0" smtClean="0"/>
              <a:t>. 1. </a:t>
            </a:r>
            <a:r>
              <a:rPr lang="cs-CZ" sz="2400" dirty="0" err="1" smtClean="0"/>
              <a:t>vyd</a:t>
            </a:r>
            <a:r>
              <a:rPr lang="cs-CZ" sz="2400" dirty="0" smtClean="0"/>
              <a:t>. Praha: SPN - pedagogické nakladatelství, 2009,  ISBN 978-80-7235-419-1.</a:t>
            </a:r>
          </a:p>
          <a:p>
            <a:endParaRPr lang="cs-CZ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330</TotalTime>
  <Words>368</Words>
  <Application>Microsoft Office PowerPoint</Application>
  <PresentationFormat>Předvádění na obrazovce (4:3)</PresentationFormat>
  <Paragraphs>81</Paragraphs>
  <Slides>5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7" baseType="lpstr">
      <vt:lpstr>Motiv sady Office</vt:lpstr>
      <vt:lpstr>Rovnice</vt:lpstr>
      <vt:lpstr>Snímek 1</vt:lpstr>
      <vt:lpstr>Snímek 2</vt:lpstr>
      <vt:lpstr>Snímek 3</vt:lpstr>
      <vt:lpstr>Snímek 4</vt:lpstr>
      <vt:lpstr>Snímek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lpt</dc:creator>
  <cp:lastModifiedBy>lpt</cp:lastModifiedBy>
  <cp:revision>36</cp:revision>
  <dcterms:created xsi:type="dcterms:W3CDTF">2013-03-02T18:27:29Z</dcterms:created>
  <dcterms:modified xsi:type="dcterms:W3CDTF">2013-06-30T08:34:54Z</dcterms:modified>
</cp:coreProperties>
</file>