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7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1C644-1022-417E-8F10-9787A6EF730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9DAE5-CB8D-448D-86FF-CBD3AD9E08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86000" y="476672"/>
            <a:ext cx="6390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43608" y="1916832"/>
            <a:ext cx="748883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VY_42_INOVACE_11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Sčítání a odčítání mnohočlenů.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mnohočleny</a:t>
            </a:r>
          </a:p>
        </p:txBody>
      </p:sp>
      <p:pic>
        <p:nvPicPr>
          <p:cNvPr id="8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373216"/>
            <a:ext cx="770485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Sčítání a odčítání mnohočlenů.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32656"/>
            <a:ext cx="8316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Vypočtěte :( x</a:t>
            </a:r>
            <a:r>
              <a:rPr lang="cs-CZ" sz="2400" baseline="30000" dirty="0" smtClean="0"/>
              <a:t> 2</a:t>
            </a:r>
            <a:r>
              <a:rPr lang="cs-CZ" sz="2400" dirty="0" smtClean="0"/>
              <a:t> + 5x – y + 1 ) + (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5x + 2 ) = </a:t>
            </a:r>
            <a:r>
              <a:rPr lang="cs-CZ" sz="2400" baseline="30000" dirty="0" smtClean="0"/>
              <a:t>   </a:t>
            </a:r>
            <a:endParaRPr lang="cs-CZ" sz="2400" dirty="0"/>
          </a:p>
        </p:txBody>
      </p:sp>
      <p:cxnSp>
        <p:nvCxnSpPr>
          <p:cNvPr id="4" name="Přímá spojovací šipka 3"/>
          <p:cNvCxnSpPr/>
          <p:nvPr/>
        </p:nvCxnSpPr>
        <p:spPr>
          <a:xfrm flipH="1" flipV="1">
            <a:off x="1547664" y="692696"/>
            <a:ext cx="115212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203848" y="620688"/>
            <a:ext cx="50405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0" y="1124744"/>
            <a:ext cx="6084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 závorkou je +, závorky můžeme vynechat.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332656"/>
            <a:ext cx="3491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+ 5x –y + 1 +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5x + 2= </a:t>
            </a:r>
            <a:endParaRPr lang="cs-CZ" sz="2400" dirty="0"/>
          </a:p>
        </p:txBody>
      </p:sp>
      <p:cxnSp>
        <p:nvCxnSpPr>
          <p:cNvPr id="16" name="Přímá spojovací čára 15"/>
          <p:cNvCxnSpPr/>
          <p:nvPr/>
        </p:nvCxnSpPr>
        <p:spPr>
          <a:xfrm flipH="1">
            <a:off x="5652120" y="76470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7524328" y="692696"/>
            <a:ext cx="432048" cy="115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Levá složená závorka 21"/>
          <p:cNvSpPr/>
          <p:nvPr/>
        </p:nvSpPr>
        <p:spPr>
          <a:xfrm rot="16200000">
            <a:off x="6336196" y="584684"/>
            <a:ext cx="144016" cy="36004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33" name="Levá složená závorka 32"/>
          <p:cNvSpPr/>
          <p:nvPr/>
        </p:nvSpPr>
        <p:spPr>
          <a:xfrm rot="16200000">
            <a:off x="8136396" y="512676"/>
            <a:ext cx="144016" cy="36004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cxnSp>
        <p:nvCxnSpPr>
          <p:cNvPr id="35" name="Přímá spojovací šipka 34"/>
          <p:cNvCxnSpPr/>
          <p:nvPr/>
        </p:nvCxnSpPr>
        <p:spPr>
          <a:xfrm>
            <a:off x="6660232" y="764704"/>
            <a:ext cx="28803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436096" y="76470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=2x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156176" y="76470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+0x 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 flipH="1">
            <a:off x="6732240" y="76470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y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164288" y="76470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+ 3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0" y="1628800"/>
            <a:ext cx="8028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Zapamatujme si :</a:t>
            </a:r>
          </a:p>
          <a:p>
            <a:r>
              <a:rPr lang="cs-CZ" sz="2400" b="1" dirty="0" smtClean="0"/>
              <a:t>Postup při sčítání více mnohočlenů zapsaných v závorkách :</a:t>
            </a:r>
            <a:endParaRPr lang="cs-CZ" sz="2400" dirty="0" smtClean="0"/>
          </a:p>
        </p:txBody>
      </p:sp>
      <p:sp>
        <p:nvSpPr>
          <p:cNvPr id="43" name="TextovéPole 42"/>
          <p:cNvSpPr txBox="1"/>
          <p:nvPr/>
        </p:nvSpPr>
        <p:spPr>
          <a:xfrm>
            <a:off x="179512" y="256490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b="1" dirty="0" smtClean="0"/>
              <a:t>Odstraníme závorky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79512" y="3068960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/>
              <a:t>2.   Najdeme a k sobě přiřadíme členy mnohočlenu, které mají stejné proměnné a stejné mocnitele proměnných.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79512" y="3933056"/>
            <a:ext cx="5941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/>
              <a:t>3.   Tyto členy sečteme ( odečteme )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22" grpId="0" animBg="1"/>
      <p:bldP spid="33" grpId="0" animBg="1"/>
      <p:bldP spid="37" grpId="0"/>
      <p:bldP spid="38" grpId="0"/>
      <p:bldP spid="39" grpId="0"/>
      <p:bldP spid="40" grpId="0"/>
      <p:bldP spid="41" grpId="0"/>
      <p:bldP spid="43" grpId="0"/>
      <p:bldP spid="44" grpId="0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68761"/>
            <a:ext cx="6012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Vypočtěte :  ( x</a:t>
            </a:r>
            <a:r>
              <a:rPr lang="cs-CZ" sz="2400" baseline="30000" dirty="0" smtClean="0"/>
              <a:t> 2</a:t>
            </a:r>
            <a:r>
              <a:rPr lang="cs-CZ" sz="2400" dirty="0" smtClean="0"/>
              <a:t> + 5x – y + 1 ) – (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5x + 2 ) = </a:t>
            </a:r>
            <a:r>
              <a:rPr lang="cs-CZ" sz="2400" baseline="30000" dirty="0" smtClean="0"/>
              <a:t>   </a:t>
            </a:r>
            <a:endParaRPr lang="cs-CZ" sz="2400" dirty="0"/>
          </a:p>
        </p:txBody>
      </p:sp>
      <p:cxnSp>
        <p:nvCxnSpPr>
          <p:cNvPr id="4" name="Přímá spojovací šipka 3"/>
          <p:cNvCxnSpPr>
            <a:stCxn id="2" idx="2"/>
            <a:endCxn id="2" idx="2"/>
          </p:cNvCxnSpPr>
          <p:nvPr/>
        </p:nvCxnSpPr>
        <p:spPr>
          <a:xfrm>
            <a:off x="3006080" y="1730426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3923928" y="1124744"/>
            <a:ext cx="57606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599384" y="0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 závorkou je </a:t>
            </a:r>
            <a:r>
              <a:rPr lang="cs-CZ" sz="2400" b="1" dirty="0" smtClean="0"/>
              <a:t>-</a:t>
            </a:r>
            <a:r>
              <a:rPr lang="cs-CZ" sz="2400" dirty="0" smtClean="0"/>
              <a:t>, po odstranění závorky u všech členů v závorce změníme znaménko v </a:t>
            </a:r>
            <a:r>
              <a:rPr lang="cs-CZ" sz="2400" b="1" dirty="0" smtClean="0"/>
              <a:t>opačné</a:t>
            </a:r>
            <a:endParaRPr lang="cs-CZ" sz="2400" b="1" dirty="0"/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1547664" y="764704"/>
            <a:ext cx="7200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0" y="0"/>
            <a:ext cx="3707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 závorkou  je </a:t>
            </a:r>
            <a:r>
              <a:rPr lang="cs-CZ" sz="2400" b="1" dirty="0" smtClean="0"/>
              <a:t>+</a:t>
            </a:r>
            <a:r>
              <a:rPr lang="cs-CZ" sz="2400" dirty="0" smtClean="0"/>
              <a:t>, závorku můžeme vynechat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126876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x</a:t>
            </a:r>
            <a:r>
              <a:rPr lang="cs-CZ" sz="2400" baseline="30000" dirty="0" smtClean="0"/>
              <a:t> 2</a:t>
            </a:r>
            <a:r>
              <a:rPr lang="cs-CZ" sz="2400" dirty="0" smtClean="0"/>
              <a:t> + 5x – y + 1 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96336" y="126876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-x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56376" y="126876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+ 5x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532440" y="1268760"/>
            <a:ext cx="611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-2=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91680" y="177281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(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</a:t>
            </a:r>
            <a:r>
              <a:rPr lang="cs-CZ" sz="2400" dirty="0" err="1" smtClean="0"/>
              <a:t>x</a:t>
            </a:r>
            <a:r>
              <a:rPr lang="cs-CZ" sz="2400" baseline="30000" dirty="0" err="1" smtClean="0"/>
              <a:t>2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 )  +</a:t>
            </a:r>
            <a:r>
              <a:rPr lang="cs-CZ" sz="2400" baseline="30000" dirty="0" smtClean="0"/>
              <a:t> 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91880" y="177281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( 5x + </a:t>
            </a:r>
            <a:r>
              <a:rPr lang="cs-CZ" sz="2400" dirty="0" err="1" smtClean="0"/>
              <a:t>5x</a:t>
            </a:r>
            <a:r>
              <a:rPr lang="cs-CZ" sz="2400" dirty="0" smtClean="0"/>
              <a:t> )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48064" y="177281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( 1 – 2 ) =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88024" y="177281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y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60232" y="1772816"/>
            <a:ext cx="1403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10x – y -1 </a:t>
            </a:r>
            <a:endParaRPr lang="cs-CZ" sz="2400" b="1" dirty="0"/>
          </a:p>
        </p:txBody>
      </p:sp>
      <p:sp>
        <p:nvSpPr>
          <p:cNvPr id="35" name="Obdélník 34"/>
          <p:cNvSpPr/>
          <p:nvPr/>
        </p:nvSpPr>
        <p:spPr>
          <a:xfrm>
            <a:off x="0" y="2204864"/>
            <a:ext cx="8892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Zapamatujme si :</a:t>
            </a:r>
          </a:p>
          <a:p>
            <a:r>
              <a:rPr lang="cs-CZ" sz="2400" b="1" dirty="0" smtClean="0"/>
              <a:t>Postup při odčítání více mnohočlenů zapsaných v závorkách :</a:t>
            </a:r>
            <a:endParaRPr lang="cs-CZ" sz="2400" dirty="0" smtClean="0"/>
          </a:p>
        </p:txBody>
      </p:sp>
      <p:sp>
        <p:nvSpPr>
          <p:cNvPr id="36" name="Obdélník 35"/>
          <p:cNvSpPr/>
          <p:nvPr/>
        </p:nvSpPr>
        <p:spPr>
          <a:xfrm rot="10800000" flipV="1">
            <a:off x="0" y="3140968"/>
            <a:ext cx="539413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b="1" dirty="0" smtClean="0"/>
              <a:t>Odstraníme závorky</a:t>
            </a:r>
          </a:p>
        </p:txBody>
      </p:sp>
      <p:sp>
        <p:nvSpPr>
          <p:cNvPr id="37" name="Obdélník 36"/>
          <p:cNvSpPr/>
          <p:nvPr/>
        </p:nvSpPr>
        <p:spPr>
          <a:xfrm rot="10800000" flipV="1">
            <a:off x="0" y="3933056"/>
            <a:ext cx="8892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cs-CZ" sz="2400" b="1" dirty="0" smtClean="0"/>
              <a:t>2.   Najdeme a k sobě přiřadíme členy mnohočlenu, které mají stejné proměnné a stejné mocnitele proměnných.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0" y="5085184"/>
            <a:ext cx="52743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cs-CZ" sz="2400" b="1" dirty="0" smtClean="0"/>
              <a:t>3.   Tyto členy sečteme ( odečteme 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21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1" grpId="0"/>
      <p:bldP spid="32" grpId="0"/>
      <p:bldP spid="35" grpId="0"/>
      <p:bldP spid="36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Mnohočlen :</a:t>
            </a:r>
          </a:p>
          <a:p>
            <a:r>
              <a:rPr lang="cs-CZ" sz="2400" dirty="0" smtClean="0"/>
              <a:t>5x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–  8y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+ 4x  + 2y – 9 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1960" y="548681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Opačný mnohočlen :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90872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-5x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9087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+8y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90872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-4x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908720"/>
            <a:ext cx="97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- 2y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90872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+ 9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805915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Odečtení mnohočlenu lze nahradit přičtením mnohočlenu opačného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371508"/>
            <a:ext cx="4320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opačný mnohočlen :</a:t>
            </a:r>
          </a:p>
          <a:p>
            <a:r>
              <a:rPr lang="cs-CZ" sz="2400" dirty="0" smtClean="0"/>
              <a:t>5a – 9b – 5</a:t>
            </a:r>
          </a:p>
          <a:p>
            <a:pPr>
              <a:buFontTx/>
              <a:buChar char="-"/>
            </a:pPr>
            <a:r>
              <a:rPr lang="cs-CZ" sz="2400" dirty="0" smtClean="0"/>
              <a:t>8x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+ 8y + 2</a:t>
            </a:r>
          </a:p>
          <a:p>
            <a:pPr>
              <a:buFontTx/>
              <a:buChar char="-"/>
            </a:pPr>
            <a:r>
              <a:rPr lang="cs-CZ" sz="2400" dirty="0" smtClean="0"/>
              <a:t>5x + 9y – 2a – 3b + 4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331808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- 5a + 9b + 5   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07707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+ 8x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-8y – 2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443711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+5x – 9y + 2a + 3b - 4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335699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394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Sčítání a odčítání mnohočlenů.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20</cp:revision>
  <dcterms:created xsi:type="dcterms:W3CDTF">2013-03-02T18:27:05Z</dcterms:created>
  <dcterms:modified xsi:type="dcterms:W3CDTF">2013-07-01T08:55:48Z</dcterms:modified>
</cp:coreProperties>
</file>