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0" y="-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33925-1D64-44E7-A3A0-C07882C9F0F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B4C1D-6741-473D-BD61-6D61AE57C6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Cuboid_simple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9" y="608526"/>
            <a:ext cx="1766887" cy="1167806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286000" y="620688"/>
            <a:ext cx="639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Základní  škola a mateřská škola v Novém </a:t>
            </a:r>
            <a:r>
              <a:rPr lang="cs-CZ" b="1" dirty="0" err="1" smtClean="0"/>
              <a:t>Strašecí</a:t>
            </a:r>
            <a:r>
              <a:rPr lang="cs-CZ" dirty="0" smtClean="0"/>
              <a:t>        </a:t>
            </a:r>
          </a:p>
          <a:p>
            <a:pPr algn="ctr"/>
            <a:r>
              <a:rPr lang="cs-CZ" dirty="0" smtClean="0"/>
              <a:t> Komenského nám. 209, 271 01 Nové </a:t>
            </a:r>
            <a:r>
              <a:rPr lang="cs-CZ" dirty="0" err="1" smtClean="0"/>
              <a:t>Strašecí</a:t>
            </a:r>
            <a:r>
              <a:rPr lang="cs-CZ" dirty="0" smtClean="0"/>
              <a:t>, </a:t>
            </a:r>
          </a:p>
          <a:p>
            <a:pPr algn="ctr"/>
            <a:r>
              <a:rPr lang="cs-CZ" dirty="0" smtClean="0"/>
              <a:t>tel. 311 240 401, 311 240 400, email: </a:t>
            </a:r>
            <a:r>
              <a:rPr lang="cs-CZ" dirty="0" err="1" smtClean="0"/>
              <a:t>zsnovstra</a:t>
            </a:r>
            <a:r>
              <a:rPr lang="cs-CZ" dirty="0" smtClean="0"/>
              <a:t>@email.</a:t>
            </a:r>
            <a:r>
              <a:rPr lang="cs-CZ" dirty="0" err="1" smtClean="0"/>
              <a:t>cz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2060848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NÁZEV: VY_42_INOVACE_12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AUTOR: Mgr. Stanislav  Hajný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ROČNÍK: 8.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TÉMA: Násobení mnohočlenu jednočlenem.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ANOTACE:  Pravidla pro počítání s mnohočleny.</a:t>
            </a:r>
          </a:p>
        </p:txBody>
      </p:sp>
      <p:pic>
        <p:nvPicPr>
          <p:cNvPr id="6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17232"/>
            <a:ext cx="799288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Násobení mnohočlenu jednočlenem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32656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Násobení jednočlenu jednočlenem :</a:t>
            </a:r>
          </a:p>
          <a:p>
            <a:endParaRPr lang="cs-CZ" sz="2800" dirty="0" smtClean="0"/>
          </a:p>
          <a:p>
            <a:r>
              <a:rPr lang="cs-CZ" sz="2800" dirty="0" smtClean="0"/>
              <a:t>Př.  – 5 x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y . 3x =  -5. 3 .x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.x .y = -15x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y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772816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Zopakujme :           </a:t>
            </a:r>
            <a:r>
              <a:rPr lang="cs-CZ" sz="2800" b="1" dirty="0" err="1" smtClean="0"/>
              <a:t>a</a:t>
            </a:r>
            <a:r>
              <a:rPr lang="cs-CZ" sz="2800" b="1" baseline="30000" dirty="0" err="1" smtClean="0"/>
              <a:t>m</a:t>
            </a:r>
            <a:r>
              <a:rPr lang="cs-CZ" sz="2800" b="1" dirty="0" smtClean="0"/>
              <a:t> .</a:t>
            </a:r>
            <a:r>
              <a:rPr lang="cs-CZ" sz="2800" b="1" dirty="0" err="1" smtClean="0"/>
              <a:t>a</a:t>
            </a:r>
            <a:r>
              <a:rPr lang="cs-CZ" sz="2800" b="1" baseline="30000" dirty="0" err="1" smtClean="0"/>
              <a:t>n</a:t>
            </a:r>
            <a:r>
              <a:rPr lang="cs-CZ" sz="2800" b="1" dirty="0" smtClean="0"/>
              <a:t> = </a:t>
            </a:r>
            <a:r>
              <a:rPr lang="cs-CZ" sz="2800" b="1" dirty="0" err="1" smtClean="0"/>
              <a:t>a</a:t>
            </a:r>
            <a:r>
              <a:rPr lang="cs-CZ" sz="2800" b="1" baseline="30000" dirty="0" err="1" smtClean="0"/>
              <a:t>m</a:t>
            </a:r>
            <a:r>
              <a:rPr lang="cs-CZ" sz="2800" b="1" baseline="30000" dirty="0" smtClean="0"/>
              <a:t>+n</a:t>
            </a:r>
            <a:r>
              <a:rPr lang="cs-CZ" sz="2800" b="1" dirty="0" smtClean="0"/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187624" y="2420888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-2,5 . 4b = -2,5 . 4b = - 10b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3140968"/>
            <a:ext cx="230425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0,7ab . 0,4b =</a:t>
            </a:r>
          </a:p>
          <a:p>
            <a:endParaRPr lang="cs-CZ" sz="2400" dirty="0" smtClean="0"/>
          </a:p>
          <a:p>
            <a:r>
              <a:rPr lang="cs-CZ" sz="2400" dirty="0" smtClean="0"/>
              <a:t>2d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g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h . 11dg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</a:t>
            </a:r>
          </a:p>
          <a:p>
            <a:endParaRPr lang="cs-CZ" sz="2400" dirty="0" smtClean="0"/>
          </a:p>
          <a:p>
            <a:r>
              <a:rPr lang="cs-CZ" sz="2400" dirty="0" smtClean="0"/>
              <a:t>-7u . 6 u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v =</a:t>
            </a:r>
          </a:p>
          <a:p>
            <a:endParaRPr lang="cs-CZ" sz="2400" dirty="0" smtClean="0"/>
          </a:p>
          <a:p>
            <a:r>
              <a:rPr lang="cs-CZ" sz="2400" dirty="0" smtClean="0"/>
              <a:t>0,5r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. (-0,4r)=</a:t>
            </a:r>
          </a:p>
          <a:p>
            <a:endParaRPr lang="cs-CZ" sz="2400" baseline="300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3140968"/>
            <a:ext cx="4824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0,7 . 0,4 .a.</a:t>
            </a:r>
            <a:r>
              <a:rPr lang="cs-CZ" sz="2400" dirty="0" err="1" smtClean="0"/>
              <a:t>b.b</a:t>
            </a:r>
            <a:r>
              <a:rPr lang="cs-CZ" sz="2400" dirty="0" smtClean="0"/>
              <a:t> = 0,28ab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</a:t>
            </a:r>
          </a:p>
          <a:p>
            <a:endParaRPr lang="cs-CZ" sz="2400" dirty="0" smtClean="0"/>
          </a:p>
          <a:p>
            <a:r>
              <a:rPr lang="cs-CZ" sz="2400" dirty="0" smtClean="0"/>
              <a:t>2 . 11 . d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.d . g</a:t>
            </a:r>
            <a:r>
              <a:rPr lang="cs-CZ" sz="2400" baseline="30000" dirty="0" smtClean="0"/>
              <a:t>3 </a:t>
            </a:r>
            <a:r>
              <a:rPr lang="cs-CZ" sz="2400" dirty="0" smtClean="0"/>
              <a:t> .g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.h = 22d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g</a:t>
            </a:r>
            <a:r>
              <a:rPr lang="cs-CZ" sz="2400" baseline="30000" dirty="0" smtClean="0"/>
              <a:t>5</a:t>
            </a:r>
            <a:r>
              <a:rPr lang="cs-CZ" sz="2400" dirty="0" smtClean="0"/>
              <a:t>h</a:t>
            </a:r>
          </a:p>
          <a:p>
            <a:endParaRPr lang="cs-CZ" sz="2400" dirty="0" smtClean="0"/>
          </a:p>
          <a:p>
            <a:r>
              <a:rPr lang="cs-CZ" sz="2400" dirty="0" smtClean="0"/>
              <a:t>-7 . 6 .u.u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v  = -42u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v</a:t>
            </a:r>
          </a:p>
          <a:p>
            <a:endParaRPr lang="cs-CZ" sz="2400" dirty="0" smtClean="0"/>
          </a:p>
          <a:p>
            <a:r>
              <a:rPr lang="cs-CZ" sz="2400" dirty="0" smtClean="0"/>
              <a:t>- 0,2r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.r = -0,2r</a:t>
            </a:r>
            <a:r>
              <a:rPr lang="cs-CZ" sz="2400" baseline="30000" dirty="0" smtClean="0"/>
              <a:t>3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   </a:t>
            </a:r>
            <a:endParaRPr lang="cs-CZ" sz="2400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3419872" y="3212976"/>
            <a:ext cx="4392488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3347864" y="3933056"/>
            <a:ext cx="4392488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3131840" y="4581128"/>
            <a:ext cx="4392488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3131840" y="5301208"/>
            <a:ext cx="4392488" cy="5040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60649"/>
            <a:ext cx="1835695" cy="230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67544" y="249289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63688" y="206084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 rot="10800000" flipV="1">
            <a:off x="1835696" y="115058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332656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Vypočti povrch S kvádru s velikostmi hran  2a, a, </a:t>
            </a:r>
            <a:r>
              <a:rPr lang="cs-CZ" sz="2400" dirty="0" err="1" smtClean="0"/>
              <a:t>c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83768" y="1556792"/>
            <a:ext cx="5904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S = ( 2a .a + a.c + 2a.c) . 2 = ( 2a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+ 3ac ) . 2 =</a:t>
            </a:r>
          </a:p>
          <a:p>
            <a:r>
              <a:rPr lang="cs-CZ" sz="2400" dirty="0" smtClean="0"/>
              <a:t>       </a:t>
            </a:r>
          </a:p>
          <a:p>
            <a:r>
              <a:rPr lang="cs-CZ" sz="2400" dirty="0" smtClean="0"/>
              <a:t>        </a:t>
            </a:r>
            <a:endParaRPr lang="cs-CZ" sz="2400" dirty="0"/>
          </a:p>
        </p:txBody>
      </p:sp>
      <p:sp>
        <p:nvSpPr>
          <p:cNvPr id="9" name="Zahnutá šipka dolů 8"/>
          <p:cNvSpPr/>
          <p:nvPr/>
        </p:nvSpPr>
        <p:spPr>
          <a:xfrm>
            <a:off x="6156176" y="1700808"/>
            <a:ext cx="1584176" cy="36004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7020272" y="2348880"/>
            <a:ext cx="720080" cy="2880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2636912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4a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+ 6ac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3284984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Je-li a= 1m a c= 3m, dostaneme povrch S kvádru </a:t>
            </a:r>
          </a:p>
          <a:p>
            <a:r>
              <a:rPr lang="cs-CZ" dirty="0" smtClean="0"/>
              <a:t>S = 4a</a:t>
            </a:r>
            <a:r>
              <a:rPr lang="cs-CZ" baseline="30000" dirty="0" smtClean="0"/>
              <a:t>2</a:t>
            </a:r>
            <a:r>
              <a:rPr lang="cs-CZ" dirty="0" smtClean="0"/>
              <a:t> + 6ac = 4.1</a:t>
            </a:r>
            <a:r>
              <a:rPr lang="cs-CZ" baseline="30000" dirty="0" smtClean="0"/>
              <a:t>2</a:t>
            </a:r>
            <a:r>
              <a:rPr lang="cs-CZ" dirty="0" smtClean="0"/>
              <a:t> + 6 . 1 . 3 = 22</a:t>
            </a:r>
          </a:p>
          <a:p>
            <a:r>
              <a:rPr lang="cs-CZ" dirty="0" smtClean="0"/>
              <a:t>S = 22 m</a:t>
            </a:r>
            <a:r>
              <a:rPr lang="cs-CZ" baseline="30000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4365104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Pro násobení dvojčlenu jednočlenem můžeme využít distributivní zákon.  </a:t>
            </a:r>
          </a:p>
          <a:p>
            <a:endParaRPr lang="cs-CZ" sz="2400" dirty="0" smtClean="0"/>
          </a:p>
          <a:p>
            <a:r>
              <a:rPr lang="cs-CZ" sz="2400" dirty="0" smtClean="0"/>
              <a:t>                      ( A + B ) . C = AC + BC </a:t>
            </a:r>
            <a:endParaRPr lang="cs-CZ" sz="2400" dirty="0"/>
          </a:p>
        </p:txBody>
      </p:sp>
      <p:sp>
        <p:nvSpPr>
          <p:cNvPr id="14" name="Zahnutá šipka dolů 13"/>
          <p:cNvSpPr/>
          <p:nvPr/>
        </p:nvSpPr>
        <p:spPr>
          <a:xfrm>
            <a:off x="2195736" y="5085184"/>
            <a:ext cx="108012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nahoru 14"/>
          <p:cNvSpPr/>
          <p:nvPr/>
        </p:nvSpPr>
        <p:spPr>
          <a:xfrm>
            <a:off x="2699792" y="5949280"/>
            <a:ext cx="648072" cy="4320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76672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Pamatujme, že platí  :</a:t>
            </a:r>
          </a:p>
          <a:p>
            <a:r>
              <a:rPr lang="cs-CZ" sz="2400" dirty="0" smtClean="0"/>
              <a:t>A . ( B + C ) = A.B + A . C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484784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. C + B . C = ( A + B ) . C  ( distributivní zákon )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49289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Zapamatujme si :</a:t>
            </a:r>
          </a:p>
          <a:p>
            <a:r>
              <a:rPr lang="cs-CZ" sz="2400" b="1" dirty="0" smtClean="0"/>
              <a:t>Násobení  jednočlenu mnohočlenem ( součtem jednočlenů ) můžeme vyjádřit takto 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645024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 . ( A + B ) = C . A + C . B = ( A + B ) . C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4221089"/>
            <a:ext cx="6192688" cy="46166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kde    C.A = A . C a obdobně  C . B = </a:t>
            </a:r>
            <a:r>
              <a:rPr lang="cs-CZ" sz="2400" b="1" dirty="0" err="1" smtClean="0">
                <a:solidFill>
                  <a:srgbClr val="FFC000"/>
                </a:solidFill>
              </a:rPr>
              <a:t>B</a:t>
            </a:r>
            <a:r>
              <a:rPr lang="cs-CZ" sz="2400" b="1" dirty="0" smtClean="0">
                <a:solidFill>
                  <a:srgbClr val="FFC000"/>
                </a:solidFill>
              </a:rPr>
              <a:t> . 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869160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Zapamatujme si :  </a:t>
            </a:r>
          </a:p>
          <a:p>
            <a:r>
              <a:rPr lang="cs-CZ" sz="2400" b="1" dirty="0" smtClean="0"/>
              <a:t>Mnohočlen násobíme jednočlenem tak, že vynásobíme jednočlenem každý člen mnohočlenu a získané jednočleny sečteme.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33843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Vynásobte a upravte :</a:t>
            </a:r>
          </a:p>
          <a:p>
            <a:endParaRPr lang="cs-CZ" sz="2400" dirty="0" smtClean="0"/>
          </a:p>
          <a:p>
            <a:r>
              <a:rPr lang="cs-CZ" sz="2400" dirty="0" smtClean="0"/>
              <a:t>( 3 + x )  . 5=</a:t>
            </a:r>
          </a:p>
          <a:p>
            <a:r>
              <a:rPr lang="cs-CZ" sz="2400" dirty="0" smtClean="0"/>
              <a:t>( 6 + x ) . ( -x ) =</a:t>
            </a:r>
          </a:p>
          <a:p>
            <a:r>
              <a:rPr lang="cs-CZ" sz="2400" dirty="0" smtClean="0"/>
              <a:t>4x . ( 2 – x ) =</a:t>
            </a:r>
          </a:p>
          <a:p>
            <a:r>
              <a:rPr lang="cs-CZ" sz="2400" dirty="0" smtClean="0"/>
              <a:t>-5x . ( 2x + 3 ) =</a:t>
            </a:r>
          </a:p>
          <a:p>
            <a:r>
              <a:rPr lang="cs-CZ" sz="2400" dirty="0" smtClean="0"/>
              <a:t>( 4a – 2a + 3 ) . a =</a:t>
            </a:r>
          </a:p>
          <a:p>
            <a:r>
              <a:rPr lang="cs-CZ" sz="2400" dirty="0" smtClean="0"/>
              <a:t>5 . ( 2xy – 3xy + 1 ) =</a:t>
            </a:r>
          </a:p>
          <a:p>
            <a:endParaRPr lang="cs-CZ" sz="2400" dirty="0" smtClean="0"/>
          </a:p>
          <a:p>
            <a:r>
              <a:rPr lang="cs-CZ" sz="2400" dirty="0" smtClean="0"/>
              <a:t>( x – y + </a:t>
            </a:r>
            <a:r>
              <a:rPr lang="cs-CZ" sz="2400" dirty="0" err="1" smtClean="0"/>
              <a:t>y</a:t>
            </a:r>
            <a:r>
              <a:rPr lang="cs-CZ" sz="2400" dirty="0" smtClean="0"/>
              <a:t> ) . 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19872" y="1340768"/>
            <a:ext cx="5400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3.5 + 5.x = 15 + 5x</a:t>
            </a:r>
          </a:p>
          <a:p>
            <a:r>
              <a:rPr lang="cs-CZ" sz="2400" dirty="0" smtClean="0"/>
              <a:t>6 . (-x) + </a:t>
            </a:r>
            <a:r>
              <a:rPr lang="cs-CZ" sz="2400" dirty="0" err="1" smtClean="0"/>
              <a:t>x</a:t>
            </a:r>
            <a:r>
              <a:rPr lang="cs-CZ" sz="2400" dirty="0" smtClean="0"/>
              <a:t> . (- x ) = -6x – x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dirty="0" smtClean="0"/>
              <a:t>4x . 2 + 4x . (-x)= 8x – 8x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-5x . 2x + (-5x) . 3 = -10x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– 15x</a:t>
            </a:r>
          </a:p>
          <a:p>
            <a:r>
              <a:rPr lang="cs-CZ" sz="2400" dirty="0" smtClean="0"/>
              <a:t>4a .a – 2a .a +3 .a = 4a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-2a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+3a = 2a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+ 3a</a:t>
            </a:r>
          </a:p>
          <a:p>
            <a:r>
              <a:rPr lang="cs-CZ" sz="2400" dirty="0" smtClean="0"/>
              <a:t>5.2xy +5.(-3xy) +5.1= 10xy – 15xy + 5=</a:t>
            </a:r>
          </a:p>
          <a:p>
            <a:r>
              <a:rPr lang="cs-CZ" sz="2400" dirty="0" smtClean="0"/>
              <a:t>                                    = -5xy + 5</a:t>
            </a:r>
          </a:p>
          <a:p>
            <a:r>
              <a:rPr lang="cs-CZ" sz="2400" dirty="0" smtClean="0"/>
              <a:t>x.x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–y.x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+y.x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 x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–x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y + 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y = x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3275856" y="1412776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3275856" y="1844824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3275856" y="2204864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3275856" y="2492896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3275856" y="2852936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alternativní postup 9"/>
          <p:cNvSpPr/>
          <p:nvPr/>
        </p:nvSpPr>
        <p:spPr>
          <a:xfrm>
            <a:off x="3275856" y="3212976"/>
            <a:ext cx="5328592" cy="72008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alternativní postup 10"/>
          <p:cNvSpPr/>
          <p:nvPr/>
        </p:nvSpPr>
        <p:spPr>
          <a:xfrm>
            <a:off x="3275856" y="4005064"/>
            <a:ext cx="5328592" cy="3600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980729"/>
            <a:ext cx="83529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LITERATURA  :  </a:t>
            </a:r>
          </a:p>
          <a:p>
            <a:r>
              <a:rPr lang="cs-CZ" dirty="0" smtClean="0"/>
              <a:t>PŮLPÁN, Zdeněk, Josef TREJBAL a Michal Čihák. </a:t>
            </a:r>
            <a:r>
              <a:rPr lang="cs-CZ" i="1" dirty="0" smtClean="0"/>
              <a:t>Matematika 8 pro základní školy: učebnice pro 8. ročník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2009,  ISBN 978-80-7235-419-1.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Obrázek:</a:t>
            </a:r>
          </a:p>
          <a:p>
            <a:r>
              <a:rPr lang="cs-CZ" dirty="0" smtClean="0"/>
              <a:t>Soubor:</a:t>
            </a:r>
            <a:r>
              <a:rPr lang="cs-CZ" dirty="0" err="1" smtClean="0"/>
              <a:t>Cuboid</a:t>
            </a:r>
            <a:r>
              <a:rPr lang="cs-CZ" dirty="0" smtClean="0"/>
              <a:t> </a:t>
            </a:r>
            <a:r>
              <a:rPr lang="cs-CZ" dirty="0" err="1" smtClean="0"/>
              <a:t>simple.svg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2006-12-10 [cit. 2013-06-27]. Dostupné z: </a:t>
            </a:r>
            <a:r>
              <a:rPr lang="cs-CZ" dirty="0" smtClean="0">
                <a:hlinkClick r:id="rId2"/>
              </a:rPr>
              <a:t>http://cs.wikipedia.org/wiki/Soubor:Cuboid_simple.svg</a:t>
            </a:r>
            <a:r>
              <a:rPr lang="cs-CZ" dirty="0" smtClean="0"/>
              <a:t> 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621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Násobení mnohočlenu jednočlenem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pc</cp:lastModifiedBy>
  <cp:revision>53</cp:revision>
  <dcterms:created xsi:type="dcterms:W3CDTF">2013-03-05T16:47:56Z</dcterms:created>
  <dcterms:modified xsi:type="dcterms:W3CDTF">2013-07-01T08:55:27Z</dcterms:modified>
</cp:coreProperties>
</file>