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62" r:id="rId4"/>
    <p:sldId id="264" r:id="rId5"/>
    <p:sldId id="265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F33925-1D64-44E7-A3A0-C07882C9F0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4B4C1D-6741-473D-BD61-6D61AE57C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286000" y="620688"/>
            <a:ext cx="6390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2060848"/>
            <a:ext cx="770485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Násobení mnohočlenu mnohočlenem.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mnohočleny.</a:t>
            </a:r>
          </a:p>
        </p:txBody>
      </p:sp>
      <p:pic>
        <p:nvPicPr>
          <p:cNvPr id="6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Násobení mnohočlenu mnohočlenem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7200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10" name="Zahnutá šipka dolů 9"/>
          <p:cNvSpPr/>
          <p:nvPr/>
        </p:nvSpPr>
        <p:spPr>
          <a:xfrm rot="10150942">
            <a:off x="1197020" y="5660656"/>
            <a:ext cx="1668653" cy="28984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 rot="12107742">
            <a:off x="1246344" y="4585637"/>
            <a:ext cx="1203450" cy="361039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Složené závorky 11"/>
          <p:cNvSpPr/>
          <p:nvPr/>
        </p:nvSpPr>
        <p:spPr>
          <a:xfrm rot="5400000" flipH="1">
            <a:off x="1583668" y="1520788"/>
            <a:ext cx="864096" cy="936104"/>
          </a:xfrm>
          <a:prstGeom prst="brace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501008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Můžeme postupovat i z „druhé strany“ :</a:t>
            </a:r>
            <a:endParaRPr lang="cs-CZ" sz="2400" dirty="0"/>
          </a:p>
        </p:txBody>
      </p:sp>
      <p:sp>
        <p:nvSpPr>
          <p:cNvPr id="16" name="Zahnutá šipka dolů 15"/>
          <p:cNvSpPr/>
          <p:nvPr/>
        </p:nvSpPr>
        <p:spPr>
          <a:xfrm rot="21024173">
            <a:off x="158422" y="944143"/>
            <a:ext cx="1985435" cy="663108"/>
          </a:xfrm>
          <a:prstGeom prst="curvedDownArrow">
            <a:avLst>
              <a:gd name="adj1" fmla="val 25000"/>
              <a:gd name="adj2" fmla="val 4100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 rot="11147875" flipH="1">
            <a:off x="706384" y="2350980"/>
            <a:ext cx="1512642" cy="897304"/>
          </a:xfrm>
          <a:prstGeom prst="curvedDownArrow">
            <a:avLst>
              <a:gd name="adj1" fmla="val 25000"/>
              <a:gd name="adj2" fmla="val 4911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0" y="1772816"/>
            <a:ext cx="2987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chemeClr val="accent2"/>
                </a:solidFill>
              </a:rPr>
              <a:t>3t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+ 1 </a:t>
            </a:r>
            <a:r>
              <a:rPr lang="cs-CZ" sz="2400" dirty="0" smtClean="0"/>
              <a:t>) . (   2t –   5 ) = 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404664"/>
            <a:ext cx="68407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Zkusme vynásobit dvojčlen dvojčlenem :</a:t>
            </a:r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59832" y="177281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3t . </a:t>
            </a:r>
            <a:r>
              <a:rPr lang="cs-CZ" sz="2400" dirty="0" smtClean="0"/>
              <a:t>( 2t – 5 )  </a:t>
            </a:r>
            <a:r>
              <a:rPr lang="cs-CZ" sz="2400" dirty="0" smtClean="0">
                <a:solidFill>
                  <a:srgbClr val="FFC000"/>
                </a:solidFill>
              </a:rPr>
              <a:t>+ 1 . </a:t>
            </a:r>
            <a:r>
              <a:rPr lang="cs-CZ" sz="2400" dirty="0" smtClean="0"/>
              <a:t>( 2t – 5 ) =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7784" y="2348880"/>
            <a:ext cx="29523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=    6t</a:t>
            </a:r>
            <a:r>
              <a:rPr lang="cs-CZ" sz="2400" baseline="30000" dirty="0" smtClean="0">
                <a:solidFill>
                  <a:srgbClr val="C00000"/>
                </a:solidFill>
              </a:rPr>
              <a:t>2</a:t>
            </a:r>
            <a:r>
              <a:rPr lang="cs-CZ" sz="2400" dirty="0" smtClean="0">
                <a:solidFill>
                  <a:srgbClr val="C00000"/>
                </a:solidFill>
              </a:rPr>
              <a:t> – 15t </a:t>
            </a:r>
            <a:r>
              <a:rPr lang="cs-CZ" sz="2400" dirty="0" smtClean="0">
                <a:solidFill>
                  <a:srgbClr val="FFC000"/>
                </a:solidFill>
              </a:rPr>
              <a:t>+2t – 5 =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234888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6t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13t - 5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1560" y="501317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( 3t + 1 ) . ( </a:t>
            </a:r>
            <a:r>
              <a:rPr lang="cs-CZ" sz="2400" dirty="0" smtClean="0">
                <a:solidFill>
                  <a:srgbClr val="FF0000"/>
                </a:solidFill>
              </a:rPr>
              <a:t>2t </a:t>
            </a:r>
            <a:r>
              <a:rPr lang="cs-CZ" sz="2400" dirty="0" smtClean="0">
                <a:solidFill>
                  <a:srgbClr val="00B0F0"/>
                </a:solidFill>
              </a:rPr>
              <a:t>– 5 </a:t>
            </a:r>
            <a:r>
              <a:rPr lang="cs-CZ" sz="2400" dirty="0" smtClean="0"/>
              <a:t>) =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652120" y="551723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6t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- 13t – 5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501317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( 3t + 1 ) . </a:t>
            </a:r>
            <a:r>
              <a:rPr lang="cs-CZ" sz="2400" dirty="0" smtClean="0">
                <a:solidFill>
                  <a:srgbClr val="FF0000"/>
                </a:solidFill>
              </a:rPr>
              <a:t>2t</a:t>
            </a:r>
            <a:r>
              <a:rPr lang="cs-CZ" sz="2400" dirty="0" smtClean="0"/>
              <a:t> + ( 3t + 1 ) . ( </a:t>
            </a:r>
            <a:r>
              <a:rPr lang="cs-CZ" sz="2400" dirty="0" smtClean="0">
                <a:solidFill>
                  <a:srgbClr val="00B0F0"/>
                </a:solidFill>
              </a:rPr>
              <a:t>-5 </a:t>
            </a:r>
            <a:r>
              <a:rPr lang="cs-CZ" sz="2400" dirty="0" smtClean="0"/>
              <a:t>) =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3059833" y="5517232"/>
            <a:ext cx="25922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= 6t</a:t>
            </a:r>
            <a:r>
              <a:rPr lang="cs-CZ" sz="2400" baseline="30000" dirty="0" smtClean="0">
                <a:solidFill>
                  <a:prstClr val="black"/>
                </a:solidFill>
              </a:rPr>
              <a:t>2</a:t>
            </a:r>
            <a:r>
              <a:rPr lang="cs-CZ" sz="2400" dirty="0" smtClean="0">
                <a:solidFill>
                  <a:prstClr val="black"/>
                </a:solidFill>
              </a:rPr>
              <a:t> + 2t -15t – 5 =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9" name="Složené závorky 28"/>
          <p:cNvSpPr/>
          <p:nvPr/>
        </p:nvSpPr>
        <p:spPr>
          <a:xfrm rot="5400000">
            <a:off x="827584" y="4797152"/>
            <a:ext cx="792088" cy="936104"/>
          </a:xfrm>
          <a:prstGeom prst="brace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/>
      <p:bldP spid="16" grpId="0" animBg="1"/>
      <p:bldP spid="17" grpId="0" animBg="1"/>
      <p:bldP spid="18" grpId="0"/>
      <p:bldP spid="20" grpId="0"/>
      <p:bldP spid="21" grpId="0"/>
      <p:bldP spid="22" grpId="0"/>
      <p:bldP spid="24" grpId="0"/>
      <p:bldP spid="26" grpId="0"/>
      <p:bldP spid="27" grpId="0"/>
      <p:bldP spid="28" grpId="0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Všimněte si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05273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+ b ) . ( c + d ) =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05273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. ( c + d ) +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105273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. ( c + d ) =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155679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</a:t>
            </a:r>
            <a:r>
              <a:rPr lang="cs-CZ" sz="2400" dirty="0" err="1" smtClean="0"/>
              <a:t>ac</a:t>
            </a:r>
            <a:r>
              <a:rPr lang="cs-CZ" sz="2400" dirty="0" smtClean="0"/>
              <a:t> + ad +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155679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bc</a:t>
            </a:r>
            <a:r>
              <a:rPr lang="cs-CZ" sz="2400" dirty="0" smtClean="0"/>
              <a:t> + </a:t>
            </a:r>
            <a:r>
              <a:rPr lang="cs-CZ" sz="2400" dirty="0" err="1" smtClean="0"/>
              <a:t>bd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263691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 . ( a + b ) +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263691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+ b ) . ( c + d )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263691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d</a:t>
            </a:r>
            <a:r>
              <a:rPr lang="cs-CZ" sz="2400" dirty="0" smtClean="0"/>
              <a:t>. ( a + b ) =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3140968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</a:t>
            </a:r>
            <a:r>
              <a:rPr lang="cs-CZ" sz="2400" dirty="0" err="1" smtClean="0"/>
              <a:t>ac</a:t>
            </a:r>
            <a:r>
              <a:rPr lang="cs-CZ" sz="2400" dirty="0" smtClean="0"/>
              <a:t> + </a:t>
            </a:r>
            <a:r>
              <a:rPr lang="cs-CZ" sz="2400" dirty="0" err="1" smtClean="0"/>
              <a:t>bc</a:t>
            </a:r>
            <a:r>
              <a:rPr lang="cs-CZ" sz="2400" dirty="0" smtClean="0"/>
              <a:t> + ad + </a:t>
            </a:r>
            <a:r>
              <a:rPr lang="cs-CZ" sz="2400" dirty="0" err="1" smtClean="0"/>
              <a:t>bd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005064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Zapamatujme si  :</a:t>
            </a:r>
          </a:p>
          <a:p>
            <a:r>
              <a:rPr lang="cs-CZ" sz="2400" b="1" dirty="0" smtClean="0"/>
              <a:t>Mnohočlen vypočteme tak, že </a:t>
            </a:r>
            <a:r>
              <a:rPr lang="cs-CZ" sz="2400" b="1" i="1" u="sng" dirty="0" smtClean="0"/>
              <a:t>každý člen </a:t>
            </a:r>
            <a:r>
              <a:rPr lang="cs-CZ" sz="2400" b="1" dirty="0" smtClean="0"/>
              <a:t>prvního mnohočlenu vynásobíme </a:t>
            </a:r>
            <a:r>
              <a:rPr lang="cs-CZ" sz="2400" b="1" i="1" u="sng" dirty="0" smtClean="0"/>
              <a:t>každým členem </a:t>
            </a:r>
            <a:r>
              <a:rPr lang="cs-CZ" sz="2400" b="1" dirty="0" smtClean="0"/>
              <a:t>druhého mnohočlenu a získané jednočleny sečteme.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628800"/>
            <a:ext cx="23042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(x+2) . (x + 5) =</a:t>
            </a:r>
          </a:p>
          <a:p>
            <a:endParaRPr lang="cs-CZ" sz="2400" dirty="0" smtClean="0"/>
          </a:p>
          <a:p>
            <a:r>
              <a:rPr lang="cs-CZ" sz="2400" dirty="0" smtClean="0"/>
              <a:t>(2x + 1) . (x + 3) =</a:t>
            </a:r>
          </a:p>
          <a:p>
            <a:endParaRPr lang="cs-CZ" sz="2400" dirty="0" smtClean="0"/>
          </a:p>
          <a:p>
            <a:r>
              <a:rPr lang="cs-CZ" sz="2400" dirty="0" smtClean="0"/>
              <a:t>(s – 1) . (2s + 7) =</a:t>
            </a:r>
          </a:p>
          <a:p>
            <a:endParaRPr lang="cs-CZ" sz="2400" dirty="0" smtClean="0"/>
          </a:p>
          <a:p>
            <a:r>
              <a:rPr lang="cs-CZ" sz="2400" dirty="0" smtClean="0"/>
              <a:t>(x + a) . (x +b) =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           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628801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aseline="30000" dirty="0" smtClean="0"/>
              <a:t> </a:t>
            </a:r>
            <a:r>
              <a:rPr lang="cs-CZ" sz="2400" dirty="0" smtClean="0"/>
              <a:t> x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+ 5x + 2x + 10 =</a:t>
            </a:r>
            <a:r>
              <a:rPr lang="cs-CZ" sz="2400" baseline="30000" dirty="0" smtClean="0"/>
              <a:t> 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242088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+ 6x +x + 3 =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3140968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2s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+ 7s – 2s – 7 =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386104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</a:t>
            </a:r>
            <a:r>
              <a:rPr lang="cs-CZ" sz="2400" dirty="0" err="1" smtClean="0"/>
              <a:t>bx</a:t>
            </a:r>
            <a:r>
              <a:rPr lang="cs-CZ" sz="2400" dirty="0" smtClean="0"/>
              <a:t> + </a:t>
            </a:r>
            <a:r>
              <a:rPr lang="cs-CZ" sz="2400" dirty="0" err="1" smtClean="0"/>
              <a:t>ax</a:t>
            </a:r>
            <a:r>
              <a:rPr lang="cs-CZ" sz="2400" dirty="0" smtClean="0"/>
              <a:t> + ab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162880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x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+ 7x + 10</a:t>
            </a:r>
            <a:r>
              <a:rPr lang="cs-CZ" sz="2400" baseline="30000" dirty="0" smtClean="0"/>
              <a:t>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242088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2x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+ 7x + 3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314096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2s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+ 5s - 7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60648"/>
            <a:ext cx="813690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395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Násobení mnohočlenu mnohočlenem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78</cp:revision>
  <dcterms:created xsi:type="dcterms:W3CDTF">2013-03-05T16:47:56Z</dcterms:created>
  <dcterms:modified xsi:type="dcterms:W3CDTF">2013-06-30T09:23:22Z</dcterms:modified>
</cp:coreProperties>
</file>