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9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2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37103-6646-42FF-AC11-BA7EDBDC17FC}" type="datetimeFigureOut">
              <a:rPr lang="cs-CZ" smtClean="0"/>
              <a:pPr/>
              <a:t>30.6.2013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CC95D8-DC92-4F8C-839B-5365FF23292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2286000" y="692696"/>
            <a:ext cx="631844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1772815"/>
            <a:ext cx="763284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VY_42_INOVACE_14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Druhá mocnina dvojčlenu.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Pravidla pro počítání s mnohočleny.</a:t>
            </a:r>
          </a:p>
        </p:txBody>
      </p:sp>
      <p:pic>
        <p:nvPicPr>
          <p:cNvPr id="8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Druhá mocnina dvojčlenu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04664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počítání s mocninami jsme zjistili, že </a:t>
            </a:r>
            <a:r>
              <a:rPr lang="cs-CZ" b="1" i="1" u="sng" dirty="0" smtClean="0"/>
              <a:t>každou mocninu </a:t>
            </a:r>
            <a:r>
              <a:rPr lang="cs-CZ" dirty="0" smtClean="0"/>
              <a:t>lze napsat jako </a:t>
            </a:r>
            <a:r>
              <a:rPr lang="cs-CZ" b="1" i="1" u="sng" dirty="0" smtClean="0"/>
              <a:t>součin stejných činitelů.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41277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A + B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( A + B ) . ( A + B ) =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41277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+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92080" y="141277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AB + BA +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660232" y="1412776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191683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+ 2AB + B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83569" y="2564904"/>
            <a:ext cx="374441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( A - B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( A - B ) . ( A - B ) =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245628" y="2564904"/>
            <a:ext cx="8304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</a:t>
            </a:r>
            <a:r>
              <a:rPr lang="cs-CZ" sz="2400" baseline="30000" dirty="0" smtClean="0"/>
              <a:t>2 </a:t>
            </a:r>
            <a:r>
              <a:rPr lang="cs-CZ" sz="2400" dirty="0" smtClean="0"/>
              <a:t> - 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788024" y="2564904"/>
            <a:ext cx="14401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AB - BA + 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084168" y="2564904"/>
            <a:ext cx="8640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B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4067944" y="3068960"/>
            <a:ext cx="22322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=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- 2AB + B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3789040"/>
            <a:ext cx="3600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Vypočtěte podle vzorce :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115616" y="4365104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(x + y)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</a:t>
            </a:r>
          </a:p>
          <a:p>
            <a:r>
              <a:rPr lang="cs-CZ" sz="2400" dirty="0" smtClean="0"/>
              <a:t>(x – y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=</a:t>
            </a:r>
          </a:p>
          <a:p>
            <a:r>
              <a:rPr lang="cs-CZ" sz="2400" dirty="0" smtClean="0"/>
              <a:t>(a + 1)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</a:t>
            </a:r>
          </a:p>
          <a:p>
            <a:r>
              <a:rPr lang="cs-CZ" sz="2400" dirty="0" smtClean="0"/>
              <a:t>(3 – z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4365104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+ 2xy + y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- 2xy + y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 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+ 2a + 1  </a:t>
            </a:r>
          </a:p>
          <a:p>
            <a:r>
              <a:rPr lang="cs-CZ" sz="2400" dirty="0" smtClean="0"/>
              <a:t> 9 – 6z + z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7" name="Vývojový diagram: alternativní postup 16"/>
          <p:cNvSpPr/>
          <p:nvPr/>
        </p:nvSpPr>
        <p:spPr>
          <a:xfrm>
            <a:off x="2483768" y="5589240"/>
            <a:ext cx="1728192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2483768" y="5157192"/>
            <a:ext cx="1728192" cy="4320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2483768" y="4797152"/>
            <a:ext cx="1728192" cy="36004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2483768" y="4365104"/>
            <a:ext cx="1728192" cy="43204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9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0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836712"/>
            <a:ext cx="40322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Rozhodněte, zda platí rovnost :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412776"/>
            <a:ext cx="345638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x + 2y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+ 4y</a:t>
            </a:r>
            <a:r>
              <a:rPr lang="cs-CZ" sz="2400" baseline="30000" dirty="0" smtClean="0"/>
              <a:t>2</a:t>
            </a:r>
          </a:p>
          <a:p>
            <a:r>
              <a:rPr lang="cs-CZ" sz="2400" baseline="30000" dirty="0" smtClean="0"/>
              <a:t>   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( x – 2y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x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- 4y</a:t>
            </a:r>
            <a:r>
              <a:rPr lang="cs-CZ" sz="2400" baseline="30000" dirty="0" smtClean="0"/>
              <a:t>2</a:t>
            </a:r>
          </a:p>
          <a:p>
            <a:endParaRPr lang="cs-CZ" sz="2400" baseline="30000" dirty="0" smtClean="0"/>
          </a:p>
          <a:p>
            <a:r>
              <a:rPr lang="cs-CZ" sz="2400" dirty="0" smtClean="0"/>
              <a:t>( 3 + 7a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9 + 21a + 49a</a:t>
            </a:r>
            <a:r>
              <a:rPr lang="cs-CZ" sz="2400" baseline="30000" dirty="0" smtClean="0"/>
              <a:t>2</a:t>
            </a:r>
          </a:p>
          <a:p>
            <a:r>
              <a:rPr lang="cs-CZ" sz="2400" baseline="30000" dirty="0" smtClean="0"/>
              <a:t> </a:t>
            </a:r>
            <a:endParaRPr lang="cs-CZ" sz="2400" dirty="0" smtClean="0"/>
          </a:p>
          <a:p>
            <a:r>
              <a:rPr lang="cs-CZ" sz="2400" dirty="0" smtClean="0"/>
              <a:t>( 2a – 3b)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 4a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– 9b</a:t>
            </a:r>
            <a:r>
              <a:rPr lang="cs-CZ" sz="2400" baseline="30000" dirty="0" smtClean="0"/>
              <a:t>2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34076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206084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270892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3501008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828092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LITERATURA  :  </a:t>
            </a:r>
          </a:p>
          <a:p>
            <a:r>
              <a:rPr lang="cs-CZ" sz="2400" dirty="0" smtClean="0"/>
              <a:t>PŮLPÁN, Zdeněk, Josef TREJBAL a Michal Čihák. </a:t>
            </a:r>
            <a:r>
              <a:rPr lang="cs-CZ" sz="2400" i="1" dirty="0" smtClean="0"/>
              <a:t>Matematika 8 pro základní školy: učebnice pro 8. ročník</a:t>
            </a:r>
            <a:r>
              <a:rPr lang="cs-CZ" sz="2400" dirty="0" smtClean="0"/>
              <a:t>. 1.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SPN - pedagogické nakladatelství, 2009,  ISBN 978-80-7235-419-1.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284</Words>
  <Application>Microsoft Office PowerPoint</Application>
  <PresentationFormat>Předvádění na obrazovce (4:3)</PresentationFormat>
  <Paragraphs>50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Druhá mocnina dvojčlenu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lpt</cp:lastModifiedBy>
  <cp:revision>26</cp:revision>
  <dcterms:created xsi:type="dcterms:W3CDTF">2013-03-17T16:42:18Z</dcterms:created>
  <dcterms:modified xsi:type="dcterms:W3CDTF">2013-06-30T09:25:05Z</dcterms:modified>
</cp:coreProperties>
</file>