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1" r:id="rId3"/>
    <p:sldId id="256" r:id="rId4"/>
    <p:sldId id="258" r:id="rId5"/>
    <p:sldId id="257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3EBC60-C20F-4551-829A-DC3D8E3D841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FB39C-81E5-41E9-BDC6-B38B4B6A69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7784" y="620688"/>
            <a:ext cx="60486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27584" y="1772816"/>
            <a:ext cx="756084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VY_42_INOVACE_18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Rozklad mnohočlenu na součin. Vytýkání před závorku.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Pravidla pro počítání s mnohočleny.</a:t>
            </a:r>
          </a:p>
        </p:txBody>
      </p:sp>
      <p:pic>
        <p:nvPicPr>
          <p:cNvPr id="6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Rozklad mnohočlenu na součin. Vytýkání před závorku.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9269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Mnohočleny rozkládáme na součin dvěma způsoby 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Vytýkáním činitelů společných všem členům mnohočlenu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Pomocí vzorců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060848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násobení jsme používali 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35699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+ B ) .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335699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335699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B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Kruhová šipka 8"/>
          <p:cNvSpPr/>
          <p:nvPr/>
        </p:nvSpPr>
        <p:spPr>
          <a:xfrm>
            <a:off x="683568" y="3068960"/>
            <a:ext cx="1224136" cy="504056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1187624" y="3789040"/>
            <a:ext cx="720080" cy="14401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149080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Nyní  použijeme vztahy „zprava do leva“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01317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 +  B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= 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501317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 . 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501317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 +  B ) = </a:t>
            </a:r>
            <a:endParaRPr lang="cs-CZ" sz="2400" dirty="0"/>
          </a:p>
        </p:txBody>
      </p:sp>
      <p:cxnSp>
        <p:nvCxnSpPr>
          <p:cNvPr id="16" name="Přímá spojovací šipka 15"/>
          <p:cNvCxnSpPr/>
          <p:nvPr/>
        </p:nvCxnSpPr>
        <p:spPr>
          <a:xfrm flipH="1" flipV="1">
            <a:off x="1043608" y="5373217"/>
            <a:ext cx="2088232" cy="2880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1763688" y="5373216"/>
            <a:ext cx="136815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987824" y="5373216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je společný činitel, který můžeme vytknout</a:t>
            </a:r>
          </a:p>
          <a:p>
            <a:r>
              <a:rPr lang="cs-CZ" sz="2400" dirty="0" smtClean="0"/>
              <a:t>před nebo za závorku. 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95936" y="501317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 +  B ). 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220072" y="50131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 animBg="1"/>
      <p:bldP spid="10" grpId="0" animBg="1"/>
      <p:bldP spid="11" grpId="0"/>
      <p:bldP spid="12" grpId="0"/>
      <p:bldP spid="13" grpId="0"/>
      <p:bldP spid="14" grpId="0"/>
      <p:bldP spid="28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Rozlož vytýkáním na součin 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  1 :  </a:t>
            </a:r>
          </a:p>
          <a:p>
            <a:r>
              <a:rPr lang="cs-CZ" sz="2400" dirty="0" smtClean="0"/>
              <a:t>x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 + 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+  x  =  </a:t>
            </a:r>
            <a:r>
              <a:rPr lang="cs-CZ" sz="2400" dirty="0" err="1" smtClean="0">
                <a:solidFill>
                  <a:srgbClr val="FF0000"/>
                </a:solidFill>
              </a:rPr>
              <a:t>x</a:t>
            </a:r>
            <a:r>
              <a:rPr lang="cs-CZ" sz="2400" dirty="0" smtClean="0"/>
              <a:t> . x . x  + </a:t>
            </a:r>
            <a:r>
              <a:rPr lang="cs-CZ" sz="2400" dirty="0" err="1" smtClean="0">
                <a:solidFill>
                  <a:srgbClr val="FF0000"/>
                </a:solidFill>
              </a:rPr>
              <a:t>x</a:t>
            </a:r>
            <a:r>
              <a:rPr lang="cs-CZ" sz="2400" dirty="0" smtClean="0"/>
              <a:t> . x  +  </a:t>
            </a:r>
            <a:r>
              <a:rPr lang="cs-CZ" sz="2400" dirty="0" err="1" smtClean="0">
                <a:solidFill>
                  <a:srgbClr val="FF0000"/>
                </a:solidFill>
              </a:rPr>
              <a:t>x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177281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 </a:t>
            </a:r>
            <a:r>
              <a:rPr lang="cs-CZ" sz="2400" dirty="0" smtClean="0">
                <a:solidFill>
                  <a:srgbClr val="FF0000"/>
                </a:solidFill>
              </a:rPr>
              <a:t>x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177281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( x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17728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x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17728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+  1 )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276872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Počet členů v závorce po vytknutí musí být stejný jako v mnohočlenu před vytknutím.</a:t>
            </a:r>
          </a:p>
          <a:p>
            <a:r>
              <a:rPr lang="cs-CZ" sz="2400" dirty="0" smtClean="0"/>
              <a:t>Důkaz : </a:t>
            </a:r>
            <a:r>
              <a:rPr lang="cs-CZ" sz="2400" dirty="0" err="1" smtClean="0"/>
              <a:t>x</a:t>
            </a:r>
            <a:r>
              <a:rPr lang="cs-CZ" sz="2400" dirty="0" smtClean="0"/>
              <a:t>. (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+  x   +  1)  =  x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 + 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 +  x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645024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x . (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+  x  )  ≠  x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 +  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  +  x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4365104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 2 :</a:t>
            </a:r>
          </a:p>
          <a:p>
            <a:r>
              <a:rPr lang="cs-CZ" sz="2400" dirty="0" smtClean="0"/>
              <a:t>18t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  +   15t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 -  12t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4725144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2.3.</a:t>
            </a:r>
            <a:r>
              <a:rPr lang="cs-CZ" sz="2400" dirty="0" smtClean="0">
                <a:solidFill>
                  <a:srgbClr val="FF0000"/>
                </a:solidFill>
              </a:rPr>
              <a:t>3 </a:t>
            </a:r>
            <a:r>
              <a:rPr lang="cs-CZ" sz="2400" dirty="0" err="1" smtClean="0">
                <a:solidFill>
                  <a:srgbClr val="FF0000"/>
                </a:solidFill>
              </a:rPr>
              <a:t>t</a:t>
            </a:r>
            <a:r>
              <a:rPr lang="cs-CZ" sz="2400" dirty="0" err="1" smtClean="0"/>
              <a:t>.t.t</a:t>
            </a:r>
            <a:r>
              <a:rPr lang="cs-CZ" sz="2400" dirty="0" smtClean="0"/>
              <a:t>  +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.5 </a:t>
            </a:r>
            <a:r>
              <a:rPr lang="cs-CZ" sz="2400" dirty="0" err="1" smtClean="0">
                <a:solidFill>
                  <a:srgbClr val="FF0000"/>
                </a:solidFill>
              </a:rPr>
              <a:t>t</a:t>
            </a:r>
            <a:r>
              <a:rPr lang="cs-CZ" sz="2400" dirty="0" err="1" smtClean="0"/>
              <a:t>.t</a:t>
            </a:r>
            <a:r>
              <a:rPr lang="cs-CZ" sz="2400" dirty="0" smtClean="0"/>
              <a:t> – 2.2.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530120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3.t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530120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( 6 t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530120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+ 5t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530120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- 4 )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Doplňte chybějící výrazy a správnost ověřte zkouškami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32403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+ 4x =  x . ( 3x  +  4 )</a:t>
            </a:r>
          </a:p>
          <a:p>
            <a:r>
              <a:rPr lang="cs-CZ" sz="2400" dirty="0" smtClean="0"/>
              <a:t>  </a:t>
            </a:r>
          </a:p>
          <a:p>
            <a:r>
              <a:rPr lang="cs-CZ" sz="2400" dirty="0" smtClean="0"/>
              <a:t>5x – 10  =  5 . ( x  -  2 )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2x  -  8  =  - 2 . ( -x  + 4 )</a:t>
            </a:r>
          </a:p>
          <a:p>
            <a:endParaRPr lang="cs-CZ" sz="2400" dirty="0" smtClean="0"/>
          </a:p>
          <a:p>
            <a:r>
              <a:rPr lang="cs-CZ" sz="2400" dirty="0" smtClean="0"/>
              <a:t>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-  2x  = - x  . ( -x  +  2 )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1052736"/>
            <a:ext cx="32403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Zkouška</a:t>
            </a:r>
            <a:r>
              <a:rPr lang="cs-CZ" dirty="0" smtClean="0"/>
              <a:t> :</a:t>
            </a:r>
          </a:p>
          <a:p>
            <a:r>
              <a:rPr lang="cs-CZ" sz="2400" dirty="0"/>
              <a:t>x</a:t>
            </a:r>
            <a:r>
              <a:rPr lang="cs-CZ" sz="2400" dirty="0" smtClean="0"/>
              <a:t> . ( 3x + 4 ) = 3x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+  4x</a:t>
            </a:r>
          </a:p>
          <a:p>
            <a:endParaRPr lang="cs-CZ" sz="2400" dirty="0" smtClean="0"/>
          </a:p>
          <a:p>
            <a:r>
              <a:rPr lang="cs-CZ" sz="2400" dirty="0" smtClean="0"/>
              <a:t>5 . ( x – 2 ) =   5x  -  10  </a:t>
            </a:r>
          </a:p>
          <a:p>
            <a:endParaRPr lang="cs-CZ" sz="2400" dirty="0" smtClean="0"/>
          </a:p>
          <a:p>
            <a:r>
              <a:rPr lang="cs-CZ" sz="2400" dirty="0" smtClean="0"/>
              <a:t>-2 . ( -x + 4 ) = 2x  -  8</a:t>
            </a:r>
          </a:p>
          <a:p>
            <a:endParaRPr lang="cs-CZ" sz="2400" dirty="0" smtClean="0"/>
          </a:p>
          <a:p>
            <a:r>
              <a:rPr lang="cs-CZ" sz="2400" dirty="0" smtClean="0"/>
              <a:t>-x . ( -x + 2 ) =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- 2x</a:t>
            </a:r>
            <a:endParaRPr lang="cs-CZ" sz="2400" dirty="0"/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2771800" y="1340768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3419872" y="1340768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6804248" y="1340768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2843808" y="2852936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alternativní postup 21"/>
          <p:cNvSpPr/>
          <p:nvPr/>
        </p:nvSpPr>
        <p:spPr>
          <a:xfrm>
            <a:off x="3347864" y="2852936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alternativní postup 22"/>
          <p:cNvSpPr/>
          <p:nvPr/>
        </p:nvSpPr>
        <p:spPr>
          <a:xfrm>
            <a:off x="3419872" y="3645024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alternativní postup 23"/>
          <p:cNvSpPr/>
          <p:nvPr/>
        </p:nvSpPr>
        <p:spPr>
          <a:xfrm>
            <a:off x="3131840" y="2132856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alternativní postup 24"/>
          <p:cNvSpPr/>
          <p:nvPr/>
        </p:nvSpPr>
        <p:spPr>
          <a:xfrm>
            <a:off x="6012160" y="1340768"/>
            <a:ext cx="360040" cy="5040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alternativní postup 25"/>
          <p:cNvSpPr/>
          <p:nvPr/>
        </p:nvSpPr>
        <p:spPr>
          <a:xfrm>
            <a:off x="2699792" y="2132856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alternativní postup 26"/>
          <p:cNvSpPr/>
          <p:nvPr/>
        </p:nvSpPr>
        <p:spPr>
          <a:xfrm>
            <a:off x="2843808" y="3645024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alternativní postup 27"/>
          <p:cNvSpPr/>
          <p:nvPr/>
        </p:nvSpPr>
        <p:spPr>
          <a:xfrm>
            <a:off x="6012160" y="2132856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alternativní postup 28"/>
          <p:cNvSpPr/>
          <p:nvPr/>
        </p:nvSpPr>
        <p:spPr>
          <a:xfrm>
            <a:off x="6588224" y="3645024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alternativní postup 29"/>
          <p:cNvSpPr/>
          <p:nvPr/>
        </p:nvSpPr>
        <p:spPr>
          <a:xfrm>
            <a:off x="6012160" y="3645024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alternativní postup 30"/>
          <p:cNvSpPr/>
          <p:nvPr/>
        </p:nvSpPr>
        <p:spPr>
          <a:xfrm>
            <a:off x="6660232" y="2852936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alternativní postup 31"/>
          <p:cNvSpPr/>
          <p:nvPr/>
        </p:nvSpPr>
        <p:spPr>
          <a:xfrm>
            <a:off x="6012160" y="2852936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alternativní postup 32"/>
          <p:cNvSpPr/>
          <p:nvPr/>
        </p:nvSpPr>
        <p:spPr>
          <a:xfrm>
            <a:off x="6660232" y="2132856"/>
            <a:ext cx="288032" cy="50899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3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r>
              <a:rPr lang="cs-CZ" sz="2400" dirty="0" smtClean="0"/>
              <a:t>  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393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Rozklad mnohočlenu na součin. Vytýkání před závorku.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lpt</cp:lastModifiedBy>
  <cp:revision>15</cp:revision>
  <dcterms:created xsi:type="dcterms:W3CDTF">2013-03-25T18:31:59Z</dcterms:created>
  <dcterms:modified xsi:type="dcterms:W3CDTF">2013-06-30T09:26:16Z</dcterms:modified>
</cp:coreProperties>
</file>