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60" r:id="rId2"/>
    <p:sldId id="261" r:id="rId3"/>
    <p:sldId id="257" r:id="rId4"/>
    <p:sldId id="256" r:id="rId5"/>
    <p:sldId id="258" r:id="rId6"/>
    <p:sldId id="259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2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72834A1-25AC-49CF-A4BE-9EB303101EAF}" type="datetimeFigureOut">
              <a:rPr lang="cs-CZ" smtClean="0"/>
              <a:pPr/>
              <a:t>30.6.2013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77E3F9B-95FD-40F7-87A9-893628C1246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77E3F9B-95FD-40F7-87A9-893628C12467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151DE-73A7-4EDB-BF82-37B82CBF7B8B}" type="datetimeFigureOut">
              <a:rPr lang="cs-CZ" smtClean="0"/>
              <a:pPr/>
              <a:t>30.6.2013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23C663-84AC-4052-A77B-8456DBD501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151DE-73A7-4EDB-BF82-37B82CBF7B8B}" type="datetimeFigureOut">
              <a:rPr lang="cs-CZ" smtClean="0"/>
              <a:pPr/>
              <a:t>30.6.2013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23C663-84AC-4052-A77B-8456DBD501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151DE-73A7-4EDB-BF82-37B82CBF7B8B}" type="datetimeFigureOut">
              <a:rPr lang="cs-CZ" smtClean="0"/>
              <a:pPr/>
              <a:t>30.6.2013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23C663-84AC-4052-A77B-8456DBD501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151DE-73A7-4EDB-BF82-37B82CBF7B8B}" type="datetimeFigureOut">
              <a:rPr lang="cs-CZ" smtClean="0"/>
              <a:pPr/>
              <a:t>30.6.2013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23C663-84AC-4052-A77B-8456DBD501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151DE-73A7-4EDB-BF82-37B82CBF7B8B}" type="datetimeFigureOut">
              <a:rPr lang="cs-CZ" smtClean="0"/>
              <a:pPr/>
              <a:t>30.6.2013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23C663-84AC-4052-A77B-8456DBD501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151DE-73A7-4EDB-BF82-37B82CBF7B8B}" type="datetimeFigureOut">
              <a:rPr lang="cs-CZ" smtClean="0"/>
              <a:pPr/>
              <a:t>30.6.2013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23C663-84AC-4052-A77B-8456DBD501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151DE-73A7-4EDB-BF82-37B82CBF7B8B}" type="datetimeFigureOut">
              <a:rPr lang="cs-CZ" smtClean="0"/>
              <a:pPr/>
              <a:t>30.6.2013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23C663-84AC-4052-A77B-8456DBD501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151DE-73A7-4EDB-BF82-37B82CBF7B8B}" type="datetimeFigureOut">
              <a:rPr lang="cs-CZ" smtClean="0"/>
              <a:pPr/>
              <a:t>30.6.2013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23C663-84AC-4052-A77B-8456DBD501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151DE-73A7-4EDB-BF82-37B82CBF7B8B}" type="datetimeFigureOut">
              <a:rPr lang="cs-CZ" smtClean="0"/>
              <a:pPr/>
              <a:t>30.6.2013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23C663-84AC-4052-A77B-8456DBD501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151DE-73A7-4EDB-BF82-37B82CBF7B8B}" type="datetimeFigureOut">
              <a:rPr lang="cs-CZ" smtClean="0"/>
              <a:pPr/>
              <a:t>30.6.2013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23C663-84AC-4052-A77B-8456DBD501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151DE-73A7-4EDB-BF82-37B82CBF7B8B}" type="datetimeFigureOut">
              <a:rPr lang="cs-CZ" smtClean="0"/>
              <a:pPr/>
              <a:t>30.6.2013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23C663-84AC-4052-A77B-8456DBD501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E7151DE-73A7-4EDB-BF82-37B82CBF7B8B}" type="datetimeFigureOut">
              <a:rPr lang="cs-CZ" smtClean="0"/>
              <a:pPr/>
              <a:t>30.6.2013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223C663-84AC-4052-A77B-8456DBD5016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089" y="608526"/>
            <a:ext cx="1766887" cy="1167806"/>
          </a:xfrm>
          <a:prstGeom prst="rect">
            <a:avLst/>
          </a:prstGeom>
          <a:noFill/>
        </p:spPr>
      </p:pic>
      <p:sp>
        <p:nvSpPr>
          <p:cNvPr id="3" name="Obdélník 2"/>
          <p:cNvSpPr/>
          <p:nvPr/>
        </p:nvSpPr>
        <p:spPr>
          <a:xfrm>
            <a:off x="2483768" y="620688"/>
            <a:ext cx="604867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/>
              <a:t>Základní  škola a mateřská škola v Novém </a:t>
            </a:r>
            <a:r>
              <a:rPr lang="cs-CZ" b="1" dirty="0" err="1" smtClean="0"/>
              <a:t>Strašecí</a:t>
            </a:r>
            <a:r>
              <a:rPr lang="cs-CZ" dirty="0" smtClean="0"/>
              <a:t>        </a:t>
            </a:r>
          </a:p>
          <a:p>
            <a:pPr algn="ctr"/>
            <a:r>
              <a:rPr lang="cs-CZ" dirty="0" smtClean="0"/>
              <a:t> Komenského nám. 209, 271 01 Nové </a:t>
            </a:r>
            <a:r>
              <a:rPr lang="cs-CZ" dirty="0" err="1" smtClean="0"/>
              <a:t>Strašecí</a:t>
            </a:r>
            <a:r>
              <a:rPr lang="cs-CZ" dirty="0" smtClean="0"/>
              <a:t>, </a:t>
            </a:r>
          </a:p>
          <a:p>
            <a:pPr algn="ctr"/>
            <a:r>
              <a:rPr lang="cs-CZ" dirty="0" smtClean="0"/>
              <a:t>tel. 311 240 401, 311 240 400, email: </a:t>
            </a:r>
            <a:r>
              <a:rPr lang="cs-CZ" dirty="0" err="1" smtClean="0"/>
              <a:t>zsnovstra</a:t>
            </a:r>
            <a:r>
              <a:rPr lang="cs-CZ" dirty="0" smtClean="0"/>
              <a:t>@email.</a:t>
            </a:r>
            <a:r>
              <a:rPr lang="cs-CZ" dirty="0" err="1" smtClean="0"/>
              <a:t>cz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899592" y="1844824"/>
            <a:ext cx="7200800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buFont typeface="Wingdings" pitchFamily="2" charset="2"/>
              <a:buChar char="Ø"/>
            </a:pPr>
            <a:r>
              <a:rPr lang="cs-CZ" dirty="0" smtClean="0"/>
              <a:t>ČÍSLO PROJEKTU: 1.4 OP VK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NÁZEV: VY_42_INOVACE_19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AUTOR: Mgr. Stanislav  Hajný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OBDOBÍ: 2012-13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ROČNÍK: 8.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VZDĚLÁVACÍ OBLAST: Matematika a její aplikace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VZDĚLÁVACÍ OBOR: Matematika a její aplikace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TÉMATICKÝ OKRUH: Číslo a proměnná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TÉMA: Rozklad mnohočlenu na součin. Postupné vytýkání před závorku.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ANOTACE:  Pravidla pro počítání s mnohočleny.</a:t>
            </a:r>
          </a:p>
        </p:txBody>
      </p:sp>
      <p:pic>
        <p:nvPicPr>
          <p:cNvPr id="5" name="Obrázek 3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9552" y="5517232"/>
            <a:ext cx="7992888" cy="100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Rozklad mnohočlenu na součin. Postupné vytýkání před závorku.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548680"/>
            <a:ext cx="60486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Př.  Vytkni z uvedených dvojčlenů (– 1).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1700808"/>
            <a:ext cx="22322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( a + 3 ) = ( -1 ).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55776" y="1700808"/>
            <a:ext cx="7920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( -a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131840" y="1700808"/>
            <a:ext cx="9361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- 3 )=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11560" y="2348880"/>
            <a:ext cx="20162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( y – z ) = ( -1 ) 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411760" y="2348880"/>
            <a:ext cx="16561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( -y + z ) = 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707904" y="2348880"/>
            <a:ext cx="23762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- ( z – y )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923928" y="1700808"/>
            <a:ext cx="15121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- ( -a – 3 )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83568" y="2996952"/>
            <a:ext cx="22322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(- b – 8 )= ( -1 )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483768" y="2996952"/>
            <a:ext cx="1872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( b + 8 ) =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707904" y="2996952"/>
            <a:ext cx="20882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- ( b + 8 )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11560" y="3861048"/>
            <a:ext cx="223224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Vytkni (– 1) :</a:t>
            </a:r>
          </a:p>
          <a:p>
            <a:r>
              <a:rPr lang="cs-CZ" sz="2400" dirty="0" smtClean="0"/>
              <a:t>( d – 3 ) =</a:t>
            </a:r>
          </a:p>
          <a:p>
            <a:r>
              <a:rPr lang="cs-CZ" sz="2400" dirty="0" smtClean="0"/>
              <a:t>( n + o ) =</a:t>
            </a:r>
          </a:p>
          <a:p>
            <a:r>
              <a:rPr lang="cs-CZ" sz="2400" dirty="0" smtClean="0"/>
              <a:t>( 2 – p ) =</a:t>
            </a:r>
          </a:p>
          <a:p>
            <a:r>
              <a:rPr lang="cs-CZ" sz="2400" dirty="0" smtClean="0"/>
              <a:t>( a</a:t>
            </a:r>
            <a:r>
              <a:rPr lang="cs-CZ" sz="2400" baseline="30000" dirty="0" smtClean="0"/>
              <a:t>2</a:t>
            </a:r>
            <a:r>
              <a:rPr lang="cs-CZ" sz="2400" dirty="0" smtClean="0"/>
              <a:t> - 2ab + b ) = 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627784" y="4221088"/>
            <a:ext cx="460851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Tx/>
              <a:buChar char="-"/>
            </a:pPr>
            <a:r>
              <a:rPr lang="cs-CZ" sz="2400" dirty="0" smtClean="0"/>
              <a:t>( -d + 3 )</a:t>
            </a:r>
          </a:p>
          <a:p>
            <a:pPr>
              <a:buFontTx/>
              <a:buChar char="-"/>
            </a:pPr>
            <a:r>
              <a:rPr lang="cs-CZ" sz="2400" dirty="0" smtClean="0"/>
              <a:t> ( -n – o )</a:t>
            </a:r>
          </a:p>
          <a:p>
            <a:pPr>
              <a:buFontTx/>
              <a:buChar char="-"/>
            </a:pPr>
            <a:r>
              <a:rPr lang="cs-CZ" sz="2400" dirty="0" smtClean="0"/>
              <a:t> ( p – 2 )</a:t>
            </a:r>
          </a:p>
          <a:p>
            <a:pPr>
              <a:buFontTx/>
              <a:buChar char="-"/>
            </a:pPr>
            <a:r>
              <a:rPr lang="cs-CZ" sz="2400" dirty="0" smtClean="0"/>
              <a:t> ( - a</a:t>
            </a:r>
            <a:r>
              <a:rPr lang="cs-CZ" sz="2400" baseline="30000" dirty="0" smtClean="0"/>
              <a:t>2</a:t>
            </a:r>
            <a:r>
              <a:rPr lang="cs-CZ" sz="2400" dirty="0" smtClean="0"/>
              <a:t> + 2ab – b )</a:t>
            </a:r>
          </a:p>
          <a:p>
            <a:pPr>
              <a:buFontTx/>
              <a:buChar char="-"/>
            </a:pPr>
            <a:endParaRPr lang="cs-CZ" sz="2400" dirty="0" smtClean="0"/>
          </a:p>
          <a:p>
            <a:pPr>
              <a:buFontTx/>
              <a:buChar char="-"/>
            </a:pPr>
            <a:endParaRPr lang="cs-CZ" sz="2400" dirty="0"/>
          </a:p>
        </p:txBody>
      </p:sp>
      <p:sp>
        <p:nvSpPr>
          <p:cNvPr id="21" name="Zaoblený obdélník 20"/>
          <p:cNvSpPr/>
          <p:nvPr/>
        </p:nvSpPr>
        <p:spPr>
          <a:xfrm>
            <a:off x="2627784" y="4149080"/>
            <a:ext cx="2138536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Zaoblený obdélník 23"/>
          <p:cNvSpPr/>
          <p:nvPr/>
        </p:nvSpPr>
        <p:spPr>
          <a:xfrm>
            <a:off x="2627784" y="4581128"/>
            <a:ext cx="2138536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Zaoblený obdélník 24"/>
          <p:cNvSpPr/>
          <p:nvPr/>
        </p:nvSpPr>
        <p:spPr>
          <a:xfrm>
            <a:off x="2627784" y="4941168"/>
            <a:ext cx="2138536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Zaoblený obdélník 25"/>
          <p:cNvSpPr/>
          <p:nvPr/>
        </p:nvSpPr>
        <p:spPr>
          <a:xfrm>
            <a:off x="2627784" y="5373216"/>
            <a:ext cx="2138536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9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9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4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9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54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59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4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8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4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0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6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2" grpId="0"/>
      <p:bldP spid="13" grpId="0"/>
      <p:bldP spid="14" grpId="0"/>
      <p:bldP spid="21" grpId="0" animBg="1"/>
      <p:bldP spid="24" grpId="0" animBg="1"/>
      <p:bldP spid="25" grpId="0" animBg="1"/>
      <p:bldP spid="2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692696"/>
            <a:ext cx="5040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Př.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755576" y="1196752"/>
            <a:ext cx="2880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971600" y="1196752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.C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403648" y="1196752"/>
            <a:ext cx="6480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+ A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835696" y="1196752"/>
            <a:ext cx="6480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.D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267744" y="1196752"/>
            <a:ext cx="6480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+ B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699792" y="1196752"/>
            <a:ext cx="5040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.C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131840" y="1196752"/>
            <a:ext cx="6480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+ B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635896" y="1196752"/>
            <a:ext cx="7920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. </a:t>
            </a:r>
            <a:r>
              <a:rPr lang="cs-CZ" sz="2400" dirty="0" smtClean="0"/>
              <a:t>D =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355976" y="1196752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 .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788024" y="1196752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( C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220072" y="1196752"/>
            <a:ext cx="9361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+ D )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012160" y="1196752"/>
            <a:ext cx="6480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+B</a:t>
            </a:r>
            <a:endParaRPr lang="cs-CZ" sz="2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516216" y="1196752"/>
            <a:ext cx="7920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( C</a:t>
            </a:r>
            <a:endParaRPr lang="cs-CZ" sz="2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948264" y="1196752"/>
            <a:ext cx="10081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+ D ) =</a:t>
            </a:r>
            <a:endParaRPr lang="cs-CZ" sz="24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827584" y="1772816"/>
            <a:ext cx="12241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( C + D )</a:t>
            </a:r>
            <a:endParaRPr lang="cs-CZ" sz="24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907704" y="1772816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. ( A + B )</a:t>
            </a:r>
            <a:endParaRPr lang="cs-CZ" sz="2400" dirty="0"/>
          </a:p>
        </p:txBody>
      </p:sp>
      <p:cxnSp>
        <p:nvCxnSpPr>
          <p:cNvPr id="22" name="Přímá spojovací čára 21"/>
          <p:cNvCxnSpPr/>
          <p:nvPr/>
        </p:nvCxnSpPr>
        <p:spPr>
          <a:xfrm>
            <a:off x="683568" y="1628800"/>
            <a:ext cx="360040" cy="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čára 27"/>
          <p:cNvCxnSpPr/>
          <p:nvPr/>
        </p:nvCxnSpPr>
        <p:spPr>
          <a:xfrm>
            <a:off x="2483768" y="1628800"/>
            <a:ext cx="360040" cy="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čára 28"/>
          <p:cNvCxnSpPr/>
          <p:nvPr/>
        </p:nvCxnSpPr>
        <p:spPr>
          <a:xfrm>
            <a:off x="1619672" y="1628800"/>
            <a:ext cx="360040" cy="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čára 29"/>
          <p:cNvCxnSpPr/>
          <p:nvPr/>
        </p:nvCxnSpPr>
        <p:spPr>
          <a:xfrm>
            <a:off x="3347864" y="1628800"/>
            <a:ext cx="360040" cy="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ovací čára 30"/>
          <p:cNvCxnSpPr>
            <a:stCxn id="14" idx="2"/>
            <a:endCxn id="15" idx="2"/>
          </p:cNvCxnSpPr>
          <p:nvPr/>
        </p:nvCxnSpPr>
        <p:spPr>
          <a:xfrm>
            <a:off x="5076056" y="1658417"/>
            <a:ext cx="61206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ovací čára 33"/>
          <p:cNvCxnSpPr/>
          <p:nvPr/>
        </p:nvCxnSpPr>
        <p:spPr>
          <a:xfrm>
            <a:off x="6804248" y="1628800"/>
            <a:ext cx="576064" cy="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TextovéPole 35"/>
          <p:cNvSpPr txBox="1"/>
          <p:nvPr/>
        </p:nvSpPr>
        <p:spPr>
          <a:xfrm>
            <a:off x="539552" y="3140968"/>
            <a:ext cx="266429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Př.</a:t>
            </a:r>
          </a:p>
          <a:p>
            <a:r>
              <a:rPr lang="cs-CZ" sz="2400" dirty="0" smtClean="0"/>
              <a:t>3(b – 2) + a( 2 – b) =</a:t>
            </a:r>
            <a:endParaRPr lang="cs-CZ" sz="2400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611560" y="2420888"/>
            <a:ext cx="79928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Tomuto postupu vytýkání říkáme  </a:t>
            </a:r>
            <a:r>
              <a:rPr lang="cs-CZ" sz="2400" b="1" dirty="0" smtClean="0"/>
              <a:t>postupné vytýkání.</a:t>
            </a:r>
            <a:endParaRPr lang="cs-CZ" sz="2400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3275856" y="3501008"/>
            <a:ext cx="11521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3(b – 2)</a:t>
            </a:r>
            <a:endParaRPr lang="cs-CZ" sz="2400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4427984" y="3501008"/>
            <a:ext cx="6480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+a .</a:t>
            </a:r>
            <a:endParaRPr lang="cs-CZ" sz="2400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4932040" y="3501008"/>
            <a:ext cx="9361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( -1 ).</a:t>
            </a:r>
            <a:endParaRPr lang="cs-CZ" sz="2400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5724128" y="3501008"/>
            <a:ext cx="7200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( -2</a:t>
            </a:r>
            <a:endParaRPr lang="cs-CZ" sz="2400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6228184" y="3501008"/>
            <a:ext cx="9361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+ b )=</a:t>
            </a:r>
            <a:endParaRPr lang="cs-CZ" sz="2400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683568" y="4077072"/>
            <a:ext cx="15121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= 3(b – 2)</a:t>
            </a:r>
          </a:p>
        </p:txBody>
      </p:sp>
      <p:sp>
        <p:nvSpPr>
          <p:cNvPr id="44" name="TextovéPole 43"/>
          <p:cNvSpPr txBox="1"/>
          <p:nvPr/>
        </p:nvSpPr>
        <p:spPr>
          <a:xfrm>
            <a:off x="1979712" y="4077072"/>
            <a:ext cx="5040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- a</a:t>
            </a:r>
            <a:endParaRPr lang="cs-CZ" sz="2400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2411760" y="4077072"/>
            <a:ext cx="14401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( b – 2 ) =</a:t>
            </a:r>
            <a:endParaRPr lang="cs-CZ" sz="2400" dirty="0"/>
          </a:p>
        </p:txBody>
      </p:sp>
      <p:cxnSp>
        <p:nvCxnSpPr>
          <p:cNvPr id="50" name="Přímá spojovací čára 49"/>
          <p:cNvCxnSpPr/>
          <p:nvPr/>
        </p:nvCxnSpPr>
        <p:spPr>
          <a:xfrm>
            <a:off x="1259632" y="4581128"/>
            <a:ext cx="57606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ovací čára 51"/>
          <p:cNvCxnSpPr/>
          <p:nvPr/>
        </p:nvCxnSpPr>
        <p:spPr>
          <a:xfrm>
            <a:off x="2627784" y="4581128"/>
            <a:ext cx="57606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3" name="TextovéPole 52"/>
          <p:cNvSpPr txBox="1"/>
          <p:nvPr/>
        </p:nvSpPr>
        <p:spPr>
          <a:xfrm>
            <a:off x="3635896" y="4077072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( b – 2 ) .</a:t>
            </a:r>
            <a:endParaRPr lang="cs-CZ" sz="2400" dirty="0"/>
          </a:p>
        </p:txBody>
      </p:sp>
      <p:sp>
        <p:nvSpPr>
          <p:cNvPr id="54" name="TextovéPole 53"/>
          <p:cNvSpPr txBox="1"/>
          <p:nvPr/>
        </p:nvSpPr>
        <p:spPr>
          <a:xfrm>
            <a:off x="4860032" y="4077072"/>
            <a:ext cx="12961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( 3 – a )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3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4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9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5" presetClass="entr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4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91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96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01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3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8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9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4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5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5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down)">
                                      <p:cBhvr>
                                        <p:cTn id="130" dur="3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35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40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45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6" fill="hold">
                      <p:stCondLst>
                        <p:cond delay="indefinite"/>
                      </p:stCondLst>
                      <p:childTnLst>
                        <p:par>
                          <p:cTn id="147" fill="hold">
                            <p:stCondLst>
                              <p:cond delay="0"/>
                            </p:stCondLst>
                            <p:childTnLst>
                              <p:par>
                                <p:cTn id="148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50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1" fill="hold">
                      <p:stCondLst>
                        <p:cond delay="indefinite"/>
                      </p:stCondLst>
                      <p:childTnLst>
                        <p:par>
                          <p:cTn id="152" fill="hold">
                            <p:stCondLst>
                              <p:cond delay="0"/>
                            </p:stCondLst>
                            <p:childTnLst>
                              <p:par>
                                <p:cTn id="153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55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6" fill="hold">
                      <p:stCondLst>
                        <p:cond delay="indefinite"/>
                      </p:stCondLst>
                      <p:childTnLst>
                        <p:par>
                          <p:cTn id="157" fill="hold">
                            <p:stCondLst>
                              <p:cond delay="0"/>
                            </p:stCondLst>
                            <p:childTnLst>
                              <p:par>
                                <p:cTn id="158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60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1" fill="hold">
                      <p:stCondLst>
                        <p:cond delay="indefinite"/>
                      </p:stCondLst>
                      <p:childTnLst>
                        <p:par>
                          <p:cTn id="162" fill="hold">
                            <p:stCondLst>
                              <p:cond delay="0"/>
                            </p:stCondLst>
                            <p:childTnLst>
                              <p:par>
                                <p:cTn id="163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65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6" fill="hold">
                      <p:stCondLst>
                        <p:cond delay="indefinite"/>
                      </p:stCondLst>
                      <p:childTnLst>
                        <p:par>
                          <p:cTn id="167" fill="hold">
                            <p:stCondLst>
                              <p:cond delay="0"/>
                            </p:stCondLst>
                            <p:childTnLst>
                              <p:par>
                                <p:cTn id="168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70" dur="2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1" fill="hold">
                      <p:stCondLst>
                        <p:cond delay="indefinite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75" dur="2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6" fill="hold">
                      <p:stCondLst>
                        <p:cond delay="indefinite"/>
                      </p:stCondLst>
                      <p:childTnLst>
                        <p:par>
                          <p:cTn id="177" fill="hold">
                            <p:stCondLst>
                              <p:cond delay="0"/>
                            </p:stCondLst>
                            <p:childTnLst>
                              <p:par>
                                <p:cTn id="17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0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1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2" fill="hold">
                      <p:stCondLst>
                        <p:cond delay="indefinite"/>
                      </p:stCondLst>
                      <p:childTnLst>
                        <p:par>
                          <p:cTn id="183" fill="hold">
                            <p:stCondLst>
                              <p:cond delay="0"/>
                            </p:stCondLst>
                            <p:childTnLst>
                              <p:par>
                                <p:cTn id="18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6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7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8" fill="hold">
                      <p:stCondLst>
                        <p:cond delay="indefinite"/>
                      </p:stCondLst>
                      <p:childTnLst>
                        <p:par>
                          <p:cTn id="189" fill="hold">
                            <p:stCondLst>
                              <p:cond delay="0"/>
                            </p:stCondLst>
                            <p:childTnLst>
                              <p:par>
                                <p:cTn id="19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2" dur="3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3" dur="3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4" fill="hold">
                      <p:stCondLst>
                        <p:cond delay="indefinite"/>
                      </p:stCondLst>
                      <p:childTnLst>
                        <p:par>
                          <p:cTn id="195" fill="hold">
                            <p:stCondLst>
                              <p:cond delay="0"/>
                            </p:stCondLst>
                            <p:childTnLst>
                              <p:par>
                                <p:cTn id="19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8" dur="3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9" dur="3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1"/>
      <p:bldP spid="16" grpId="0"/>
      <p:bldP spid="17" grpId="0"/>
      <p:bldP spid="18" grpId="0"/>
      <p:bldP spid="19" grpId="0"/>
      <p:bldP spid="20" grpId="0"/>
      <p:bldP spid="36" grpId="0"/>
      <p:bldP spid="37" grpId="0"/>
      <p:bldP spid="38" grpId="0"/>
      <p:bldP spid="39" grpId="0"/>
      <p:bldP spid="40" grpId="0"/>
      <p:bldP spid="41" grpId="0"/>
      <p:bldP spid="42" grpId="0"/>
      <p:bldP spid="43" grpId="0"/>
      <p:bldP spid="44" grpId="0"/>
      <p:bldP spid="45" grpId="0"/>
      <p:bldP spid="53" grpId="0"/>
      <p:bldP spid="5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836712"/>
            <a:ext cx="352839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ax</a:t>
            </a:r>
            <a:r>
              <a:rPr lang="cs-CZ" sz="2400" dirty="0" smtClean="0"/>
              <a:t> +</a:t>
            </a:r>
            <a:r>
              <a:rPr lang="cs-CZ" sz="2400" dirty="0" err="1" smtClean="0"/>
              <a:t>bx</a:t>
            </a:r>
            <a:r>
              <a:rPr lang="cs-CZ" sz="2400" dirty="0" smtClean="0"/>
              <a:t>+ </a:t>
            </a:r>
            <a:r>
              <a:rPr lang="cs-CZ" sz="2400" dirty="0" err="1" smtClean="0"/>
              <a:t>ay</a:t>
            </a:r>
            <a:r>
              <a:rPr lang="cs-CZ" sz="2400" dirty="0" smtClean="0"/>
              <a:t>+by =</a:t>
            </a:r>
          </a:p>
          <a:p>
            <a:r>
              <a:rPr lang="cs-CZ" sz="2400" dirty="0" err="1" smtClean="0"/>
              <a:t>mo</a:t>
            </a:r>
            <a:r>
              <a:rPr lang="cs-CZ" sz="2400" dirty="0" smtClean="0"/>
              <a:t> – no + 2m – 2n =</a:t>
            </a:r>
          </a:p>
          <a:p>
            <a:r>
              <a:rPr lang="cs-CZ" sz="2400" dirty="0" smtClean="0"/>
              <a:t>3c + 3d + </a:t>
            </a:r>
            <a:r>
              <a:rPr lang="cs-CZ" sz="2400" dirty="0" err="1" smtClean="0"/>
              <a:t>ce</a:t>
            </a:r>
            <a:r>
              <a:rPr lang="cs-CZ" sz="2400" dirty="0" smtClean="0"/>
              <a:t> + de =</a:t>
            </a:r>
          </a:p>
          <a:p>
            <a:r>
              <a:rPr lang="cs-CZ" sz="2400" dirty="0" smtClean="0"/>
              <a:t>k</a:t>
            </a:r>
            <a:r>
              <a:rPr lang="cs-CZ" sz="2400" baseline="30000" dirty="0" smtClean="0"/>
              <a:t> 2</a:t>
            </a:r>
            <a:r>
              <a:rPr lang="cs-CZ" sz="2400" dirty="0" smtClean="0"/>
              <a:t> – 4k + </a:t>
            </a:r>
            <a:r>
              <a:rPr lang="cs-CZ" sz="2400" dirty="0" err="1" smtClean="0"/>
              <a:t>kl</a:t>
            </a:r>
            <a:r>
              <a:rPr lang="cs-CZ" sz="2400" dirty="0" smtClean="0"/>
              <a:t> – 4l =</a:t>
            </a:r>
          </a:p>
          <a:p>
            <a:r>
              <a:rPr lang="cs-CZ" sz="2400" dirty="0" smtClean="0"/>
              <a:t> 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755576" y="3356992"/>
            <a:ext cx="288032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yz</a:t>
            </a:r>
            <a:r>
              <a:rPr lang="cs-CZ" sz="2400" dirty="0" smtClean="0"/>
              <a:t> – 4y -3z +12 =</a:t>
            </a:r>
          </a:p>
          <a:p>
            <a:r>
              <a:rPr lang="cs-CZ" sz="2400" dirty="0" err="1" smtClean="0"/>
              <a:t>xy</a:t>
            </a:r>
            <a:r>
              <a:rPr lang="cs-CZ" sz="2400" dirty="0" smtClean="0"/>
              <a:t> + 3y + x + 3 =</a:t>
            </a:r>
          </a:p>
          <a:p>
            <a:r>
              <a:rPr lang="cs-CZ" sz="2400" dirty="0" err="1" smtClean="0"/>
              <a:t>ef</a:t>
            </a:r>
            <a:r>
              <a:rPr lang="cs-CZ" sz="2400" dirty="0" smtClean="0"/>
              <a:t> – 7e – 5f + 35 =</a:t>
            </a:r>
          </a:p>
          <a:p>
            <a:r>
              <a:rPr lang="cs-CZ" sz="2400" dirty="0" smtClean="0"/>
              <a:t>3ab – 6a + b</a:t>
            </a:r>
            <a:r>
              <a:rPr lang="cs-CZ" sz="2400" baseline="30000" dirty="0" smtClean="0"/>
              <a:t>2</a:t>
            </a:r>
            <a:r>
              <a:rPr lang="cs-CZ" sz="2400" dirty="0" smtClean="0"/>
              <a:t> – 2b =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635896" y="836712"/>
            <a:ext cx="475252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x( a + b ) + y( a + b ) = (a+b)(x+y)</a:t>
            </a:r>
          </a:p>
          <a:p>
            <a:r>
              <a:rPr lang="cs-CZ" sz="2400" dirty="0" smtClean="0"/>
              <a:t>o(m – n) + 2(m – n) = (m – n)(o + 2)</a:t>
            </a:r>
          </a:p>
          <a:p>
            <a:r>
              <a:rPr lang="cs-CZ" sz="2400" dirty="0" smtClean="0"/>
              <a:t>3(c + d) +e(c + d) = (c + d)(3 +e)</a:t>
            </a:r>
          </a:p>
          <a:p>
            <a:r>
              <a:rPr lang="cs-CZ" sz="2400" dirty="0" smtClean="0"/>
              <a:t>k(k – 4) + l(k – 4) = (k – 4)(k + l)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347864" y="3356992"/>
            <a:ext cx="4752528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y(z-4) -3(z-4) = (z-4)(y-3)</a:t>
            </a:r>
          </a:p>
          <a:p>
            <a:r>
              <a:rPr lang="cs-CZ" sz="2400" dirty="0" smtClean="0"/>
              <a:t>y(x+3) + 1(x+3) = (x+3)(y+1)</a:t>
            </a:r>
          </a:p>
          <a:p>
            <a:r>
              <a:rPr lang="cs-CZ" sz="2400" dirty="0" smtClean="0"/>
              <a:t>e(f-7) -5(f -5) = (f-5)(e-5)</a:t>
            </a:r>
          </a:p>
          <a:p>
            <a:r>
              <a:rPr lang="cs-CZ" sz="2400" dirty="0" smtClean="0"/>
              <a:t>3a(b-2) +b(b-2) = (</a:t>
            </a:r>
            <a:r>
              <a:rPr lang="cs-CZ" sz="2800" dirty="0" smtClean="0"/>
              <a:t>b-2)(3a+b)</a:t>
            </a:r>
            <a:endParaRPr lang="cs-CZ" sz="2400" dirty="0"/>
          </a:p>
        </p:txBody>
      </p:sp>
      <p:sp>
        <p:nvSpPr>
          <p:cNvPr id="6" name="Zaoblený obdélník 5"/>
          <p:cNvSpPr/>
          <p:nvPr/>
        </p:nvSpPr>
        <p:spPr>
          <a:xfrm>
            <a:off x="3563888" y="1268760"/>
            <a:ext cx="2736304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5292080" y="3789040"/>
            <a:ext cx="2736304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aoblený obdélník 7"/>
          <p:cNvSpPr/>
          <p:nvPr/>
        </p:nvSpPr>
        <p:spPr>
          <a:xfrm>
            <a:off x="5220072" y="3429000"/>
            <a:ext cx="2736304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aoblený obdélník 8"/>
          <p:cNvSpPr/>
          <p:nvPr/>
        </p:nvSpPr>
        <p:spPr>
          <a:xfrm>
            <a:off x="3275856" y="4509120"/>
            <a:ext cx="2232248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aoblený obdélník 9"/>
          <p:cNvSpPr/>
          <p:nvPr/>
        </p:nvSpPr>
        <p:spPr>
          <a:xfrm>
            <a:off x="3203848" y="4149080"/>
            <a:ext cx="2088232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aoblený obdélník 10"/>
          <p:cNvSpPr/>
          <p:nvPr/>
        </p:nvSpPr>
        <p:spPr>
          <a:xfrm>
            <a:off x="2915816" y="3789040"/>
            <a:ext cx="2376264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Zaoblený obdélník 11"/>
          <p:cNvSpPr/>
          <p:nvPr/>
        </p:nvSpPr>
        <p:spPr>
          <a:xfrm>
            <a:off x="3059832" y="3429000"/>
            <a:ext cx="2160240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Zaoblený obdélník 12"/>
          <p:cNvSpPr/>
          <p:nvPr/>
        </p:nvSpPr>
        <p:spPr>
          <a:xfrm>
            <a:off x="3347864" y="1628800"/>
            <a:ext cx="2736304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Zaoblený obdélník 13"/>
          <p:cNvSpPr/>
          <p:nvPr/>
        </p:nvSpPr>
        <p:spPr>
          <a:xfrm>
            <a:off x="5508104" y="4509120"/>
            <a:ext cx="2736304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Zaoblený obdélník 14"/>
          <p:cNvSpPr/>
          <p:nvPr/>
        </p:nvSpPr>
        <p:spPr>
          <a:xfrm>
            <a:off x="5292080" y="4149080"/>
            <a:ext cx="2736304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Zaoblený obdélník 15"/>
          <p:cNvSpPr/>
          <p:nvPr/>
        </p:nvSpPr>
        <p:spPr>
          <a:xfrm>
            <a:off x="5868144" y="1988840"/>
            <a:ext cx="2736304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Zaoblený obdélník 16"/>
          <p:cNvSpPr/>
          <p:nvPr/>
        </p:nvSpPr>
        <p:spPr>
          <a:xfrm>
            <a:off x="3203848" y="1988840"/>
            <a:ext cx="2736304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Zaoblený obdélník 17"/>
          <p:cNvSpPr/>
          <p:nvPr/>
        </p:nvSpPr>
        <p:spPr>
          <a:xfrm>
            <a:off x="6228184" y="1340768"/>
            <a:ext cx="2736304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Zaoblený obdélník 18"/>
          <p:cNvSpPr/>
          <p:nvPr/>
        </p:nvSpPr>
        <p:spPr>
          <a:xfrm>
            <a:off x="6012160" y="1628800"/>
            <a:ext cx="2736304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Zaoblený obdélník 19"/>
          <p:cNvSpPr/>
          <p:nvPr/>
        </p:nvSpPr>
        <p:spPr>
          <a:xfrm>
            <a:off x="3707904" y="908720"/>
            <a:ext cx="2736304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Zaoblený obdélník 20"/>
          <p:cNvSpPr/>
          <p:nvPr/>
        </p:nvSpPr>
        <p:spPr>
          <a:xfrm>
            <a:off x="6407696" y="908720"/>
            <a:ext cx="2736304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3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9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5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1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7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3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6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6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6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7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7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8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8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9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9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539552" y="1988841"/>
            <a:ext cx="631844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95536" y="332656"/>
            <a:ext cx="8064896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LITERATURA  :  </a:t>
            </a:r>
          </a:p>
          <a:p>
            <a:r>
              <a:rPr lang="cs-CZ" sz="2400" dirty="0" smtClean="0"/>
              <a:t>PŮLPÁN, Zdeněk, Josef TREJBAL a Michal Čihák. </a:t>
            </a:r>
            <a:r>
              <a:rPr lang="cs-CZ" sz="2400" i="1" dirty="0" smtClean="0"/>
              <a:t>Matematika 8 pro základní školy: učebnice pro 8. ročník</a:t>
            </a:r>
            <a:r>
              <a:rPr lang="cs-CZ" sz="2400" dirty="0" smtClean="0"/>
              <a:t>. 1. </a:t>
            </a:r>
            <a:r>
              <a:rPr lang="cs-CZ" sz="2400" dirty="0" err="1" smtClean="0"/>
              <a:t>vyd</a:t>
            </a:r>
            <a:r>
              <a:rPr lang="cs-CZ" sz="2400" dirty="0" smtClean="0"/>
              <a:t>. Praha: SPN - pedagogické nakladatelství, 2009,  ISBN 978-80-7235-419-1.</a:t>
            </a:r>
          </a:p>
          <a:p>
            <a:endParaRPr lang="cs-CZ" sz="2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131</TotalTime>
  <Words>532</Words>
  <Application>Microsoft Office PowerPoint</Application>
  <PresentationFormat>Předvádění na obrazovce (4:3)</PresentationFormat>
  <Paragraphs>86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Snímek 1</vt:lpstr>
      <vt:lpstr>Rozklad mnohočlenu na součin. Postupné vytýkání před závorku.</vt:lpstr>
      <vt:lpstr>Snímek 3</vt:lpstr>
      <vt:lpstr>Snímek 4</vt:lpstr>
      <vt:lpstr>Snímek 5</vt:lpstr>
      <vt:lpstr>Snímek 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lpt</dc:creator>
  <cp:lastModifiedBy>lpt</cp:lastModifiedBy>
  <cp:revision>17</cp:revision>
  <dcterms:created xsi:type="dcterms:W3CDTF">2013-03-25T20:32:05Z</dcterms:created>
  <dcterms:modified xsi:type="dcterms:W3CDTF">2013-06-30T09:27:31Z</dcterms:modified>
</cp:coreProperties>
</file>