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62" r:id="rId5"/>
    <p:sldId id="264" r:id="rId6"/>
    <p:sldId id="263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7F52E7-9660-4A8E-90B7-6FFB3F9851CC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681346-32D7-4B65-A859-88AB26B095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931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4681346-32D7-4B65-A859-88AB26B0955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68258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B27D3-34C3-4FB4-BE08-6025A7C68EAA}" type="datetimeFigureOut">
              <a:rPr lang="cs-CZ" smtClean="0"/>
              <a:pPr/>
              <a:t>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778B55-BAAA-475E-9270-0812A7111A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hyperlink" Target="http://en.wikipedia.org/wiki/File:Machu_Picchu,_Peru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f/f1/Quipu_Inca.JPG?uselang=cs" TargetMode="External"/><Relationship Id="rId3" Type="http://schemas.openxmlformats.org/officeDocument/2006/relationships/hyperlink" Target="http://office.microsoft.com/cs-cz/images/results.aspx?ex=2&amp;qu=r&#225;me&#269;ek" TargetMode="External"/><Relationship Id="rId7" Type="http://schemas.openxmlformats.org/officeDocument/2006/relationships/hyperlink" Target="http://office.microsoft.com/cs-cz/images/results.aspx?qu=Azt%C3%A9kov%C3%A9&amp;ctt=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civilizace&amp;ctt=1" TargetMode="External"/><Relationship Id="rId5" Type="http://schemas.openxmlformats.org/officeDocument/2006/relationships/hyperlink" Target="http://office.microsoft.com/cs-cz/images/results.aspx?qu=karibsk%C3%A9%20ostrovy&amp;ctt=1" TargetMode="External"/><Relationship Id="rId10" Type="http://schemas.openxmlformats.org/officeDocument/2006/relationships/hyperlink" Target="http://en.wikipedia.org/wiki/File:Machu_Picchu,_Peru.jpg" TargetMode="External"/><Relationship Id="rId4" Type="http://schemas.openxmlformats.org/officeDocument/2006/relationships/hyperlink" Target="http://office.microsoft.com/cs-cz/images/results.aspx?ex=2&amp;qu=amerika" TargetMode="External"/><Relationship Id="rId9" Type="http://schemas.openxmlformats.org/officeDocument/2006/relationships/hyperlink" Target="http://upload.wikimedia.org/wikipedia/commons/8/86/Machupicchu_hb10.jpg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355976" y="620688"/>
            <a:ext cx="4572000" cy="3693319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defRPr/>
            </a:pPr>
            <a:r>
              <a:rPr lang="cs-CZ" kern="0" dirty="0"/>
              <a:t>Název školy: </a:t>
            </a:r>
            <a:r>
              <a:rPr lang="cs-CZ" b="1" kern="0" dirty="0"/>
              <a:t>ZŠ Štětí, Ostrovní 300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Autor: </a:t>
            </a:r>
            <a:r>
              <a:rPr lang="cs-CZ" b="1" kern="0" dirty="0"/>
              <a:t>Sandra Tichá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Název materiálu: </a:t>
            </a:r>
            <a:br>
              <a:rPr lang="cs-CZ" kern="0" dirty="0"/>
            </a:br>
            <a:r>
              <a:rPr lang="cs-CZ" b="1" kern="0" dirty="0"/>
              <a:t>VY_32_INOVACE_ </a:t>
            </a:r>
            <a:r>
              <a:rPr lang="cs-CZ" b="1" kern="0" dirty="0" smtClean="0"/>
              <a:t>D.7.A.15_</a:t>
            </a:r>
            <a:r>
              <a:rPr lang="cs-CZ" b="1" kern="0" dirty="0" err="1" smtClean="0"/>
              <a:t>predkolumbovska</a:t>
            </a:r>
            <a:r>
              <a:rPr lang="cs-CZ" b="1" kern="0" dirty="0" smtClean="0"/>
              <a:t>_</a:t>
            </a:r>
            <a:r>
              <a:rPr lang="cs-CZ" b="1" kern="0" dirty="0" err="1" smtClean="0"/>
              <a:t>amerika</a:t>
            </a:r>
            <a:endParaRPr lang="cs-CZ" b="1" kern="0" dirty="0">
              <a:solidFill>
                <a:srgbClr val="FF0000"/>
              </a:solidFill>
            </a:endParaRPr>
          </a:p>
          <a:p>
            <a:pPr lvl="0">
              <a:defRPr/>
            </a:pPr>
            <a:r>
              <a:rPr lang="cs-CZ" kern="0" dirty="0"/>
              <a:t>Datum: </a:t>
            </a:r>
            <a:r>
              <a:rPr lang="cs-CZ" kern="0" dirty="0" smtClean="0"/>
              <a:t>17.1.2012</a:t>
            </a:r>
            <a:endParaRPr lang="cs-CZ" kern="0" dirty="0"/>
          </a:p>
          <a:p>
            <a:pPr lvl="0">
              <a:defRPr/>
            </a:pPr>
            <a:r>
              <a:rPr lang="cs-CZ" kern="0" dirty="0"/>
              <a:t>Ročník: sedmý</a:t>
            </a:r>
          </a:p>
          <a:p>
            <a:pPr lvl="0">
              <a:defRPr/>
            </a:pPr>
            <a:r>
              <a:rPr lang="cs-CZ" kern="0" dirty="0"/>
              <a:t>Vzdělávací oblast: Člověk a společnost</a:t>
            </a:r>
          </a:p>
          <a:p>
            <a:pPr lvl="0">
              <a:defRPr/>
            </a:pPr>
            <a:r>
              <a:rPr lang="cs-CZ" kern="0" dirty="0"/>
              <a:t>Vzdělávací obor: Dějepis</a:t>
            </a:r>
            <a:br>
              <a:rPr lang="cs-CZ" kern="0" dirty="0"/>
            </a:br>
            <a:r>
              <a:rPr lang="cs-CZ" kern="0" dirty="0"/>
              <a:t>Název: </a:t>
            </a:r>
            <a:r>
              <a:rPr lang="cs-CZ" kern="0" dirty="0" smtClean="0"/>
              <a:t>Předkolumbovská Amerika</a:t>
            </a:r>
            <a:r>
              <a:rPr lang="cs-CZ" kern="0" dirty="0"/>
              <a:t/>
            </a:r>
            <a:br>
              <a:rPr lang="cs-CZ" kern="0" dirty="0"/>
            </a:br>
            <a:r>
              <a:rPr lang="cs-CZ" kern="0" dirty="0"/>
              <a:t>Číslo operačního programu: </a:t>
            </a:r>
            <a:r>
              <a:rPr lang="cs-CZ" b="1" kern="0" dirty="0"/>
              <a:t>CZ.1.07/1.4.00/21.1693</a:t>
            </a:r>
          </a:p>
          <a:p>
            <a:pPr lvl="0">
              <a:defRPr/>
            </a:pPr>
            <a:r>
              <a:rPr lang="cs-CZ" kern="0" dirty="0"/>
              <a:t>Název projektu: </a:t>
            </a:r>
            <a:r>
              <a:rPr lang="cs-CZ" b="1" kern="0" dirty="0"/>
              <a:t>PRIMA ŠKOLA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31640" y="4314007"/>
            <a:ext cx="734481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/>
              <a:t>PŘEDKOLUMBOVSKÁ AMERIKA </a:t>
            </a:r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1547664" y="5179335"/>
            <a:ext cx="61926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Anotace: Prezentace </a:t>
            </a:r>
            <a:r>
              <a:rPr lang="cs-CZ" smtClean="0"/>
              <a:t>je určena </a:t>
            </a:r>
            <a:r>
              <a:rPr lang="cs-CZ" dirty="0" smtClean="0"/>
              <a:t>pro sedmý ročník ZŠ a </a:t>
            </a:r>
            <a:r>
              <a:rPr lang="cs-CZ" smtClean="0"/>
              <a:t>slouží </a:t>
            </a:r>
          </a:p>
          <a:p>
            <a:r>
              <a:rPr lang="cs-CZ" smtClean="0"/>
              <a:t>k </a:t>
            </a:r>
            <a:r>
              <a:rPr lang="cs-CZ" dirty="0" smtClean="0"/>
              <a:t>výkladu o obyvatelích Ameriky.</a:t>
            </a:r>
            <a:endParaRPr lang="cs-CZ" b="1" dirty="0" smtClean="0"/>
          </a:p>
          <a:p>
            <a:endParaRPr lang="cs-CZ" b="1" dirty="0"/>
          </a:p>
        </p:txBody>
      </p:sp>
      <p:pic>
        <p:nvPicPr>
          <p:cNvPr id="10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58052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4" descr="logo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1115616" y="836712"/>
            <a:ext cx="1811936" cy="1728192"/>
          </a:xfrm>
          <a:prstGeom prst="rect">
            <a:avLst/>
          </a:prstGeom>
          <a:noFill/>
          <a:effectLst>
            <a:outerShdw blurRad="50800" dist="50800" dir="5400000" algn="ctr" rotWithShape="0">
              <a:srgbClr val="FFFF99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pic>
        <p:nvPicPr>
          <p:cNvPr id="1026" name="Picture 2" descr="C:\Users\Štěpán\AppData\Local\Microsoft\Windows\Temporary Internet Files\Low\Content.IE5\TDAYXLGY\MC90043806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00808"/>
            <a:ext cx="4708891" cy="47088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632843"/>
            <a:ext cx="777686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		1. Kdo jako první objevil nový kontinent, Ameriku?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	2. Podle koho nese tento kontinent jméno?</a:t>
            </a:r>
          </a:p>
          <a:p>
            <a:endParaRPr lang="cs-CZ" dirty="0">
              <a:latin typeface="Comic Sans MS" pitchFamily="66" charset="0"/>
            </a:endParaRPr>
          </a:p>
          <a:p>
            <a:r>
              <a:rPr lang="cs-CZ" dirty="0" smtClean="0">
                <a:latin typeface="Comic Sans MS" pitchFamily="66" charset="0"/>
              </a:rPr>
              <a:t>3. Vyznač na mapě, do které oblasti </a:t>
            </a:r>
          </a:p>
          <a:p>
            <a:r>
              <a:rPr lang="cs-CZ" dirty="0" smtClean="0">
                <a:latin typeface="Comic Sans MS" pitchFamily="66" charset="0"/>
              </a:rPr>
              <a:t>doplula španělská výprava vedená </a:t>
            </a:r>
          </a:p>
          <a:p>
            <a:r>
              <a:rPr lang="cs-CZ" dirty="0" smtClean="0">
                <a:latin typeface="Comic Sans MS" pitchFamily="66" charset="0"/>
              </a:rPr>
              <a:t>Kryštofem Kolumbem. </a:t>
            </a:r>
            <a:endParaRPr lang="cs-CZ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773" y="2852936"/>
            <a:ext cx="2248071" cy="3357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pic>
        <p:nvPicPr>
          <p:cNvPr id="6" name="Picture 2" descr="C:\Users\Štěpán\AppData\Local\Microsoft\Windows\Temporary Internet Files\Low\Content.IE5\TDAYXLGY\MC900438067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700808"/>
            <a:ext cx="4708891" cy="47088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692696"/>
            <a:ext cx="75172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</a:t>
            </a:r>
            <a:r>
              <a:rPr lang="cs-CZ" b="1" u="sng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zámořským objevům patří i zjištění, že v Americe existovaly vyspělé civilizace. </a:t>
            </a:r>
            <a:endParaRPr lang="cs-CZ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187624" y="170080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latin typeface="Comic Sans MS" pitchFamily="66" charset="0"/>
              </a:rPr>
              <a:t>Mayové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55615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latin typeface="Comic Sans MS" pitchFamily="66" charset="0"/>
              </a:rPr>
              <a:t>Aztékové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16759" y="344269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ü"/>
            </a:pPr>
            <a:r>
              <a:rPr lang="cs-CZ" sz="2800" dirty="0" smtClean="0">
                <a:latin typeface="Comic Sans MS" pitchFamily="66" charset="0"/>
              </a:rPr>
              <a:t>Inkové</a:t>
            </a:r>
            <a:endParaRPr lang="cs-CZ" sz="28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99592" y="620688"/>
            <a:ext cx="46805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Předkolumbovské 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Comic Sans MS" pitchFamily="66" charset="0"/>
              </a:rPr>
              <a:t>		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civilizace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6789" y="1872390"/>
            <a:ext cx="7920880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	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Mayové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Střední Amerika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Budovali kamenné pyramidy.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Věnovali se astronomii.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2400" dirty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Říše zanikla před objevením </a:t>
            </a:r>
          </a:p>
          <a:p>
            <a:r>
              <a:rPr lang="cs-CZ" sz="2400" dirty="0">
                <a:latin typeface="Comic Sans MS" pitchFamily="66" charset="0"/>
              </a:rPr>
              <a:t>	</a:t>
            </a:r>
            <a:r>
              <a:rPr lang="cs-CZ" sz="2400" dirty="0" smtClean="0">
                <a:latin typeface="Comic Sans MS" pitchFamily="66" charset="0"/>
              </a:rPr>
              <a:t>Ameriky K. </a:t>
            </a:r>
            <a:r>
              <a:rPr lang="cs-CZ" sz="2400" dirty="0">
                <a:latin typeface="Comic Sans MS" pitchFamily="66" charset="0"/>
              </a:rPr>
              <a:t>K</a:t>
            </a:r>
            <a:r>
              <a:rPr lang="cs-CZ" sz="2400" dirty="0" smtClean="0">
                <a:latin typeface="Comic Sans MS" pitchFamily="66" charset="0"/>
              </a:rPr>
              <a:t>olumbem.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endParaRPr lang="cs-CZ" sz="3600" dirty="0">
              <a:latin typeface="Comic Sans MS" pitchFamily="66" charset="0"/>
            </a:endParaRPr>
          </a:p>
          <a:p>
            <a:endParaRPr lang="cs-CZ" sz="2800" dirty="0" smtClean="0">
              <a:latin typeface="Comic Sans MS" pitchFamily="66" charset="0"/>
            </a:endParaRPr>
          </a:p>
          <a:p>
            <a:endParaRPr lang="cs-CZ" sz="3600" dirty="0">
              <a:latin typeface="Comic Sans MS" pitchFamily="66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52847"/>
            <a:ext cx="3914775" cy="3132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8167" y="4568320"/>
            <a:ext cx="4030552" cy="22660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60333" y="3328004"/>
            <a:ext cx="391477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/>
              <a:t>Pyramida El </a:t>
            </a:r>
            <a:r>
              <a:rPr lang="cs-CZ" sz="1400" dirty="0" err="1"/>
              <a:t>Castillo</a:t>
            </a:r>
            <a:r>
              <a:rPr lang="cs-CZ" sz="1400" dirty="0"/>
              <a:t> v </a:t>
            </a:r>
            <a:r>
              <a:rPr lang="cs-CZ" sz="1400" dirty="0" err="1"/>
              <a:t>Chichén</a:t>
            </a:r>
            <a:r>
              <a:rPr lang="cs-CZ" sz="1400" dirty="0"/>
              <a:t> </a:t>
            </a:r>
            <a:r>
              <a:rPr lang="cs-CZ" sz="1400" dirty="0" err="1" smtClean="0"/>
              <a:t>Itzá</a:t>
            </a:r>
            <a:r>
              <a:rPr lang="cs-CZ" sz="1400" dirty="0" smtClean="0"/>
              <a:t>, Střední Amerika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271792" y="4399327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Mayská budova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971600" y="69269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Předkolumbovské </a:t>
            </a:r>
          </a:p>
          <a:p>
            <a:r>
              <a:rPr lang="cs-CZ" sz="2800" dirty="0">
                <a:solidFill>
                  <a:srgbClr val="00B050"/>
                </a:solidFill>
                <a:latin typeface="Comic Sans MS" pitchFamily="66" charset="0"/>
              </a:rPr>
              <a:t>		</a:t>
            </a:r>
            <a:r>
              <a:rPr lang="cs-CZ" sz="28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civilizace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852936"/>
            <a:ext cx="3506094" cy="3195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194" y="316232"/>
            <a:ext cx="4503737" cy="25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49901" y="6048287"/>
            <a:ext cx="329007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Aztécký bojovník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427984" y="2430760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Aztécká stavba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2204864"/>
            <a:ext cx="36004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Aztékové</a:t>
            </a:r>
          </a:p>
          <a:p>
            <a:endParaRPr lang="cs-CZ" sz="20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Střední Amerika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Navázali na mayskou kulturu.</a:t>
            </a:r>
          </a:p>
          <a:p>
            <a:endParaRPr lang="cs-CZ" sz="2400" dirty="0" smtClean="0">
              <a:latin typeface="Comic Sans MS" pitchFamily="66" charset="0"/>
            </a:endParaRPr>
          </a:p>
          <a:p>
            <a:pPr marL="342900" indent="-3429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1521 dobyl tuto říši H. </a:t>
            </a:r>
            <a:r>
              <a:rPr lang="cs-CZ" sz="2400" dirty="0" err="1" smtClean="0">
                <a:latin typeface="Comic Sans MS" pitchFamily="66" charset="0"/>
              </a:rPr>
              <a:t>Cortéz</a:t>
            </a:r>
            <a:r>
              <a:rPr lang="cs-CZ" sz="2400" dirty="0" smtClean="0">
                <a:latin typeface="Comic Sans MS" pitchFamily="66" charset="0"/>
              </a:rPr>
              <a:t>, Španěl.</a:t>
            </a:r>
            <a:endParaRPr lang="cs-CZ" sz="36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44632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6877" y="4530770"/>
            <a:ext cx="3579607" cy="223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372200" y="3789040"/>
            <a:ext cx="2232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Incká architektura</a:t>
            </a:r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809836" y="548680"/>
            <a:ext cx="54183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u="sng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Předkolumbovské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civilizace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pic>
        <p:nvPicPr>
          <p:cNvPr id="3076" name="Picture 4" descr="http://upload.wikimedia.org/wikipedia/commons/f/f1/Quipu_Inca.JPG?uselang=cs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16632"/>
            <a:ext cx="2348260" cy="35263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upload.wikimedia.org/wikipedia/commons/8/86/Machupicchu_hb1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28943"/>
            <a:ext cx="4824536" cy="303945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51651" y="6460624"/>
            <a:ext cx="4852397" cy="307777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r>
              <a:rPr lang="cs-CZ" sz="1400" dirty="0">
                <a:hlinkClick r:id="rId7"/>
              </a:rPr>
              <a:t>http://en.wikipedia.org/wiki/File:Machu_Picchu,_Peru.jpg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99974" y="1032670"/>
            <a:ext cx="6192688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	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Inkové</a:t>
            </a:r>
          </a:p>
          <a:p>
            <a:endParaRPr lang="cs-CZ" sz="2400" b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  <a:p>
            <a:pPr marL="571500" indent="-5715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Jižní Amerika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Budovali silnice, mosty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Uzlové písmo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cs-CZ" sz="2400" dirty="0" smtClean="0">
                <a:latin typeface="Comic Sans MS" pitchFamily="66" charset="0"/>
              </a:rPr>
              <a:t>1533 říši dobyl F. </a:t>
            </a:r>
            <a:r>
              <a:rPr lang="cs-CZ" sz="2400" dirty="0" err="1" smtClean="0">
                <a:latin typeface="Comic Sans MS" pitchFamily="66" charset="0"/>
              </a:rPr>
              <a:t>Pizzaro</a:t>
            </a:r>
            <a:r>
              <a:rPr lang="cs-CZ" sz="2400" dirty="0" smtClean="0">
                <a:latin typeface="Comic Sans MS" pitchFamily="66" charset="0"/>
              </a:rPr>
              <a:t>, Španěl</a:t>
            </a:r>
          </a:p>
          <a:p>
            <a:pPr marL="571500" indent="-571500">
              <a:buFont typeface="Wingdings" pitchFamily="2" charset="2"/>
              <a:buChar char="ü"/>
            </a:pPr>
            <a:endParaRPr lang="cs-CZ" sz="2800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740352" y="3442692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err="1" smtClean="0"/>
              <a:t>Kippu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3942928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Machu </a:t>
            </a:r>
            <a:r>
              <a:rPr lang="cs-CZ" dirty="0" err="1" smtClean="0"/>
              <a:t>Picchu</a:t>
            </a:r>
            <a:r>
              <a:rPr lang="cs-CZ" dirty="0" smtClean="0"/>
              <a:t>, Peru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6885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72774" y="484111"/>
            <a:ext cx="51125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Použité zdroje</a:t>
            </a:r>
            <a:endParaRPr lang="cs-CZ" sz="4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1412776"/>
            <a:ext cx="7848872" cy="54784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 smtClean="0"/>
              <a:t>Klipart [ on-line] 2012 [cit. 2012-01-16]. Dostupné na www: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>
                <a:hlinkClick r:id="rId3"/>
              </a:rPr>
              <a:t> http://office.microsoft.com/</a:t>
            </a:r>
            <a:r>
              <a:rPr lang="cs-CZ" sz="1400" dirty="0" err="1" smtClean="0">
                <a:hlinkClick r:id="rId3"/>
              </a:rPr>
              <a:t>cs-cz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results.aspx?ex</a:t>
            </a:r>
            <a:r>
              <a:rPr lang="cs-CZ" sz="1400" dirty="0" smtClean="0">
                <a:hlinkClick r:id="rId3"/>
              </a:rPr>
              <a:t>=2&amp;qu=rámeček#ai:MC900022219|mt:0|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4"/>
              </a:rPr>
              <a:t>http://office.microsoft.com/cs-cz/images/results.aspx?ex=2&amp;qu=amerika#ai:MC900438067|mt:0</a:t>
            </a:r>
            <a:r>
              <a:rPr lang="cs-CZ" sz="1400" dirty="0" smtClean="0">
                <a:hlinkClick r:id="rId4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5"/>
              </a:rPr>
              <a:t>http://office.microsoft.com/cs-cz/images/results.aspx?qu=karibsk%C3%A9%20ostrovy&amp;ctt=1#ai:MP900438427|mt:0</a:t>
            </a:r>
            <a:r>
              <a:rPr lang="cs-CZ" sz="1400" dirty="0" smtClean="0">
                <a:hlinkClick r:id="rId5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http://office.microsoft.com/cs-cz/images/results.aspx?qu=civilizace&amp;ctt=1#ai:MP900400771|mt:0</a:t>
            </a:r>
            <a:r>
              <a:rPr lang="cs-CZ" sz="1400" dirty="0" smtClean="0">
                <a:hlinkClick r:id="rId6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http://office.microsoft.com/cs-cz/images/results.aspx?qu=civilizace&amp;ctt=1#ai:MC900227086|mt:0</a:t>
            </a:r>
            <a:r>
              <a:rPr lang="cs-CZ" sz="1400" dirty="0" smtClean="0">
                <a:hlinkClick r:id="rId6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6"/>
              </a:rPr>
              <a:t>http://office.microsoft.com/cs-cz/images/results.aspx?qu=civilizace&amp;ctt=1#ai:MC900227110|mt:0</a:t>
            </a:r>
            <a:r>
              <a:rPr lang="cs-CZ" sz="1400" dirty="0" smtClean="0">
                <a:hlinkClick r:id="rId6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7"/>
              </a:rPr>
              <a:t>http://office.microsoft.com/cs-cz/images/results.aspx?qu=Azt%C3%A9kov%C3%A9&amp;ctt=1#ai:MC900435668|mt:0</a:t>
            </a:r>
            <a:r>
              <a:rPr lang="cs-CZ" sz="1400" dirty="0" smtClean="0">
                <a:hlinkClick r:id="rId7"/>
              </a:rPr>
              <a:t>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>
                <a:hlinkClick r:id="rId7"/>
              </a:rPr>
              <a:t>http://office.microsoft.com/cs-cz/images/results.aspx?qu=Azt%C3%A9kov%C3%A9&amp;ctt=1#ai:MC900084466|mt:0</a:t>
            </a:r>
            <a:r>
              <a:rPr lang="cs-CZ" sz="1400" dirty="0" smtClean="0">
                <a:hlinkClick r:id="rId7"/>
              </a:rPr>
              <a:t>|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Uvedené zdroje [ on-line] 30.12.2011 [cit. 2012-01-16]. Dostupné pod licencí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na www: 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upload.wikimedia.org/wikipedia/commons/f/f1/Quipu_Inca.JPG?uselang=cs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upload.wikimedia.org/wikipedia/commons/8/86/Machupicchu_hb10.jpg</a:t>
            </a: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1400" dirty="0" smtClean="0">
                <a:hlinkClick r:id="rId10"/>
              </a:rPr>
              <a:t>http://en.wikipedia.org/wiki/File:Machu_Picchu,_Peru.jpg</a:t>
            </a:r>
            <a:endParaRPr lang="cs-CZ" sz="1400" dirty="0" smtClean="0"/>
          </a:p>
          <a:p>
            <a:pPr marL="285750" indent="-285750"/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7" name="Obdélník 6"/>
          <p:cNvSpPr/>
          <p:nvPr/>
        </p:nvSpPr>
        <p:spPr>
          <a:xfrm>
            <a:off x="3779912" y="26064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43608" y="620688"/>
            <a:ext cx="5760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Shrnutí</a:t>
            </a:r>
            <a:endParaRPr lang="cs-CZ" sz="4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27584" y="1412776"/>
            <a:ext cx="7704856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Anotace	 		</a:t>
            </a:r>
            <a:r>
              <a:rPr lang="cs-CZ" sz="1400" dirty="0" smtClean="0"/>
              <a:t>Prezentace </a:t>
            </a:r>
            <a:r>
              <a:rPr lang="cs-CZ" sz="1400" dirty="0" smtClean="0"/>
              <a:t>je určena pro sedmý ročník ZŠ </a:t>
            </a:r>
            <a:r>
              <a:rPr lang="cs-CZ" sz="1400" dirty="0" smtClean="0"/>
              <a:t>a slouží </a:t>
            </a:r>
            <a:r>
              <a:rPr lang="cs-CZ" sz="1400" dirty="0" smtClean="0"/>
              <a:t>k výkladu </a:t>
            </a:r>
            <a:endParaRPr lang="cs-CZ" sz="1400" dirty="0" smtClean="0"/>
          </a:p>
          <a:p>
            <a:r>
              <a:rPr lang="cs-CZ" sz="1400" smtClean="0"/>
              <a:t>	</a:t>
            </a:r>
            <a:r>
              <a:rPr lang="cs-CZ" sz="1400" smtClean="0"/>
              <a:t>		</a:t>
            </a:r>
            <a:r>
              <a:rPr lang="cs-CZ" sz="1400" smtClean="0"/>
              <a:t>o </a:t>
            </a:r>
            <a:r>
              <a:rPr lang="cs-CZ" sz="1400" dirty="0" smtClean="0"/>
              <a:t>obyvatelích Ameriky.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Autor			</a:t>
            </a:r>
            <a:r>
              <a:rPr lang="cs-CZ" sz="1400" dirty="0" smtClean="0"/>
              <a:t>Mgr. Sandra Tichá</a:t>
            </a:r>
          </a:p>
          <a:p>
            <a:endParaRPr lang="cs-CZ" sz="1400" dirty="0" smtClean="0"/>
          </a:p>
          <a:p>
            <a:r>
              <a:rPr lang="cs-CZ" sz="1400" b="1" dirty="0" smtClean="0"/>
              <a:t>Jazyk			</a:t>
            </a:r>
            <a:r>
              <a:rPr lang="cs-CZ" sz="1400" dirty="0" smtClean="0"/>
              <a:t>čeština</a:t>
            </a:r>
          </a:p>
          <a:p>
            <a:endParaRPr lang="cs-CZ" sz="1400" dirty="0" smtClean="0"/>
          </a:p>
          <a:p>
            <a:r>
              <a:rPr lang="cs-CZ" sz="1400" b="1" dirty="0" smtClean="0"/>
              <a:t>Očekávaný výstup		</a:t>
            </a:r>
            <a:r>
              <a:rPr lang="cs-CZ" sz="1400" dirty="0" smtClean="0"/>
              <a:t>Žáci vyjmenují a sdělí zajímavosti o nejvýznamnějších civilizacích  			Předkolumbovské Ameriky.</a:t>
            </a:r>
          </a:p>
          <a:p>
            <a:endParaRPr lang="cs-CZ" sz="1400" b="1" dirty="0" smtClean="0"/>
          </a:p>
          <a:p>
            <a:r>
              <a:rPr lang="cs-CZ" sz="1400" b="1" dirty="0" smtClean="0"/>
              <a:t>Klíčová slova		</a:t>
            </a:r>
            <a:r>
              <a:rPr lang="cs-CZ" sz="1400" dirty="0" err="1" smtClean="0"/>
              <a:t>Mayové</a:t>
            </a:r>
            <a:r>
              <a:rPr lang="cs-CZ" sz="1400" dirty="0" smtClean="0"/>
              <a:t>, Inkové, Aztékové , civilizace			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učebního materiálu	</a:t>
            </a:r>
            <a:r>
              <a:rPr lang="cs-CZ" sz="1400" dirty="0" smtClean="0"/>
              <a:t>prezentace</a:t>
            </a:r>
          </a:p>
          <a:p>
            <a:endParaRPr lang="cs-CZ" sz="1400" dirty="0" smtClean="0"/>
          </a:p>
          <a:p>
            <a:r>
              <a:rPr lang="cs-CZ" sz="1400" b="1" dirty="0" smtClean="0"/>
              <a:t>Druh </a:t>
            </a:r>
            <a:r>
              <a:rPr lang="cs-CZ" sz="1400" b="1" dirty="0" err="1" smtClean="0"/>
              <a:t>interaktivity</a:t>
            </a:r>
            <a:r>
              <a:rPr lang="cs-CZ" sz="1400" b="1" dirty="0" smtClean="0"/>
              <a:t>		</a:t>
            </a:r>
            <a:r>
              <a:rPr lang="cs-CZ" sz="1400" dirty="0" smtClean="0"/>
              <a:t>aktivita, výklad</a:t>
            </a:r>
          </a:p>
          <a:p>
            <a:endParaRPr lang="cs-CZ" sz="1400" dirty="0" smtClean="0"/>
          </a:p>
          <a:p>
            <a:r>
              <a:rPr lang="cs-CZ" sz="1400" b="1" dirty="0" smtClean="0"/>
              <a:t>Cílová skupina		</a:t>
            </a:r>
            <a:r>
              <a:rPr lang="cs-CZ" sz="1400" dirty="0" smtClean="0"/>
              <a:t>žák</a:t>
            </a:r>
          </a:p>
          <a:p>
            <a:endParaRPr lang="cs-CZ" sz="1400" dirty="0" smtClean="0"/>
          </a:p>
          <a:p>
            <a:r>
              <a:rPr lang="cs-CZ" sz="1400" b="1" dirty="0" smtClean="0"/>
              <a:t>Stupeň a typ vzdělávání		</a:t>
            </a:r>
            <a:r>
              <a:rPr lang="cs-CZ" sz="1400" dirty="0" smtClean="0"/>
              <a:t>základní vzdělávání – druhý stupeň</a:t>
            </a:r>
          </a:p>
          <a:p>
            <a:endParaRPr lang="cs-CZ" sz="1400" dirty="0" smtClean="0"/>
          </a:p>
          <a:p>
            <a:r>
              <a:rPr lang="cs-CZ" sz="1400" b="1" dirty="0" smtClean="0"/>
              <a:t>Typická věková skupina		</a:t>
            </a:r>
            <a:r>
              <a:rPr lang="cs-CZ" sz="1400" dirty="0" smtClean="0"/>
              <a:t>12 – 13 let</a:t>
            </a:r>
          </a:p>
          <a:p>
            <a:pPr>
              <a:buNone/>
            </a:pPr>
            <a:endParaRPr lang="cs-CZ" sz="1400" dirty="0" smtClean="0"/>
          </a:p>
          <a:p>
            <a:r>
              <a:rPr lang="cs-CZ" sz="1400" b="1" dirty="0" smtClean="0"/>
              <a:t>Celková velikost		</a:t>
            </a:r>
            <a:r>
              <a:rPr lang="cs-CZ" sz="1400" dirty="0" smtClean="0"/>
              <a:t>1134 kB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okraje,okraje stránky,rámeč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971600" y="692696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Metodická poznámka</a:t>
            </a:r>
            <a:endParaRPr lang="cs-CZ" sz="40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43608" y="1844824"/>
            <a:ext cx="74168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Prezentaci lez využít při výkladu o původních indiánských státech, které velké civilizace existovali před i po objevení Ameriky.</a:t>
            </a:r>
          </a:p>
          <a:p>
            <a:r>
              <a:rPr lang="cs-CZ" dirty="0" smtClean="0"/>
              <a:t>Snímek 2- Žáci odpoví za jednoduché otázky a znázorní na mapě.</a:t>
            </a:r>
          </a:p>
          <a:p>
            <a:r>
              <a:rPr lang="cs-CZ" dirty="0" smtClean="0"/>
              <a:t>Snímek 3- Žáci si v atlasech nejdou území, kde žili jednotlivé civilizace (nebo 	učitel) a do mapy Ameriky je zakreslí. </a:t>
            </a:r>
          </a:p>
          <a:p>
            <a:r>
              <a:rPr lang="cs-CZ" dirty="0" smtClean="0"/>
              <a:t>Snímek 4-6- Výklad k danému tématu.</a:t>
            </a:r>
          </a:p>
          <a:p>
            <a:r>
              <a:rPr lang="cs-CZ" dirty="0" smtClean="0"/>
              <a:t>Snímek 6- Lze využít internetový odkaz na současnou fotografii z Machu 	</a:t>
            </a:r>
            <a:r>
              <a:rPr lang="cs-CZ" dirty="0" err="1" smtClean="0"/>
              <a:t>Picchu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213</Words>
  <Application>Microsoft Office PowerPoint</Application>
  <PresentationFormat>Předvádění na obrazovce (4:3)</PresentationFormat>
  <Paragraphs>109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Základní škola Ostrovní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Základní škola Ostrovní</dc:creator>
  <cp:lastModifiedBy>Základní škola Ostrovní</cp:lastModifiedBy>
  <cp:revision>40</cp:revision>
  <dcterms:created xsi:type="dcterms:W3CDTF">2012-01-12T09:57:19Z</dcterms:created>
  <dcterms:modified xsi:type="dcterms:W3CDTF">2012-03-08T09:19:22Z</dcterms:modified>
</cp:coreProperties>
</file>