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57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8517DE-B6E4-4DF7-A88A-6961CCD676E8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CE4F87B-EE84-4672-958D-A3D54FD9F0FE}">
      <dgm:prSet phldrT="[Text]"/>
      <dgm:spPr/>
      <dgm:t>
        <a:bodyPr/>
        <a:lstStyle/>
        <a:p>
          <a:r>
            <a:rPr lang="cs-CZ" dirty="0" smtClean="0"/>
            <a:t>1453</a:t>
          </a:r>
          <a:endParaRPr lang="cs-CZ" dirty="0"/>
        </a:p>
      </dgm:t>
    </dgm:pt>
    <dgm:pt modelId="{2A6A4622-0169-4CE0-BBCB-44C1E90D631B}" type="parTrans" cxnId="{FD876A29-11BA-4A50-AA98-0637F0AEE1E1}">
      <dgm:prSet/>
      <dgm:spPr/>
      <dgm:t>
        <a:bodyPr/>
        <a:lstStyle/>
        <a:p>
          <a:endParaRPr lang="cs-CZ"/>
        </a:p>
      </dgm:t>
    </dgm:pt>
    <dgm:pt modelId="{71D7BFA4-4D16-4A5E-9E38-0F005EF1EF47}" type="sibTrans" cxnId="{FD876A29-11BA-4A50-AA98-0637F0AEE1E1}">
      <dgm:prSet/>
      <dgm:spPr/>
      <dgm:t>
        <a:bodyPr/>
        <a:lstStyle/>
        <a:p>
          <a:endParaRPr lang="cs-CZ"/>
        </a:p>
      </dgm:t>
    </dgm:pt>
    <dgm:pt modelId="{15567DED-96FC-4FB9-B64F-73CC7746F140}">
      <dgm:prSet phldrT="[Text]"/>
      <dgm:spPr/>
      <dgm:t>
        <a:bodyPr/>
        <a:lstStyle/>
        <a:p>
          <a:r>
            <a:rPr lang="cs-CZ" dirty="0" smtClean="0"/>
            <a:t>1487</a:t>
          </a:r>
          <a:endParaRPr lang="cs-CZ" dirty="0"/>
        </a:p>
      </dgm:t>
    </dgm:pt>
    <dgm:pt modelId="{F0F7C3A3-8AB9-48BE-8CC0-E64F378AC73F}" type="parTrans" cxnId="{9F19BF83-FCB5-4796-AFB2-B9555B46965B}">
      <dgm:prSet/>
      <dgm:spPr/>
      <dgm:t>
        <a:bodyPr/>
        <a:lstStyle/>
        <a:p>
          <a:endParaRPr lang="cs-CZ"/>
        </a:p>
      </dgm:t>
    </dgm:pt>
    <dgm:pt modelId="{7ABDBDC1-FD0F-4EC8-A8F2-D40F716200DA}" type="sibTrans" cxnId="{9F19BF83-FCB5-4796-AFB2-B9555B46965B}">
      <dgm:prSet/>
      <dgm:spPr/>
      <dgm:t>
        <a:bodyPr/>
        <a:lstStyle/>
        <a:p>
          <a:endParaRPr lang="cs-CZ"/>
        </a:p>
      </dgm:t>
    </dgm:pt>
    <dgm:pt modelId="{4C45F8DE-15CA-41EB-9F1C-29362F690723}">
      <dgm:prSet phldrT="[Text]"/>
      <dgm:spPr/>
      <dgm:t>
        <a:bodyPr/>
        <a:lstStyle/>
        <a:p>
          <a:r>
            <a:rPr lang="cs-CZ" dirty="0" smtClean="0"/>
            <a:t>1492</a:t>
          </a:r>
          <a:endParaRPr lang="cs-CZ" dirty="0"/>
        </a:p>
      </dgm:t>
    </dgm:pt>
    <dgm:pt modelId="{7A4082EB-728F-404C-B77C-DFB46E0FED1B}" type="parTrans" cxnId="{65D8AF47-D89B-4784-B1E8-96C95D9D9A3C}">
      <dgm:prSet/>
      <dgm:spPr/>
      <dgm:t>
        <a:bodyPr/>
        <a:lstStyle/>
        <a:p>
          <a:endParaRPr lang="cs-CZ"/>
        </a:p>
      </dgm:t>
    </dgm:pt>
    <dgm:pt modelId="{78992AC3-55BF-44D6-B4E0-77548C4E99F7}" type="sibTrans" cxnId="{65D8AF47-D89B-4784-B1E8-96C95D9D9A3C}">
      <dgm:prSet/>
      <dgm:spPr/>
      <dgm:t>
        <a:bodyPr/>
        <a:lstStyle/>
        <a:p>
          <a:endParaRPr lang="cs-CZ"/>
        </a:p>
      </dgm:t>
    </dgm:pt>
    <dgm:pt modelId="{750A835E-6406-43C7-937A-FF5B8A31F803}">
      <dgm:prSet phldrT="[Text]"/>
      <dgm:spPr/>
      <dgm:t>
        <a:bodyPr/>
        <a:lstStyle/>
        <a:p>
          <a:r>
            <a:rPr lang="cs-CZ" dirty="0" smtClean="0"/>
            <a:t>1498</a:t>
          </a:r>
          <a:endParaRPr lang="cs-CZ" dirty="0"/>
        </a:p>
      </dgm:t>
    </dgm:pt>
    <dgm:pt modelId="{39B25DBA-7810-407A-B6EE-E63C3B3947AA}" type="parTrans" cxnId="{AD5DDD1B-F772-423A-80EA-C9DD1C2D2646}">
      <dgm:prSet/>
      <dgm:spPr/>
      <dgm:t>
        <a:bodyPr/>
        <a:lstStyle/>
        <a:p>
          <a:endParaRPr lang="cs-CZ"/>
        </a:p>
      </dgm:t>
    </dgm:pt>
    <dgm:pt modelId="{BCC603AC-EB56-4860-B81C-89BB7519958D}" type="sibTrans" cxnId="{AD5DDD1B-F772-423A-80EA-C9DD1C2D2646}">
      <dgm:prSet/>
      <dgm:spPr/>
      <dgm:t>
        <a:bodyPr/>
        <a:lstStyle/>
        <a:p>
          <a:endParaRPr lang="cs-CZ"/>
        </a:p>
      </dgm:t>
    </dgm:pt>
    <dgm:pt modelId="{F203D368-BA2F-4FCE-904F-C3CD1FBBBDAD}">
      <dgm:prSet phldrT="[Text]"/>
      <dgm:spPr/>
      <dgm:t>
        <a:bodyPr/>
        <a:lstStyle/>
        <a:p>
          <a:r>
            <a:rPr lang="cs-CZ" dirty="0" smtClean="0"/>
            <a:t>1519</a:t>
          </a:r>
          <a:endParaRPr lang="cs-CZ" dirty="0"/>
        </a:p>
      </dgm:t>
    </dgm:pt>
    <dgm:pt modelId="{57995429-8001-4143-A176-6689C710C08E}" type="parTrans" cxnId="{C23AF60D-A2A5-4BAF-ADC7-6ADB9CA2D7F0}">
      <dgm:prSet/>
      <dgm:spPr/>
      <dgm:t>
        <a:bodyPr/>
        <a:lstStyle/>
        <a:p>
          <a:endParaRPr lang="cs-CZ"/>
        </a:p>
      </dgm:t>
    </dgm:pt>
    <dgm:pt modelId="{18A5BF82-8921-4663-A427-232CF73A3F98}" type="sibTrans" cxnId="{C23AF60D-A2A5-4BAF-ADC7-6ADB9CA2D7F0}">
      <dgm:prSet/>
      <dgm:spPr/>
      <dgm:t>
        <a:bodyPr/>
        <a:lstStyle/>
        <a:p>
          <a:endParaRPr lang="cs-CZ"/>
        </a:p>
      </dgm:t>
    </dgm:pt>
    <dgm:pt modelId="{B36B92E9-F940-41BC-8B0A-F342F3677755}" type="pres">
      <dgm:prSet presAssocID="{DF8517DE-B6E4-4DF7-A88A-6961CCD676E8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68B765E-30AC-44DD-A9C0-80013DC17DC7}" type="pres">
      <dgm:prSet presAssocID="{6CE4F87B-EE84-4672-958D-A3D54FD9F0FE}" presName="parTxOnly" presStyleLbl="node1" presStyleIdx="0" presStyleCnt="5" custLinFactNeighborX="22062" custLinFactNeighborY="133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76F82C-305B-4FA2-B1BF-F1BF7858143D}" type="pres">
      <dgm:prSet presAssocID="{71D7BFA4-4D16-4A5E-9E38-0F005EF1EF47}" presName="parSpace" presStyleCnt="0"/>
      <dgm:spPr/>
    </dgm:pt>
    <dgm:pt modelId="{39477B9D-03C5-41BB-A8F1-0B1D54FA7BF0}" type="pres">
      <dgm:prSet presAssocID="{15567DED-96FC-4FB9-B64F-73CC7746F140}" presName="parTxOnly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E860EC-50B7-4D6B-9A39-9F07458118DD}" type="pres">
      <dgm:prSet presAssocID="{7ABDBDC1-FD0F-4EC8-A8F2-D40F716200DA}" presName="parSpace" presStyleCnt="0"/>
      <dgm:spPr/>
    </dgm:pt>
    <dgm:pt modelId="{EC2E3F64-C4AD-4D80-BB71-D7CB6F9447A0}" type="pres">
      <dgm:prSet presAssocID="{4C45F8DE-15CA-41EB-9F1C-29362F690723}" presName="parTxOnly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BC1B4E-05B2-4B56-B48D-98B20CFA5D03}" type="pres">
      <dgm:prSet presAssocID="{78992AC3-55BF-44D6-B4E0-77548C4E99F7}" presName="parSpace" presStyleCnt="0"/>
      <dgm:spPr/>
    </dgm:pt>
    <dgm:pt modelId="{CEDC7606-DDF4-445F-A3C4-9275E31C6C92}" type="pres">
      <dgm:prSet presAssocID="{750A835E-6406-43C7-937A-FF5B8A31F803}" presName="parTxOnly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7A1FC5-89D3-4E60-B981-F116A1341F1D}" type="pres">
      <dgm:prSet presAssocID="{BCC603AC-EB56-4860-B81C-89BB7519958D}" presName="parSpace" presStyleCnt="0"/>
      <dgm:spPr/>
    </dgm:pt>
    <dgm:pt modelId="{397A9207-6242-49E1-B266-3A9B45BCA543}" type="pres">
      <dgm:prSet presAssocID="{F203D368-BA2F-4FCE-904F-C3CD1FBBBDAD}" presName="parTxOnly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D8AF47-D89B-4784-B1E8-96C95D9D9A3C}" srcId="{DF8517DE-B6E4-4DF7-A88A-6961CCD676E8}" destId="{4C45F8DE-15CA-41EB-9F1C-29362F690723}" srcOrd="2" destOrd="0" parTransId="{7A4082EB-728F-404C-B77C-DFB46E0FED1B}" sibTransId="{78992AC3-55BF-44D6-B4E0-77548C4E99F7}"/>
    <dgm:cxn modelId="{9F19BF83-FCB5-4796-AFB2-B9555B46965B}" srcId="{DF8517DE-B6E4-4DF7-A88A-6961CCD676E8}" destId="{15567DED-96FC-4FB9-B64F-73CC7746F140}" srcOrd="1" destOrd="0" parTransId="{F0F7C3A3-8AB9-48BE-8CC0-E64F378AC73F}" sibTransId="{7ABDBDC1-FD0F-4EC8-A8F2-D40F716200DA}"/>
    <dgm:cxn modelId="{C23AF60D-A2A5-4BAF-ADC7-6ADB9CA2D7F0}" srcId="{DF8517DE-B6E4-4DF7-A88A-6961CCD676E8}" destId="{F203D368-BA2F-4FCE-904F-C3CD1FBBBDAD}" srcOrd="4" destOrd="0" parTransId="{57995429-8001-4143-A176-6689C710C08E}" sibTransId="{18A5BF82-8921-4663-A427-232CF73A3F98}"/>
    <dgm:cxn modelId="{98FA26CE-D88B-4C16-A56B-63475FF901C7}" type="presOf" srcId="{4C45F8DE-15CA-41EB-9F1C-29362F690723}" destId="{EC2E3F64-C4AD-4D80-BB71-D7CB6F9447A0}" srcOrd="0" destOrd="0" presId="urn:microsoft.com/office/officeart/2005/8/layout/hChevron3"/>
    <dgm:cxn modelId="{F52B4D9C-0D17-441E-A930-B38505C86F27}" type="presOf" srcId="{F203D368-BA2F-4FCE-904F-C3CD1FBBBDAD}" destId="{397A9207-6242-49E1-B266-3A9B45BCA543}" srcOrd="0" destOrd="0" presId="urn:microsoft.com/office/officeart/2005/8/layout/hChevron3"/>
    <dgm:cxn modelId="{D222DD27-EA0E-4E76-B875-877300E86594}" type="presOf" srcId="{6CE4F87B-EE84-4672-958D-A3D54FD9F0FE}" destId="{068B765E-30AC-44DD-A9C0-80013DC17DC7}" srcOrd="0" destOrd="0" presId="urn:microsoft.com/office/officeart/2005/8/layout/hChevron3"/>
    <dgm:cxn modelId="{57576E58-3000-472A-8CDB-9970464D995A}" type="presOf" srcId="{750A835E-6406-43C7-937A-FF5B8A31F803}" destId="{CEDC7606-DDF4-445F-A3C4-9275E31C6C92}" srcOrd="0" destOrd="0" presId="urn:microsoft.com/office/officeart/2005/8/layout/hChevron3"/>
    <dgm:cxn modelId="{4F1A15DF-8D0D-4DDF-96CF-7AD07ABF996C}" type="presOf" srcId="{15567DED-96FC-4FB9-B64F-73CC7746F140}" destId="{39477B9D-03C5-41BB-A8F1-0B1D54FA7BF0}" srcOrd="0" destOrd="0" presId="urn:microsoft.com/office/officeart/2005/8/layout/hChevron3"/>
    <dgm:cxn modelId="{B5431784-C5C5-4237-884C-8D1FF50FBC68}" type="presOf" srcId="{DF8517DE-B6E4-4DF7-A88A-6961CCD676E8}" destId="{B36B92E9-F940-41BC-8B0A-F342F3677755}" srcOrd="0" destOrd="0" presId="urn:microsoft.com/office/officeart/2005/8/layout/hChevron3"/>
    <dgm:cxn modelId="{FD876A29-11BA-4A50-AA98-0637F0AEE1E1}" srcId="{DF8517DE-B6E4-4DF7-A88A-6961CCD676E8}" destId="{6CE4F87B-EE84-4672-958D-A3D54FD9F0FE}" srcOrd="0" destOrd="0" parTransId="{2A6A4622-0169-4CE0-BBCB-44C1E90D631B}" sibTransId="{71D7BFA4-4D16-4A5E-9E38-0F005EF1EF47}"/>
    <dgm:cxn modelId="{AD5DDD1B-F772-423A-80EA-C9DD1C2D2646}" srcId="{DF8517DE-B6E4-4DF7-A88A-6961CCD676E8}" destId="{750A835E-6406-43C7-937A-FF5B8A31F803}" srcOrd="3" destOrd="0" parTransId="{39B25DBA-7810-407A-B6EE-E63C3B3947AA}" sibTransId="{BCC603AC-EB56-4860-B81C-89BB7519958D}"/>
    <dgm:cxn modelId="{CC702747-D86B-4575-A170-BB837231EAE0}" type="presParOf" srcId="{B36B92E9-F940-41BC-8B0A-F342F3677755}" destId="{068B765E-30AC-44DD-A9C0-80013DC17DC7}" srcOrd="0" destOrd="0" presId="urn:microsoft.com/office/officeart/2005/8/layout/hChevron3"/>
    <dgm:cxn modelId="{C8B30E85-A5EB-4675-A7F5-A904590B867A}" type="presParOf" srcId="{B36B92E9-F940-41BC-8B0A-F342F3677755}" destId="{8376F82C-305B-4FA2-B1BF-F1BF7858143D}" srcOrd="1" destOrd="0" presId="urn:microsoft.com/office/officeart/2005/8/layout/hChevron3"/>
    <dgm:cxn modelId="{6DBFC75C-1EBA-45EA-9E6C-2D58C0F43446}" type="presParOf" srcId="{B36B92E9-F940-41BC-8B0A-F342F3677755}" destId="{39477B9D-03C5-41BB-A8F1-0B1D54FA7BF0}" srcOrd="2" destOrd="0" presId="urn:microsoft.com/office/officeart/2005/8/layout/hChevron3"/>
    <dgm:cxn modelId="{7590FE0F-A52C-47A3-9597-6D6003061DBE}" type="presParOf" srcId="{B36B92E9-F940-41BC-8B0A-F342F3677755}" destId="{58E860EC-50B7-4D6B-9A39-9F07458118DD}" srcOrd="3" destOrd="0" presId="urn:microsoft.com/office/officeart/2005/8/layout/hChevron3"/>
    <dgm:cxn modelId="{930657FB-29F8-43DA-A34C-B2D13BF08931}" type="presParOf" srcId="{B36B92E9-F940-41BC-8B0A-F342F3677755}" destId="{EC2E3F64-C4AD-4D80-BB71-D7CB6F9447A0}" srcOrd="4" destOrd="0" presId="urn:microsoft.com/office/officeart/2005/8/layout/hChevron3"/>
    <dgm:cxn modelId="{B17B4AEA-A68E-4E12-85E2-B473FD6B48A3}" type="presParOf" srcId="{B36B92E9-F940-41BC-8B0A-F342F3677755}" destId="{51BC1B4E-05B2-4B56-B48D-98B20CFA5D03}" srcOrd="5" destOrd="0" presId="urn:microsoft.com/office/officeart/2005/8/layout/hChevron3"/>
    <dgm:cxn modelId="{AD17BFE3-168A-49FD-ABE4-447DFF8D2B37}" type="presParOf" srcId="{B36B92E9-F940-41BC-8B0A-F342F3677755}" destId="{CEDC7606-DDF4-445F-A3C4-9275E31C6C92}" srcOrd="6" destOrd="0" presId="urn:microsoft.com/office/officeart/2005/8/layout/hChevron3"/>
    <dgm:cxn modelId="{0ADBD424-C667-4362-921D-F01F3ACFAF0B}" type="presParOf" srcId="{B36B92E9-F940-41BC-8B0A-F342F3677755}" destId="{3E7A1FC5-89D3-4E60-B981-F116A1341F1D}" srcOrd="7" destOrd="0" presId="urn:microsoft.com/office/officeart/2005/8/layout/hChevron3"/>
    <dgm:cxn modelId="{48F04124-B3AE-4384-8CBE-BEA8F6D986C2}" type="presParOf" srcId="{B36B92E9-F940-41BC-8B0A-F342F3677755}" destId="{397A9207-6242-49E1-B266-3A9B45BCA543}" srcOrd="8" destOrd="0" presId="urn:microsoft.com/office/officeart/2005/8/layout/hChevron3"/>
  </dgm:cxnLst>
  <dgm:bg>
    <a:noFill/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68B765E-30AC-44DD-A9C0-80013DC17DC7}">
      <dsp:nvSpPr>
        <dsp:cNvPr id="0" name=""/>
        <dsp:cNvSpPr/>
      </dsp:nvSpPr>
      <dsp:spPr>
        <a:xfrm>
          <a:off x="72007" y="1504709"/>
          <a:ext cx="1613186" cy="64527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74676" rIns="37338" bIns="7467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1453</a:t>
          </a:r>
          <a:endParaRPr lang="cs-CZ" sz="2800" kern="1200" dirty="0"/>
        </a:p>
      </dsp:txBody>
      <dsp:txXfrm>
        <a:off x="72007" y="1504709"/>
        <a:ext cx="1613186" cy="645274"/>
      </dsp:txXfrm>
    </dsp:sp>
    <dsp:sp modelId="{39477B9D-03C5-41BB-A8F1-0B1D54FA7BF0}">
      <dsp:nvSpPr>
        <dsp:cNvPr id="0" name=""/>
        <dsp:cNvSpPr/>
      </dsp:nvSpPr>
      <dsp:spPr>
        <a:xfrm>
          <a:off x="1291376" y="1496101"/>
          <a:ext cx="1613186" cy="64527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74676" rIns="37338" bIns="7467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1487</a:t>
          </a:r>
          <a:endParaRPr lang="cs-CZ" sz="2800" kern="1200" dirty="0"/>
        </a:p>
      </dsp:txBody>
      <dsp:txXfrm>
        <a:off x="1291376" y="1496101"/>
        <a:ext cx="1613186" cy="645274"/>
      </dsp:txXfrm>
    </dsp:sp>
    <dsp:sp modelId="{EC2E3F64-C4AD-4D80-BB71-D7CB6F9447A0}">
      <dsp:nvSpPr>
        <dsp:cNvPr id="0" name=""/>
        <dsp:cNvSpPr/>
      </dsp:nvSpPr>
      <dsp:spPr>
        <a:xfrm>
          <a:off x="2581925" y="1496101"/>
          <a:ext cx="1613186" cy="64527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74676" rIns="37338" bIns="7467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1492</a:t>
          </a:r>
          <a:endParaRPr lang="cs-CZ" sz="2800" kern="1200" dirty="0"/>
        </a:p>
      </dsp:txBody>
      <dsp:txXfrm>
        <a:off x="2581925" y="1496101"/>
        <a:ext cx="1613186" cy="645274"/>
      </dsp:txXfrm>
    </dsp:sp>
    <dsp:sp modelId="{CEDC7606-DDF4-445F-A3C4-9275E31C6C92}">
      <dsp:nvSpPr>
        <dsp:cNvPr id="0" name=""/>
        <dsp:cNvSpPr/>
      </dsp:nvSpPr>
      <dsp:spPr>
        <a:xfrm>
          <a:off x="3872474" y="1496101"/>
          <a:ext cx="1613186" cy="64527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74676" rIns="37338" bIns="7467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1498</a:t>
          </a:r>
          <a:endParaRPr lang="cs-CZ" sz="2800" kern="1200" dirty="0"/>
        </a:p>
      </dsp:txBody>
      <dsp:txXfrm>
        <a:off x="3872474" y="1496101"/>
        <a:ext cx="1613186" cy="645274"/>
      </dsp:txXfrm>
    </dsp:sp>
    <dsp:sp modelId="{397A9207-6242-49E1-B266-3A9B45BCA543}">
      <dsp:nvSpPr>
        <dsp:cNvPr id="0" name=""/>
        <dsp:cNvSpPr/>
      </dsp:nvSpPr>
      <dsp:spPr>
        <a:xfrm>
          <a:off x="5163023" y="1496101"/>
          <a:ext cx="1613186" cy="64527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2014" tIns="74676" rIns="37338" bIns="7467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1519</a:t>
          </a:r>
          <a:endParaRPr lang="cs-CZ" sz="2800" kern="1200" dirty="0"/>
        </a:p>
      </dsp:txBody>
      <dsp:txXfrm>
        <a:off x="5163023" y="1496101"/>
        <a:ext cx="1613186" cy="6452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3BCD36E-C918-486E-9637-1A5D1B76E0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04B2E55-44D9-4F1C-A563-A8C3803A83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CD36E-C918-486E-9637-1A5D1B76E0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B2E55-44D9-4F1C-A563-A8C3803A8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CD36E-C918-486E-9637-1A5D1B76E0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B2E55-44D9-4F1C-A563-A8C3803A8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CD36E-C918-486E-9637-1A5D1B76E0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B2E55-44D9-4F1C-A563-A8C3803A83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CD36E-C918-486E-9637-1A5D1B76E0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B2E55-44D9-4F1C-A563-A8C3803A8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CD36E-C918-486E-9637-1A5D1B76E0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B2E55-44D9-4F1C-A563-A8C3803A8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CD36E-C918-486E-9637-1A5D1B76E0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B2E55-44D9-4F1C-A563-A8C3803A8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CD36E-C918-486E-9637-1A5D1B76E0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B2E55-44D9-4F1C-A563-A8C3803A83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CD36E-C918-486E-9637-1A5D1B76E0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B2E55-44D9-4F1C-A563-A8C3803A8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CD36E-C918-486E-9637-1A5D1B76E0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B2E55-44D9-4F1C-A563-A8C3803A8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CD36E-C918-486E-9637-1A5D1B76E0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B2E55-44D9-4F1C-A563-A8C3803A8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3BCD36E-C918-486E-9637-1A5D1B76E0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904B2E55-44D9-4F1C-A563-A8C3803A83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pyramidy&amp;ctt=1" TargetMode="External"/><Relationship Id="rId2" Type="http://schemas.openxmlformats.org/officeDocument/2006/relationships/hyperlink" Target="http://office.microsoft.com/cs-cz/images/results.aspx?ex=2&amp;qu=map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1/Quipu_Inca.JPG?uselang=cs" TargetMode="External"/><Relationship Id="rId5" Type="http://schemas.openxmlformats.org/officeDocument/2006/relationships/hyperlink" Target="http://wondrouspics.com/wp-content/uploads/2011/07/machu_picchu_9.jpg" TargetMode="External"/><Relationship Id="rId4" Type="http://schemas.openxmlformats.org/officeDocument/2006/relationships/hyperlink" Target="http://office.microsoft.com/cs-cz/images/results.aspx?qu=azt%C3%A9kov%C3%A9&amp;ctt=1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292080" y="332656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4572000" y="2492896"/>
            <a:ext cx="36004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/>
              <a:t>Název školy: </a:t>
            </a:r>
            <a:r>
              <a:rPr lang="cs-CZ" sz="1600" b="1" kern="0" dirty="0"/>
              <a:t>ZŠ Štětí, Ostrovní 300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Autor: </a:t>
            </a:r>
            <a:r>
              <a:rPr lang="cs-CZ" sz="1600" b="1" kern="0" dirty="0"/>
              <a:t>Sandra Tichá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Název materiálu: </a:t>
            </a:r>
            <a:br>
              <a:rPr lang="cs-CZ" sz="1600" kern="0" dirty="0"/>
            </a:br>
            <a:r>
              <a:rPr lang="cs-CZ" sz="1600" b="1" kern="0" dirty="0"/>
              <a:t>VY_32_INOVACE_ </a:t>
            </a:r>
            <a:r>
              <a:rPr lang="cs-CZ" sz="1600" b="1" kern="0" dirty="0" smtClean="0"/>
              <a:t>D.7.A.16_</a:t>
            </a:r>
            <a:r>
              <a:rPr lang="cs-CZ" sz="1600" b="1" kern="0" dirty="0" err="1" smtClean="0"/>
              <a:t>zamorske</a:t>
            </a:r>
            <a:r>
              <a:rPr lang="cs-CZ" sz="1600" b="1" kern="0" smtClean="0"/>
              <a:t>_objevy</a:t>
            </a:r>
            <a:endParaRPr lang="cs-CZ" sz="1600" b="1" kern="0" dirty="0"/>
          </a:p>
          <a:p>
            <a:pPr lvl="0">
              <a:defRPr/>
            </a:pPr>
            <a:r>
              <a:rPr lang="cs-CZ" sz="1600" kern="0" dirty="0"/>
              <a:t>Datum: </a:t>
            </a:r>
            <a:r>
              <a:rPr lang="cs-CZ" sz="1600" kern="0" dirty="0" smtClean="0"/>
              <a:t>19.1.2012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Ročník: sedmý</a:t>
            </a:r>
          </a:p>
          <a:p>
            <a:pPr lvl="0">
              <a:defRPr/>
            </a:pPr>
            <a:r>
              <a:rPr lang="cs-CZ" sz="1600" kern="0" dirty="0"/>
              <a:t>Vzdělávací oblast: Člověk </a:t>
            </a:r>
            <a:endParaRPr lang="cs-CZ" sz="1600" kern="0" dirty="0" smtClean="0"/>
          </a:p>
          <a:p>
            <a:pPr lvl="0">
              <a:defRPr/>
            </a:pPr>
            <a:r>
              <a:rPr lang="cs-CZ" sz="1600" kern="0" dirty="0" smtClean="0"/>
              <a:t>a </a:t>
            </a:r>
            <a:r>
              <a:rPr lang="cs-CZ" sz="1600" kern="0" dirty="0"/>
              <a:t>společnost</a:t>
            </a:r>
          </a:p>
          <a:p>
            <a:pPr lvl="0">
              <a:defRPr/>
            </a:pPr>
            <a:r>
              <a:rPr lang="cs-CZ" sz="1600" kern="0" dirty="0"/>
              <a:t>Vzdělávací obor: </a:t>
            </a:r>
            <a:r>
              <a:rPr lang="cs-CZ" sz="1600" kern="0" dirty="0" smtClean="0"/>
              <a:t>Dějepis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Název: </a:t>
            </a:r>
            <a:r>
              <a:rPr lang="cs-CZ" sz="1600" kern="0" dirty="0" smtClean="0"/>
              <a:t>Zámořské objevy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Číslo operačního programu: </a:t>
            </a:r>
            <a:r>
              <a:rPr lang="cs-CZ" sz="1600" b="1" kern="0" dirty="0"/>
              <a:t>CZ.1.07/1.4.00/21.1693</a:t>
            </a:r>
          </a:p>
          <a:p>
            <a:pPr lvl="0">
              <a:defRPr/>
            </a:pPr>
            <a:r>
              <a:rPr lang="cs-CZ" sz="1600" kern="0" dirty="0"/>
              <a:t>Název projektu: </a:t>
            </a:r>
            <a:r>
              <a:rPr lang="cs-CZ" sz="1600" b="1" kern="0" dirty="0"/>
              <a:t>PRIMA ŠKOLA</a:t>
            </a: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981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-4223" y="2082193"/>
            <a:ext cx="4572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 ZÁMOŘSKÉ OBJEVY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3645024"/>
            <a:ext cx="44602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Prezentace je určena </a:t>
            </a:r>
          </a:p>
          <a:p>
            <a:r>
              <a:rPr lang="cs-CZ" dirty="0" smtClean="0"/>
              <a:t>pro sedmý ročník ZŠ a slouží k opakování zámořských objevů.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55431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296144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Uspořádej správně písmena ve sloupcích do slov </a:t>
            </a:r>
            <a:br>
              <a:rPr lang="cs-CZ" sz="2000" b="1" dirty="0" smtClean="0"/>
            </a:br>
            <a:r>
              <a:rPr lang="cs-CZ" sz="2000" b="1" dirty="0" smtClean="0"/>
              <a:t>a dostaneš odpověď na otázku.</a:t>
            </a:r>
            <a:endParaRPr lang="cs-CZ" sz="20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90058852"/>
              </p:ext>
            </p:extLst>
          </p:nvPr>
        </p:nvGraphicFramePr>
        <p:xfrm>
          <a:off x="1043608" y="1772816"/>
          <a:ext cx="6777040" cy="283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704"/>
                <a:gridCol w="677704"/>
                <a:gridCol w="677704"/>
                <a:gridCol w="677704"/>
                <a:gridCol w="677704"/>
                <a:gridCol w="677704"/>
                <a:gridCol w="677704"/>
                <a:gridCol w="677704"/>
                <a:gridCol w="677704"/>
                <a:gridCol w="67770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</a:p>
                    <a:p>
                      <a:pPr algn="ctr"/>
                      <a:r>
                        <a:rPr lang="cs-CZ" dirty="0" smtClean="0"/>
                        <a:t>T</a:t>
                      </a:r>
                    </a:p>
                    <a:p>
                      <a:pPr algn="ctr"/>
                      <a:r>
                        <a:rPr lang="cs-CZ" dirty="0" smtClean="0"/>
                        <a:t>K</a:t>
                      </a:r>
                    </a:p>
                    <a:p>
                      <a:pPr algn="ctr"/>
                      <a:r>
                        <a:rPr lang="cs-CZ" dirty="0" smtClean="0"/>
                        <a:t>Y</a:t>
                      </a:r>
                    </a:p>
                    <a:p>
                      <a:pPr algn="ctr"/>
                      <a:r>
                        <a:rPr lang="cs-CZ" dirty="0" smtClean="0"/>
                        <a:t>F</a:t>
                      </a:r>
                    </a:p>
                    <a:p>
                      <a:pPr algn="ctr"/>
                      <a:r>
                        <a:rPr lang="cs-CZ" dirty="0" smtClean="0"/>
                        <a:t>R</a:t>
                      </a:r>
                    </a:p>
                    <a:p>
                      <a:pPr algn="ctr"/>
                      <a:r>
                        <a:rPr lang="cs-CZ" dirty="0" smtClean="0"/>
                        <a:t>O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</a:p>
                    <a:p>
                      <a:pPr algn="ctr"/>
                      <a:r>
                        <a:rPr lang="cs-CZ" dirty="0" smtClean="0"/>
                        <a:t>K</a:t>
                      </a:r>
                    </a:p>
                    <a:p>
                      <a:pPr algn="ctr"/>
                      <a:r>
                        <a:rPr lang="cs-CZ" dirty="0" smtClean="0"/>
                        <a:t>O</a:t>
                      </a:r>
                    </a:p>
                    <a:p>
                      <a:pPr algn="ctr"/>
                      <a:r>
                        <a:rPr lang="cs-CZ" dirty="0" smtClean="0"/>
                        <a:t>S</a:t>
                      </a:r>
                    </a:p>
                    <a:p>
                      <a:pPr algn="ctr"/>
                      <a:r>
                        <a:rPr lang="cs-CZ" dirty="0" smtClean="0"/>
                        <a:t>U</a:t>
                      </a:r>
                    </a:p>
                    <a:p>
                      <a:pPr algn="ctr"/>
                      <a:r>
                        <a:rPr lang="cs-CZ" dirty="0" smtClean="0"/>
                        <a:t>L</a:t>
                      </a:r>
                    </a:p>
                    <a:p>
                      <a:pPr algn="ctr"/>
                      <a:r>
                        <a:rPr lang="cs-CZ" dirty="0" smtClean="0"/>
                        <a:t>B</a:t>
                      </a:r>
                    </a:p>
                    <a:p>
                      <a:pPr algn="ctr"/>
                      <a:r>
                        <a:rPr lang="cs-CZ" dirty="0" smtClean="0"/>
                        <a:t>U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</a:p>
                    <a:p>
                      <a:pPr algn="ctr"/>
                      <a:r>
                        <a:rPr lang="cs-CZ" dirty="0" smtClean="0"/>
                        <a:t>O</a:t>
                      </a:r>
                    </a:p>
                    <a:p>
                      <a:pPr algn="ctr"/>
                      <a:r>
                        <a:rPr lang="cs-CZ" dirty="0" smtClean="0"/>
                        <a:t>V</a:t>
                      </a:r>
                    </a:p>
                    <a:p>
                      <a:pPr algn="ctr"/>
                      <a:r>
                        <a:rPr lang="cs-CZ" dirty="0" smtClean="0"/>
                        <a:t>A</a:t>
                      </a:r>
                    </a:p>
                    <a:p>
                      <a:pPr algn="ctr"/>
                      <a:r>
                        <a:rPr lang="cs-CZ" dirty="0" smtClean="0"/>
                        <a:t>L</a:t>
                      </a:r>
                    </a:p>
                    <a:p>
                      <a:pPr algn="ctr"/>
                      <a:r>
                        <a:rPr lang="cs-CZ" dirty="0" smtClean="0"/>
                        <a:t>M</a:t>
                      </a:r>
                    </a:p>
                    <a:p>
                      <a:pPr algn="ctr"/>
                      <a:r>
                        <a:rPr lang="cs-CZ" dirty="0" smtClean="0"/>
                        <a:t>E</a:t>
                      </a:r>
                    </a:p>
                    <a:p>
                      <a:pPr algn="ctr"/>
                      <a:r>
                        <a:rPr lang="cs-CZ" dirty="0" smtClean="0"/>
                        <a:t>O</a:t>
                      </a:r>
                    </a:p>
                    <a:p>
                      <a:pPr algn="ctr"/>
                      <a:r>
                        <a:rPr lang="cs-CZ" dirty="0" smtClean="0"/>
                        <a:t>P</a:t>
                      </a:r>
                    </a:p>
                    <a:p>
                      <a:pPr algn="ctr"/>
                      <a:r>
                        <a:rPr lang="cs-CZ" dirty="0" smtClean="0"/>
                        <a:t>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</a:p>
                    <a:p>
                      <a:pPr algn="ctr"/>
                      <a:r>
                        <a:rPr lang="cs-CZ" dirty="0" smtClean="0"/>
                        <a:t>O</a:t>
                      </a:r>
                    </a:p>
                    <a:p>
                      <a:pPr algn="ctr"/>
                      <a:r>
                        <a:rPr lang="cs-CZ" dirty="0" smtClean="0"/>
                        <a:t>E</a:t>
                      </a:r>
                    </a:p>
                    <a:p>
                      <a:pPr algn="ctr"/>
                      <a:r>
                        <a:rPr lang="cs-CZ" dirty="0" smtClean="0"/>
                        <a:t>E</a:t>
                      </a:r>
                    </a:p>
                    <a:p>
                      <a:pPr algn="ctr"/>
                      <a:r>
                        <a:rPr lang="cs-CZ" dirty="0" smtClean="0"/>
                        <a:t>L</a:t>
                      </a:r>
                    </a:p>
                    <a:p>
                      <a:pPr algn="ctr"/>
                      <a:r>
                        <a:rPr lang="cs-CZ" dirty="0" smtClean="0"/>
                        <a:t>V</a:t>
                      </a:r>
                    </a:p>
                    <a:p>
                      <a:pPr algn="ctr"/>
                      <a:r>
                        <a:rPr lang="cs-CZ" dirty="0" smtClean="0"/>
                        <a:t>A</a:t>
                      </a:r>
                    </a:p>
                    <a:p>
                      <a:pPr algn="ctr"/>
                      <a:r>
                        <a:rPr lang="cs-CZ" dirty="0" smtClean="0"/>
                        <a:t>T</a:t>
                      </a:r>
                    </a:p>
                    <a:p>
                      <a:pPr algn="ctr"/>
                      <a:r>
                        <a:rPr lang="cs-CZ" dirty="0" smtClean="0"/>
                        <a:t>Y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</a:p>
                    <a:p>
                      <a:pPr algn="ctr"/>
                      <a:r>
                        <a:rPr lang="cs-CZ" dirty="0" smtClean="0"/>
                        <a:t>A</a:t>
                      </a:r>
                    </a:p>
                    <a:p>
                      <a:pPr algn="ctr"/>
                      <a:r>
                        <a:rPr lang="cs-CZ" dirty="0" smtClean="0"/>
                        <a:t>E</a:t>
                      </a:r>
                    </a:p>
                    <a:p>
                      <a:pPr algn="ctr"/>
                      <a:r>
                        <a:rPr lang="cs-CZ" dirty="0" smtClean="0"/>
                        <a:t>M</a:t>
                      </a:r>
                    </a:p>
                    <a:p>
                      <a:pPr algn="ctr"/>
                      <a:r>
                        <a:rPr lang="cs-CZ" dirty="0" smtClean="0"/>
                        <a:t>Y</a:t>
                      </a:r>
                    </a:p>
                    <a:p>
                      <a:pPr algn="ctr"/>
                      <a:r>
                        <a:rPr lang="cs-CZ" dirty="0" smtClean="0"/>
                        <a:t>I</a:t>
                      </a:r>
                    </a:p>
                    <a:p>
                      <a:pPr algn="ctr"/>
                      <a:r>
                        <a:rPr lang="cs-CZ" dirty="0" smtClean="0"/>
                        <a:t>K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</a:p>
                    <a:p>
                      <a:pPr algn="ctr"/>
                      <a:r>
                        <a:rPr lang="cs-CZ" dirty="0" smtClean="0"/>
                        <a:t>D</a:t>
                      </a:r>
                    </a:p>
                    <a:p>
                      <a:pPr algn="ctr"/>
                      <a:r>
                        <a:rPr lang="cs-CZ" dirty="0" smtClean="0"/>
                        <a:t>I</a:t>
                      </a:r>
                    </a:p>
                    <a:p>
                      <a:pPr algn="ctr"/>
                      <a:r>
                        <a:rPr lang="cs-CZ" dirty="0" smtClean="0"/>
                        <a:t>I</a:t>
                      </a:r>
                    </a:p>
                    <a:p>
                      <a:pPr algn="ctr"/>
                      <a:r>
                        <a:rPr lang="cs-CZ" dirty="0" smtClean="0"/>
                        <a:t>N</a:t>
                      </a:r>
                    </a:p>
                    <a:p>
                      <a:pPr algn="ctr"/>
                      <a:r>
                        <a:rPr lang="cs-CZ" dirty="0" smtClean="0"/>
                        <a:t>N</a:t>
                      </a:r>
                    </a:p>
                    <a:p>
                      <a:pPr algn="ctr"/>
                      <a:r>
                        <a:rPr lang="cs-CZ" dirty="0" smtClean="0"/>
                        <a:t>Y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</a:p>
                    <a:p>
                      <a:pPr algn="ctr"/>
                      <a:r>
                        <a:rPr lang="cs-CZ" dirty="0" smtClean="0"/>
                        <a:t>Ž</a:t>
                      </a:r>
                    </a:p>
                    <a:p>
                      <a:pPr algn="ctr"/>
                      <a:r>
                        <a:rPr lang="cs-CZ" dirty="0" smtClean="0"/>
                        <a:t>O</a:t>
                      </a:r>
                    </a:p>
                    <a:p>
                      <a:pPr algn="ctr"/>
                      <a:r>
                        <a:rPr lang="cs-CZ" dirty="0" smtClean="0"/>
                        <a:t>P</a:t>
                      </a:r>
                    </a:p>
                    <a:p>
                      <a:pPr algn="ctr"/>
                      <a:r>
                        <a:rPr lang="cs-CZ" dirty="0" smtClean="0"/>
                        <a:t>R</a:t>
                      </a:r>
                    </a:p>
                    <a:p>
                      <a:pPr algn="ctr"/>
                      <a:r>
                        <a:rPr lang="cs-CZ" dirty="0" smtClean="0"/>
                        <a:t>O</a:t>
                      </a:r>
                    </a:p>
                    <a:p>
                      <a:pPr algn="ctr"/>
                      <a:r>
                        <a:rPr lang="cs-CZ" dirty="0" smtClean="0"/>
                        <a:t>T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</a:p>
                    <a:p>
                      <a:pPr algn="ctr"/>
                      <a:r>
                        <a:rPr lang="cs-CZ" dirty="0" smtClean="0"/>
                        <a:t>S</a:t>
                      </a:r>
                    </a:p>
                    <a:p>
                      <a:pPr algn="ctr"/>
                      <a:r>
                        <a:rPr lang="cs-CZ" dirty="0" smtClean="0"/>
                        <a:t>L</a:t>
                      </a:r>
                    </a:p>
                    <a:p>
                      <a:pPr algn="ctr"/>
                      <a:r>
                        <a:rPr lang="cs-CZ" dirty="0" smtClean="0"/>
                        <a:t>E</a:t>
                      </a:r>
                    </a:p>
                    <a:p>
                      <a:pPr algn="ctr"/>
                      <a:r>
                        <a:rPr lang="cs-CZ" dirty="0" smtClean="0"/>
                        <a:t>L</a:t>
                      </a:r>
                    </a:p>
                    <a:p>
                      <a:pPr algn="ctr"/>
                      <a:r>
                        <a:rPr lang="cs-CZ" dirty="0" smtClean="0"/>
                        <a:t>M</a:t>
                      </a:r>
                    </a:p>
                    <a:p>
                      <a:pPr algn="ctr"/>
                      <a:r>
                        <a:rPr lang="cs-CZ" dirty="0" smtClean="0"/>
                        <a:t>Y</a:t>
                      </a:r>
                    </a:p>
                    <a:p>
                      <a:pPr algn="ctr"/>
                      <a:r>
                        <a:rPr lang="cs-CZ" dirty="0" smtClean="0"/>
                        <a:t>S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</a:p>
                    <a:p>
                      <a:pPr algn="ctr"/>
                      <a:r>
                        <a:rPr lang="cs-CZ" dirty="0" smtClean="0"/>
                        <a:t>E</a:t>
                      </a:r>
                    </a:p>
                    <a:p>
                      <a:pPr algn="ctr"/>
                      <a:r>
                        <a:rPr lang="cs-CZ" dirty="0" smtClean="0"/>
                        <a:t>L</a:t>
                      </a:r>
                    </a:p>
                    <a:p>
                      <a:pPr algn="ctr"/>
                      <a:r>
                        <a:rPr lang="cs-CZ" dirty="0" smtClean="0"/>
                        <a:t>L</a:t>
                      </a:r>
                    </a:p>
                    <a:p>
                      <a:pPr algn="ctr"/>
                      <a:r>
                        <a:rPr lang="cs-CZ" dirty="0" smtClean="0"/>
                        <a:t>P</a:t>
                      </a:r>
                    </a:p>
                    <a:p>
                      <a:pPr algn="ctr"/>
                      <a:r>
                        <a:rPr lang="cs-CZ" dirty="0" smtClean="0"/>
                        <a:t>O</a:t>
                      </a:r>
                    </a:p>
                    <a:p>
                      <a:pPr algn="ctr"/>
                      <a:r>
                        <a:rPr lang="cs-CZ" dirty="0" smtClean="0"/>
                        <a:t>U</a:t>
                      </a:r>
                    </a:p>
                    <a:p>
                      <a:pPr algn="ctr"/>
                      <a:r>
                        <a:rPr lang="cs-CZ" dirty="0" smtClean="0"/>
                        <a:t>D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</a:p>
                    <a:p>
                      <a:pPr algn="ctr"/>
                      <a:r>
                        <a:rPr lang="cs-CZ" dirty="0" smtClean="0"/>
                        <a:t>D</a:t>
                      </a:r>
                    </a:p>
                    <a:p>
                      <a:pPr algn="ctr"/>
                      <a:r>
                        <a:rPr lang="cs-CZ" dirty="0" smtClean="0"/>
                        <a:t>N</a:t>
                      </a:r>
                    </a:p>
                    <a:p>
                      <a:pPr algn="ctr"/>
                      <a:r>
                        <a:rPr lang="cs-CZ" dirty="0" smtClean="0"/>
                        <a:t>E</a:t>
                      </a:r>
                    </a:p>
                    <a:p>
                      <a:pPr algn="ctr"/>
                      <a:r>
                        <a:rPr lang="cs-CZ" dirty="0" smtClean="0"/>
                        <a:t>I</a:t>
                      </a:r>
                    </a:p>
                    <a:p>
                      <a:pPr algn="ctr"/>
                      <a:r>
                        <a:rPr lang="cs-CZ" dirty="0" smtClean="0"/>
                        <a:t>I</a:t>
                      </a:r>
                    </a:p>
                    <a:p>
                      <a:pPr algn="ctr"/>
                      <a:r>
                        <a:rPr lang="cs-CZ" dirty="0" smtClean="0"/>
                        <a:t>D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017031" y="4941168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PROČ SE PŮVODNÍM  OBYVATELŮM  AMERIKY ŘÍKÁ INDIÁNI?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17031" y="5587499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6960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116632"/>
            <a:ext cx="3312368" cy="457120"/>
          </a:xfrm>
        </p:spPr>
        <p:txBody>
          <a:bodyPr>
            <a:normAutofit fontScale="90000"/>
          </a:bodyPr>
          <a:lstStyle/>
          <a:p>
            <a:r>
              <a:rPr lang="cs-CZ" sz="2000" b="1" dirty="0" smtClean="0"/>
              <a:t>Doplň vynechanou </a:t>
            </a:r>
            <a:br>
              <a:rPr lang="cs-CZ" sz="2000" b="1" dirty="0" smtClean="0"/>
            </a:br>
            <a:r>
              <a:rPr lang="cs-CZ" sz="2000" b="1" dirty="0" smtClean="0"/>
              <a:t>část věty.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692672"/>
            <a:ext cx="8064896" cy="3760663"/>
          </a:xfrm>
        </p:spPr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sz="2000" b="1" dirty="0" smtClean="0"/>
              <a:t>1. Z Asie se do Evropy dováželo zboží jako 	______________________________________________.</a:t>
            </a:r>
          </a:p>
          <a:p>
            <a:pPr marL="525780" indent="-457200">
              <a:buAutoNum type="arabicPeriod"/>
            </a:pPr>
            <a:endParaRPr lang="cs-CZ" sz="2000" b="1" dirty="0" smtClean="0"/>
          </a:p>
          <a:p>
            <a:pPr marL="68580" indent="0">
              <a:buNone/>
            </a:pPr>
            <a:r>
              <a:rPr lang="cs-CZ" sz="2000" b="1" dirty="0" smtClean="0"/>
              <a:t>2. ____________ získali území, kterými vedli obchodní cesty </a:t>
            </a:r>
          </a:p>
          <a:p>
            <a:pPr marL="6858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z Orientu do Evropy.</a:t>
            </a:r>
          </a:p>
          <a:p>
            <a:pPr marL="68580" indent="0">
              <a:buNone/>
            </a:pPr>
            <a:endParaRPr lang="cs-CZ" sz="2000" b="1" dirty="0" smtClean="0"/>
          </a:p>
          <a:p>
            <a:pPr marL="68580" indent="0">
              <a:buNone/>
            </a:pPr>
            <a:r>
              <a:rPr lang="cs-CZ" sz="2000" b="1" dirty="0" smtClean="0"/>
              <a:t>3. Panovníci ______________ a _______________ toužili </a:t>
            </a:r>
          </a:p>
          <a:p>
            <a:pPr marL="6858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po bohatství východních zemí. </a:t>
            </a:r>
          </a:p>
          <a:p>
            <a:pPr marL="68580" indent="0">
              <a:buNone/>
            </a:pPr>
            <a:endParaRPr lang="cs-CZ" sz="2000" b="1" dirty="0" smtClean="0"/>
          </a:p>
          <a:p>
            <a:pPr marL="68580" indent="0">
              <a:buNone/>
            </a:pPr>
            <a:r>
              <a:rPr lang="cs-CZ" sz="2000" b="1" dirty="0" smtClean="0"/>
              <a:t>4. Na území Ameriky existovali ještě před příchodem Evropanů 	civilizace ____________, ____________ a _______________. </a:t>
            </a:r>
          </a:p>
          <a:p>
            <a:pPr marL="68580" indent="0">
              <a:buNone/>
            </a:pPr>
            <a:endParaRPr lang="cs-CZ" sz="2000" b="1" dirty="0"/>
          </a:p>
          <a:p>
            <a:pPr marL="68580" indent="0">
              <a:buNone/>
            </a:pPr>
            <a:r>
              <a:rPr lang="cs-CZ" sz="2000" b="1" dirty="0" smtClean="0"/>
              <a:t>5. Americe se také říkalo ___________ ___________.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332657"/>
            <a:ext cx="2736304" cy="2270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801937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0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sz="2000" b="1" dirty="0" smtClean="0"/>
              <a:t>Spoj rok s událostí </a:t>
            </a:r>
            <a:br>
              <a:rPr lang="cs-CZ" sz="2000" b="1" dirty="0" smtClean="0"/>
            </a:br>
            <a:r>
              <a:rPr lang="cs-CZ" sz="2000" b="1" dirty="0" smtClean="0"/>
              <a:t>a osobností či národem.</a:t>
            </a:r>
            <a:endParaRPr lang="cs-CZ" sz="20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690305545"/>
              </p:ext>
            </p:extLst>
          </p:nvPr>
        </p:nvGraphicFramePr>
        <p:xfrm>
          <a:off x="1043608" y="1931746"/>
          <a:ext cx="6777037" cy="3637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99738056"/>
              </p:ext>
            </p:extLst>
          </p:nvPr>
        </p:nvGraphicFramePr>
        <p:xfrm>
          <a:off x="539552" y="4221088"/>
          <a:ext cx="3552054" cy="22250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355205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Doplul na nejjižnější</a:t>
                      </a:r>
                      <a:r>
                        <a:rPr lang="cs-CZ" b="0" baseline="0" dirty="0" smtClean="0"/>
                        <a:t> cíp Afriky</a:t>
                      </a:r>
                      <a:endParaRPr lang="cs-CZ" b="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Objevil</a:t>
                      </a:r>
                      <a:r>
                        <a:rPr lang="cs-CZ" b="0" baseline="0" dirty="0" smtClean="0"/>
                        <a:t> Ameriku</a:t>
                      </a:r>
                      <a:endParaRPr lang="cs-CZ" b="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Dobytí </a:t>
                      </a:r>
                      <a:r>
                        <a:rPr lang="cs-CZ" b="0" dirty="0" err="1" smtClean="0"/>
                        <a:t>Konstatntinopole</a:t>
                      </a:r>
                      <a:endParaRPr lang="cs-CZ" b="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Počátek cesty kolem světa</a:t>
                      </a:r>
                      <a:endParaRPr lang="cs-CZ" b="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Doplul</a:t>
                      </a:r>
                      <a:r>
                        <a:rPr lang="cs-CZ" b="0" baseline="0" dirty="0" smtClean="0"/>
                        <a:t> až do Indie</a:t>
                      </a:r>
                      <a:endParaRPr lang="cs-CZ" b="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Dobytí Granady</a:t>
                      </a:r>
                      <a:endParaRPr lang="cs-CZ" b="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3304009"/>
              </p:ext>
            </p:extLst>
          </p:nvPr>
        </p:nvGraphicFramePr>
        <p:xfrm>
          <a:off x="6124422" y="908720"/>
          <a:ext cx="2376264" cy="22250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3762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Kryštof Kolumbus</a:t>
                      </a:r>
                      <a:endParaRPr lang="cs-CZ" b="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Španělé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Turci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Fernao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Magalhaes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Vasco</a:t>
                      </a:r>
                      <a:r>
                        <a:rPr lang="cs-CZ" dirty="0" smtClean="0"/>
                        <a:t> de Gama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Bartolomeo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Dias</a:t>
                      </a:r>
                      <a:endParaRPr lang="cs-CZ" dirty="0" smtClean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3"/>
            <a:ext cx="2304255" cy="2986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805694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716016" y="-99392"/>
            <a:ext cx="3312486" cy="613872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Vyznač na mapě</a:t>
            </a:r>
            <a:endParaRPr lang="cs-CZ" sz="20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325" y="692697"/>
            <a:ext cx="9144000" cy="6193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9512" y="5229200"/>
            <a:ext cx="59766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Cestu, kudy plul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Bartolomeo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Diaz</a:t>
            </a:r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Cestu, kudy plul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Vasco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de Gama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Cestu, kterou plul Kryštof Kolumbus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Cestu, kudy plul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Fernao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Magalhaes</a:t>
            </a:r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pPr marL="342900" indent="-342900">
              <a:buAutoNum type="arabicPeriod"/>
            </a:pPr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3594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116632"/>
            <a:ext cx="5040678" cy="541864"/>
          </a:xfrm>
        </p:spPr>
        <p:txBody>
          <a:bodyPr>
            <a:normAutofit fontScale="90000"/>
          </a:bodyPr>
          <a:lstStyle/>
          <a:p>
            <a:r>
              <a:rPr lang="cs-CZ" sz="2000" b="1" dirty="0" smtClean="0"/>
              <a:t>Přiřaď, ke které civilizaci</a:t>
            </a:r>
            <a:br>
              <a:rPr lang="cs-CZ" sz="2000" b="1" dirty="0" smtClean="0"/>
            </a:br>
            <a:r>
              <a:rPr lang="cs-CZ" sz="2000" b="1" dirty="0" smtClean="0"/>
              <a:t>patří obrázek</a:t>
            </a:r>
            <a:endParaRPr lang="cs-CZ" sz="2000" b="1" dirty="0"/>
          </a:p>
        </p:txBody>
      </p:sp>
      <p:pic>
        <p:nvPicPr>
          <p:cNvPr id="4098" name="Picture 2" descr="http://upload.wikimedia.org/wikipedia/commons/f/f1/Quipu_Inca.JPG?uselang=c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422" y="717161"/>
            <a:ext cx="2847975" cy="4276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8206"/>
            <a:ext cx="3914775" cy="3132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37623"/>
            <a:ext cx="2899645" cy="2118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703" y="4993886"/>
            <a:ext cx="2843808" cy="1888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 descr="http://wondrouspics.com/wp-content/uploads/2011/07/machu_picchu_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780"/>
            <a:ext cx="4559993" cy="34215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5791" y="18040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7170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4509120"/>
            <a:ext cx="564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16416" y="6560343"/>
            <a:ext cx="814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316416" y="42210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33353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116632"/>
            <a:ext cx="2232248" cy="432048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Použité zdroje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136904" cy="4968552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400" dirty="0">
                <a:solidFill>
                  <a:schemeClr val="tx1"/>
                </a:solidFill>
              </a:rPr>
              <a:t>Klipart [ on-line] 2012 [cit. </a:t>
            </a:r>
            <a:r>
              <a:rPr lang="cs-CZ" sz="1400" dirty="0" smtClean="0">
                <a:solidFill>
                  <a:schemeClr val="tx1"/>
                </a:solidFill>
              </a:rPr>
              <a:t>2012-01-18]. </a:t>
            </a:r>
            <a:r>
              <a:rPr lang="cs-CZ" sz="1400" dirty="0">
                <a:solidFill>
                  <a:schemeClr val="tx1"/>
                </a:solidFill>
              </a:rPr>
              <a:t>Dostupné na www</a:t>
            </a:r>
            <a:r>
              <a:rPr lang="cs-CZ" sz="1400" dirty="0" smtClean="0">
                <a:solidFill>
                  <a:schemeClr val="tx1"/>
                </a:solidFill>
              </a:rPr>
              <a:t>:</a:t>
            </a:r>
          </a:p>
          <a:p>
            <a:r>
              <a:rPr lang="cs-CZ" sz="1400" dirty="0">
                <a:solidFill>
                  <a:schemeClr val="tx1"/>
                </a:solidFill>
                <a:hlinkClick r:id="rId2"/>
              </a:rPr>
              <a:t>http://office.microsoft.com/cs-cz/images/results.aspx?ex=2&amp;qu=mapa#ai:MP900309398|mt:0</a:t>
            </a:r>
            <a:r>
              <a:rPr lang="cs-CZ" sz="1400" dirty="0" smtClean="0">
                <a:solidFill>
                  <a:schemeClr val="tx1"/>
                </a:solidFill>
                <a:hlinkClick r:id="rId2"/>
              </a:rPr>
              <a:t>|</a:t>
            </a:r>
            <a:r>
              <a:rPr lang="cs-CZ" sz="1400" dirty="0" smtClean="0">
                <a:solidFill>
                  <a:schemeClr val="tx1"/>
                </a:solidFill>
              </a:rPr>
              <a:t> (Snímek 4)</a:t>
            </a:r>
            <a:endParaRPr lang="cs-CZ" sz="1400" dirty="0">
              <a:solidFill>
                <a:schemeClr val="tx1"/>
              </a:solidFill>
            </a:endParaRPr>
          </a:p>
          <a:p>
            <a:r>
              <a:rPr lang="cs-CZ" sz="1400" dirty="0">
                <a:solidFill>
                  <a:schemeClr val="tx1"/>
                </a:solidFill>
                <a:hlinkClick r:id="rId2"/>
              </a:rPr>
              <a:t>http://office.microsoft.com/cs-cz/images/results.aspx?ex=2&amp;qu=mapa#ai:MP900430937|mt:0</a:t>
            </a:r>
            <a:r>
              <a:rPr lang="cs-CZ" sz="1400" dirty="0" smtClean="0">
                <a:solidFill>
                  <a:schemeClr val="tx1"/>
                </a:solidFill>
                <a:hlinkClick r:id="rId2"/>
              </a:rPr>
              <a:t>|</a:t>
            </a:r>
            <a:r>
              <a:rPr lang="cs-CZ" sz="1400" dirty="0" smtClean="0">
                <a:solidFill>
                  <a:schemeClr val="tx1"/>
                </a:solidFill>
              </a:rPr>
              <a:t> (Snímek 3)</a:t>
            </a:r>
          </a:p>
          <a:p>
            <a:r>
              <a:rPr lang="cs-CZ" sz="1400" dirty="0">
                <a:solidFill>
                  <a:schemeClr val="tx1"/>
                </a:solidFill>
                <a:hlinkClick r:id="rId2"/>
              </a:rPr>
              <a:t>http://office.microsoft.com/cs-cz/images/results.aspx?ex=2&amp;qu=mapa#ai:MP900410080|mt:0</a:t>
            </a:r>
            <a:r>
              <a:rPr lang="cs-CZ" sz="1400" dirty="0" smtClean="0">
                <a:solidFill>
                  <a:schemeClr val="tx1"/>
                </a:solidFill>
                <a:hlinkClick r:id="rId2"/>
              </a:rPr>
              <a:t>|</a:t>
            </a:r>
            <a:r>
              <a:rPr lang="cs-CZ" sz="1400" dirty="0" smtClean="0">
                <a:solidFill>
                  <a:schemeClr val="tx1"/>
                </a:solidFill>
              </a:rPr>
              <a:t> (Snímek 5)</a:t>
            </a:r>
          </a:p>
          <a:p>
            <a:r>
              <a:rPr lang="cs-CZ" sz="1400" dirty="0">
                <a:solidFill>
                  <a:schemeClr val="tx1"/>
                </a:solidFill>
                <a:hlinkClick r:id="rId3"/>
              </a:rPr>
              <a:t>http://office.microsoft.com/cs-cz/images/results.aspx?qu=pyramidy&amp;ctt=1#ai:MP900401473|mt:0</a:t>
            </a:r>
            <a:r>
              <a:rPr lang="cs-CZ" sz="1400" dirty="0" smtClean="0">
                <a:solidFill>
                  <a:schemeClr val="tx1"/>
                </a:solidFill>
                <a:hlinkClick r:id="rId3"/>
              </a:rPr>
              <a:t>|</a:t>
            </a:r>
            <a:r>
              <a:rPr lang="cs-CZ" sz="1400" dirty="0" smtClean="0">
                <a:solidFill>
                  <a:schemeClr val="tx1"/>
                </a:solidFill>
              </a:rPr>
              <a:t> (2)</a:t>
            </a:r>
          </a:p>
          <a:p>
            <a:r>
              <a:rPr lang="cs-CZ" sz="1400" dirty="0">
                <a:solidFill>
                  <a:schemeClr val="tx1"/>
                </a:solidFill>
                <a:hlinkClick r:id="rId4"/>
              </a:rPr>
              <a:t>http://office.microsoft.com/cs-cz/images/results.aspx?qu=azt%C3%A9kov%C3%A9&amp;ctt=1#ai:MC900435670|mt:0</a:t>
            </a:r>
            <a:r>
              <a:rPr lang="cs-CZ" sz="1400" dirty="0" smtClean="0">
                <a:solidFill>
                  <a:schemeClr val="tx1"/>
                </a:solidFill>
                <a:hlinkClick r:id="rId4"/>
              </a:rPr>
              <a:t>|</a:t>
            </a:r>
            <a:r>
              <a:rPr lang="cs-CZ" sz="1400" dirty="0" smtClean="0">
                <a:solidFill>
                  <a:schemeClr val="tx1"/>
                </a:solidFill>
              </a:rPr>
              <a:t> (3)</a:t>
            </a:r>
          </a:p>
          <a:p>
            <a:r>
              <a:rPr lang="cs-CZ" sz="1400" dirty="0" smtClean="0">
                <a:solidFill>
                  <a:schemeClr val="tx1"/>
                </a:solidFill>
                <a:hlinkClick r:id="rId4"/>
              </a:rPr>
              <a:t> http</a:t>
            </a:r>
            <a:r>
              <a:rPr lang="cs-CZ" sz="1400" dirty="0">
                <a:solidFill>
                  <a:schemeClr val="tx1"/>
                </a:solidFill>
                <a:hlinkClick r:id="rId4"/>
              </a:rPr>
              <a:t>://office.microsoft.com/cs-cz/images/results.aspx?qu=azt%C3%A9kov%C3%A9&amp;ctt=1#ai:MC900435660|mt:0</a:t>
            </a:r>
            <a:r>
              <a:rPr lang="cs-CZ" sz="1400" dirty="0" smtClean="0">
                <a:solidFill>
                  <a:schemeClr val="tx1"/>
                </a:solidFill>
                <a:hlinkClick r:id="rId4"/>
              </a:rPr>
              <a:t>|</a:t>
            </a:r>
            <a:r>
              <a:rPr lang="cs-CZ" sz="1400" dirty="0" smtClean="0">
                <a:solidFill>
                  <a:schemeClr val="tx1"/>
                </a:solidFill>
              </a:rPr>
              <a:t> (4)</a:t>
            </a:r>
          </a:p>
          <a:p>
            <a:pPr marL="68580" indent="0">
              <a:buNone/>
            </a:pPr>
            <a:endParaRPr lang="cs-CZ" sz="1400" dirty="0">
              <a:solidFill>
                <a:schemeClr val="tx1"/>
              </a:solidFill>
              <a:hlinkClick r:id="rId5"/>
            </a:endParaRPr>
          </a:p>
          <a:p>
            <a:pPr marL="68580" indent="0">
              <a:buNone/>
            </a:pPr>
            <a:r>
              <a:rPr lang="cs-CZ" sz="1400" i="1" dirty="0" smtClean="0"/>
              <a:t>Machu Pichu, Peru </a:t>
            </a:r>
            <a:r>
              <a:rPr lang="cs-CZ" sz="1400" dirty="0">
                <a:solidFill>
                  <a:schemeClr val="tx1"/>
                </a:solidFill>
              </a:rPr>
              <a:t>[ on-line] </a:t>
            </a:r>
            <a:r>
              <a:rPr lang="cs-CZ" sz="1400" dirty="0" smtClean="0"/>
              <a:t>2012 </a:t>
            </a:r>
            <a:r>
              <a:rPr lang="cs-CZ" sz="1400" dirty="0" err="1"/>
              <a:t>The</a:t>
            </a:r>
            <a:r>
              <a:rPr lang="cs-CZ" sz="1400" dirty="0"/>
              <a:t> </a:t>
            </a:r>
            <a:r>
              <a:rPr lang="cs-CZ" sz="1400" dirty="0" err="1"/>
              <a:t>Wondrous</a:t>
            </a:r>
            <a:r>
              <a:rPr lang="cs-CZ" sz="1400" dirty="0"/>
              <a:t> </a:t>
            </a:r>
            <a:r>
              <a:rPr lang="cs-CZ" sz="1400" dirty="0" err="1" smtClean="0"/>
              <a:t>Pics</a:t>
            </a:r>
            <a:r>
              <a:rPr lang="cs-CZ" sz="1400" dirty="0" smtClean="0"/>
              <a:t>  </a:t>
            </a:r>
            <a:r>
              <a:rPr lang="cs-CZ" sz="1400" dirty="0">
                <a:solidFill>
                  <a:schemeClr val="tx1"/>
                </a:solidFill>
              </a:rPr>
              <a:t>[cit. </a:t>
            </a:r>
            <a:r>
              <a:rPr lang="cs-CZ" sz="1400" dirty="0" smtClean="0">
                <a:solidFill>
                  <a:schemeClr val="tx1"/>
                </a:solidFill>
              </a:rPr>
              <a:t>2012-01-18]. Dostupné na www: </a:t>
            </a:r>
          </a:p>
          <a:p>
            <a:pPr marL="68580" indent="0">
              <a:buNone/>
            </a:pPr>
            <a:r>
              <a:rPr lang="cs-CZ" sz="1400" dirty="0" smtClean="0">
                <a:solidFill>
                  <a:schemeClr val="tx1"/>
                </a:solidFill>
                <a:hlinkClick r:id="rId5"/>
              </a:rPr>
              <a:t>http</a:t>
            </a:r>
            <a:r>
              <a:rPr lang="cs-CZ" sz="1400" dirty="0">
                <a:solidFill>
                  <a:schemeClr val="tx1"/>
                </a:solidFill>
                <a:hlinkClick r:id="rId5"/>
              </a:rPr>
              <a:t>://</a:t>
            </a:r>
            <a:r>
              <a:rPr lang="cs-CZ" sz="1400" dirty="0" smtClean="0">
                <a:solidFill>
                  <a:schemeClr val="tx1"/>
                </a:solidFill>
                <a:hlinkClick r:id="rId5"/>
              </a:rPr>
              <a:t>wondrouspics.com/wp-content/uploads/2011/07/machu_picchu_9.jpg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 smtClean="0"/>
              <a:t>(1) 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endParaRPr lang="cs-CZ" sz="1400" dirty="0">
              <a:solidFill>
                <a:schemeClr val="tx1"/>
              </a:solidFill>
            </a:endParaRPr>
          </a:p>
          <a:p>
            <a:pPr marL="68580" indent="0">
              <a:buNone/>
            </a:pPr>
            <a:r>
              <a:rPr lang="cs-CZ" sz="1400" dirty="0"/>
              <a:t>Uvedené zdroje [ on-line] </a:t>
            </a:r>
            <a:r>
              <a:rPr lang="cs-CZ" sz="1400" dirty="0" smtClean="0"/>
              <a:t>19.9.2009 </a:t>
            </a:r>
            <a:r>
              <a:rPr lang="cs-CZ" sz="1400" dirty="0"/>
              <a:t>[cit. </a:t>
            </a:r>
            <a:r>
              <a:rPr lang="cs-CZ" sz="1400" dirty="0" smtClean="0"/>
              <a:t>2012-01-18]. </a:t>
            </a:r>
            <a:r>
              <a:rPr lang="cs-CZ" sz="1400" dirty="0"/>
              <a:t>Dostupné pod licencí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 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upload.wikimedia.org/wikipedia/commons/f/f1/Quipu_Inca.JPG?uselang=cs</a:t>
            </a:r>
            <a:r>
              <a:rPr lang="cs-CZ" sz="1400" dirty="0" smtClean="0"/>
              <a:t> (5)</a:t>
            </a:r>
          </a:p>
          <a:p>
            <a:pPr marL="68580" indent="0">
              <a:buNone/>
            </a:pP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81141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0"/>
            <a:ext cx="2808312" cy="539552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Shrnutí 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836712"/>
            <a:ext cx="7992888" cy="5616624"/>
          </a:xfrm>
        </p:spPr>
        <p:txBody>
          <a:bodyPr>
            <a:normAutofit fontScale="55000" lnSpcReduction="20000"/>
          </a:bodyPr>
          <a:lstStyle/>
          <a:p>
            <a:pPr marL="68580" indent="0" algn="ctr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indent="-342900">
              <a:defRPr/>
            </a:pPr>
            <a:r>
              <a:rPr lang="cs-CZ" b="1" dirty="0" smtClean="0">
                <a:solidFill>
                  <a:schemeClr val="tx1"/>
                </a:solidFill>
              </a:rPr>
              <a:t>Anotace		</a:t>
            </a:r>
            <a:r>
              <a:rPr lang="cs-CZ" dirty="0" smtClean="0">
                <a:solidFill>
                  <a:schemeClr val="tx1"/>
                </a:solidFill>
              </a:rPr>
              <a:t>Prezentace </a:t>
            </a:r>
            <a:r>
              <a:rPr lang="it-IT" dirty="0" smtClean="0">
                <a:solidFill>
                  <a:schemeClr val="tx1"/>
                </a:solidFill>
              </a:rPr>
              <a:t>je určena pro sedmý ročník ZŠ </a:t>
            </a:r>
            <a:r>
              <a:rPr lang="it-IT" dirty="0" smtClean="0">
                <a:solidFill>
                  <a:schemeClr val="tx1"/>
                </a:solidFill>
              </a:rPr>
              <a:t>a</a:t>
            </a:r>
            <a:r>
              <a:rPr lang="cs-CZ" smtClean="0">
                <a:solidFill>
                  <a:schemeClr val="tx1"/>
                </a:solidFill>
              </a:rPr>
              <a:t> </a:t>
            </a:r>
            <a:r>
              <a:rPr lang="cs-CZ" smtClean="0">
                <a:solidFill>
                  <a:schemeClr val="tx1"/>
                </a:solidFill>
              </a:rPr>
              <a:t>slouží </a:t>
            </a:r>
            <a:r>
              <a:rPr lang="cs-CZ" dirty="0" smtClean="0">
                <a:solidFill>
                  <a:schemeClr val="tx1"/>
                </a:solidFill>
              </a:rPr>
              <a:t>k </a:t>
            </a:r>
            <a:r>
              <a:rPr lang="cs-CZ" smtClean="0">
                <a:solidFill>
                  <a:schemeClr val="tx1"/>
                </a:solidFill>
              </a:rPr>
              <a:t>opakování </a:t>
            </a:r>
            <a:r>
              <a:rPr lang="cs-CZ" smtClean="0">
                <a:solidFill>
                  <a:schemeClr val="tx1"/>
                </a:solidFill>
              </a:rPr>
              <a:t>			zámořských </a:t>
            </a:r>
            <a:r>
              <a:rPr lang="cs-CZ" dirty="0" smtClean="0">
                <a:solidFill>
                  <a:schemeClr val="tx1"/>
                </a:solidFill>
              </a:rPr>
              <a:t>objevů.</a:t>
            </a:r>
          </a:p>
          <a:p>
            <a:pPr indent="-342900"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indent="-342900">
              <a:defRPr/>
            </a:pPr>
            <a:r>
              <a:rPr lang="cs-CZ" b="1" dirty="0" smtClean="0">
                <a:solidFill>
                  <a:schemeClr val="tx1"/>
                </a:solidFill>
              </a:rPr>
              <a:t>Autor			</a:t>
            </a:r>
            <a:r>
              <a:rPr lang="cs-CZ" dirty="0" smtClean="0">
                <a:solidFill>
                  <a:schemeClr val="tx1"/>
                </a:solidFill>
              </a:rPr>
              <a:t>Mgr. Sandra Tichá</a:t>
            </a:r>
          </a:p>
          <a:p>
            <a:pPr lvl="0" indent="-342900"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  <a:p>
            <a:pPr indent="-342900">
              <a:defRPr/>
            </a:pPr>
            <a:r>
              <a:rPr lang="cs-CZ" b="1" dirty="0">
                <a:solidFill>
                  <a:schemeClr val="tx1"/>
                </a:solidFill>
              </a:rPr>
              <a:t>Jazyk			</a:t>
            </a:r>
            <a:r>
              <a:rPr lang="cs-CZ" dirty="0">
                <a:solidFill>
                  <a:schemeClr val="tx1"/>
                </a:solidFill>
              </a:rPr>
              <a:t>Čeština</a:t>
            </a:r>
          </a:p>
          <a:p>
            <a:pPr lvl="0" indent="-342900"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  <a:p>
            <a:pPr indent="-342900">
              <a:defRPr/>
            </a:pPr>
            <a:r>
              <a:rPr lang="cs-CZ" b="1" dirty="0">
                <a:solidFill>
                  <a:schemeClr val="tx1"/>
                </a:solidFill>
              </a:rPr>
              <a:t>Očekávaný výstup	</a:t>
            </a:r>
            <a:r>
              <a:rPr lang="cs-CZ" dirty="0" smtClean="0">
                <a:solidFill>
                  <a:schemeClr val="tx1"/>
                </a:solidFill>
              </a:rPr>
              <a:t>Žáci uvedou příčiny a důsledky zámořských objevů, ukáží </a:t>
            </a:r>
          </a:p>
          <a:p>
            <a:pPr marL="0" indent="0">
              <a:buNone/>
              <a:defRPr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	na mapě světa, kudy vedly plavby významných mořeplavců.</a:t>
            </a:r>
            <a:endParaRPr lang="cs-CZ" dirty="0">
              <a:solidFill>
                <a:schemeClr val="tx1"/>
              </a:solidFill>
            </a:endParaRPr>
          </a:p>
          <a:p>
            <a:pPr lvl="0">
              <a:defRPr/>
            </a:pPr>
            <a:endParaRPr lang="cs-CZ" dirty="0">
              <a:solidFill>
                <a:schemeClr val="tx1"/>
              </a:solidFill>
            </a:endParaRPr>
          </a:p>
          <a:p>
            <a:pPr indent="-342900">
              <a:defRPr/>
            </a:pPr>
            <a:r>
              <a:rPr lang="cs-CZ" b="1" dirty="0">
                <a:solidFill>
                  <a:schemeClr val="tx1"/>
                </a:solidFill>
              </a:rPr>
              <a:t>Klíčová slova		</a:t>
            </a:r>
            <a:r>
              <a:rPr lang="cs-CZ" dirty="0" smtClean="0">
                <a:solidFill>
                  <a:schemeClr val="tx1"/>
                </a:solidFill>
              </a:rPr>
              <a:t>zámořské objevy, objevení Ameriky, mořeplavci</a:t>
            </a:r>
            <a:endParaRPr lang="cs-CZ" dirty="0">
              <a:solidFill>
                <a:schemeClr val="tx1"/>
              </a:solidFill>
            </a:endParaRPr>
          </a:p>
          <a:p>
            <a:pPr lvl="0" indent="-342900"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  <a:p>
            <a:pPr indent="-342900">
              <a:defRPr/>
            </a:pPr>
            <a:r>
              <a:rPr lang="cs-CZ" b="1" dirty="0">
                <a:solidFill>
                  <a:schemeClr val="tx1"/>
                </a:solidFill>
              </a:rPr>
              <a:t>Druh učebního materiálu	</a:t>
            </a:r>
            <a:r>
              <a:rPr lang="cs-CZ" dirty="0">
                <a:solidFill>
                  <a:schemeClr val="tx1"/>
                </a:solidFill>
              </a:rPr>
              <a:t>prezentace</a:t>
            </a:r>
          </a:p>
          <a:p>
            <a:pPr lvl="0" indent="-342900"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  <a:p>
            <a:pPr indent="-342900">
              <a:defRPr/>
            </a:pPr>
            <a:r>
              <a:rPr lang="cs-CZ" b="1" dirty="0">
                <a:solidFill>
                  <a:schemeClr val="tx1"/>
                </a:solidFill>
              </a:rPr>
              <a:t>Druh interaktivity		</a:t>
            </a:r>
            <a:r>
              <a:rPr lang="cs-CZ" dirty="0" smtClean="0">
                <a:solidFill>
                  <a:schemeClr val="tx1"/>
                </a:solidFill>
              </a:rPr>
              <a:t>aktivita</a:t>
            </a:r>
            <a:endParaRPr lang="cs-CZ" dirty="0">
              <a:solidFill>
                <a:schemeClr val="tx1"/>
              </a:solidFill>
            </a:endParaRPr>
          </a:p>
          <a:p>
            <a:pPr lvl="0" indent="-342900"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  <a:p>
            <a:pPr indent="-342900">
              <a:defRPr/>
            </a:pPr>
            <a:r>
              <a:rPr lang="cs-CZ" b="1" dirty="0">
                <a:solidFill>
                  <a:schemeClr val="tx1"/>
                </a:solidFill>
              </a:rPr>
              <a:t>Cílová skupina		</a:t>
            </a:r>
            <a:r>
              <a:rPr lang="cs-CZ" dirty="0">
                <a:solidFill>
                  <a:schemeClr val="tx1"/>
                </a:solidFill>
              </a:rPr>
              <a:t>žák</a:t>
            </a:r>
          </a:p>
          <a:p>
            <a:pPr lvl="0" indent="-342900"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  <a:p>
            <a:pPr indent="-342900">
              <a:defRPr/>
            </a:pPr>
            <a:r>
              <a:rPr lang="cs-CZ" b="1" dirty="0">
                <a:solidFill>
                  <a:schemeClr val="tx1"/>
                </a:solidFill>
              </a:rPr>
              <a:t>Stupeň a typ vzdělávání	</a:t>
            </a:r>
            <a:r>
              <a:rPr lang="cs-CZ" dirty="0">
                <a:solidFill>
                  <a:schemeClr val="tx1"/>
                </a:solidFill>
              </a:rPr>
              <a:t>základní vzdělávání – druhý stupeň</a:t>
            </a:r>
          </a:p>
          <a:p>
            <a:pPr lvl="0" indent="-342900"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  <a:p>
            <a:pPr indent="-342900">
              <a:defRPr/>
            </a:pPr>
            <a:r>
              <a:rPr lang="cs-CZ" b="1" dirty="0">
                <a:solidFill>
                  <a:schemeClr val="tx1"/>
                </a:solidFill>
              </a:rPr>
              <a:t>Typická věková skupina	</a:t>
            </a:r>
            <a:r>
              <a:rPr lang="cs-CZ" dirty="0" smtClean="0">
                <a:solidFill>
                  <a:schemeClr val="tx1"/>
                </a:solidFill>
              </a:rPr>
              <a:t>12 </a:t>
            </a:r>
            <a:r>
              <a:rPr lang="cs-CZ" dirty="0">
                <a:solidFill>
                  <a:schemeClr val="tx1"/>
                </a:solidFill>
              </a:rPr>
              <a:t>– 13 let</a:t>
            </a:r>
          </a:p>
          <a:p>
            <a:pPr lvl="0" indent="-342900"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  <a:p>
            <a:pPr indent="-342900">
              <a:defRPr/>
            </a:pPr>
            <a:r>
              <a:rPr lang="cs-CZ" b="1" dirty="0">
                <a:solidFill>
                  <a:schemeClr val="tx1"/>
                </a:solidFill>
              </a:rPr>
              <a:t>Celková velikost		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959 </a:t>
            </a:r>
            <a:r>
              <a:rPr lang="cs-CZ" dirty="0">
                <a:solidFill>
                  <a:schemeClr val="tx1"/>
                </a:solidFill>
              </a:rPr>
              <a:t>kB</a:t>
            </a:r>
          </a:p>
          <a:p>
            <a:pPr lvl="0" indent="-342900"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  <a:p>
            <a:pPr lvl="0" indent="-342900"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74729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116632"/>
            <a:ext cx="3168352" cy="42292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Metodická poznámka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836712"/>
            <a:ext cx="6777317" cy="4995917"/>
          </a:xfrm>
        </p:spPr>
        <p:txBody>
          <a:bodyPr>
            <a:normAutofit/>
          </a:bodyPr>
          <a:lstStyle/>
          <a:p>
            <a:r>
              <a:rPr lang="cs-CZ" sz="1400" dirty="0" smtClean="0"/>
              <a:t>Prezentace slouží k rychlému a zajímavějšímu opakování zámořských objevů.</a:t>
            </a:r>
          </a:p>
          <a:p>
            <a:r>
              <a:rPr lang="cs-CZ" sz="1400" dirty="0" smtClean="0"/>
              <a:t>Snímek 2- Žáci uspořádají písmena ve sloupcích do slov a dostanou odpověď na otázku. Žáci chodí k tabuli zapisovat jednotlivá slova, která vyluští. (Kryštof Kolumbus pojmenoval obyvatele Ameriky- indiáni, protože si myslel, že doplul do Indie)</a:t>
            </a:r>
          </a:p>
          <a:p>
            <a:r>
              <a:rPr lang="cs-CZ" sz="1400" dirty="0" smtClean="0"/>
              <a:t>Snímek 3- Žáci chodí k tabuli a dopisují pojmy, které ve větách chybí. (1. koření, hedvábí, porcelán, zlato, perly… ; 2. Turci ; 3. </a:t>
            </a:r>
            <a:r>
              <a:rPr lang="cs-CZ" sz="1400" dirty="0"/>
              <a:t>P</a:t>
            </a:r>
            <a:r>
              <a:rPr lang="cs-CZ" sz="1400" dirty="0" smtClean="0"/>
              <a:t>ortugalsko a Španělsko; 4. Mayové, Aztékové, Inkové; 5. Nový svět)</a:t>
            </a:r>
          </a:p>
          <a:p>
            <a:r>
              <a:rPr lang="cs-CZ" sz="1400" dirty="0" smtClean="0"/>
              <a:t>Snímek 4- Žáci spojí </a:t>
            </a:r>
            <a:r>
              <a:rPr lang="cs-CZ" sz="1400" dirty="0"/>
              <a:t>rok s událostí </a:t>
            </a:r>
            <a:r>
              <a:rPr lang="cs-CZ" sz="1400" dirty="0" smtClean="0"/>
              <a:t>a </a:t>
            </a:r>
            <a:r>
              <a:rPr lang="cs-CZ" sz="1400" dirty="0"/>
              <a:t>osobností či </a:t>
            </a:r>
            <a:r>
              <a:rPr lang="cs-CZ" sz="1400" dirty="0" smtClean="0"/>
              <a:t>národem</a:t>
            </a:r>
            <a:r>
              <a:rPr lang="cs-CZ" sz="1400" dirty="0"/>
              <a:t> </a:t>
            </a:r>
            <a:r>
              <a:rPr lang="cs-CZ" sz="1400" dirty="0" smtClean="0"/>
              <a:t>(1453- Turci dobyli </a:t>
            </a:r>
            <a:r>
              <a:rPr lang="cs-CZ" sz="1400" dirty="0" err="1" smtClean="0"/>
              <a:t>Konstantinopolis</a:t>
            </a:r>
            <a:r>
              <a:rPr lang="cs-CZ" sz="1400" dirty="0" smtClean="0"/>
              <a:t>; 1487- </a:t>
            </a:r>
            <a:r>
              <a:rPr lang="cs-CZ" sz="1400" dirty="0" err="1" smtClean="0"/>
              <a:t>Bartolomeo</a:t>
            </a:r>
            <a:r>
              <a:rPr lang="cs-CZ" sz="1400" dirty="0" smtClean="0"/>
              <a:t> </a:t>
            </a:r>
            <a:r>
              <a:rPr lang="cs-CZ" sz="1400" dirty="0" err="1" smtClean="0"/>
              <a:t>Diaz</a:t>
            </a:r>
            <a:r>
              <a:rPr lang="cs-CZ" sz="1400" dirty="0" smtClean="0"/>
              <a:t> doplul na nejjižnější cíp Afriky; 1492- Kolumbus objevil Ameriku a byla dobyta Granada; 1498- </a:t>
            </a:r>
            <a:r>
              <a:rPr lang="cs-CZ" sz="1400" dirty="0" err="1" smtClean="0"/>
              <a:t>Vasco</a:t>
            </a:r>
            <a:r>
              <a:rPr lang="cs-CZ" sz="1400" dirty="0" smtClean="0"/>
              <a:t> de Gama doplul do Indie; 1519 vyplul </a:t>
            </a:r>
            <a:r>
              <a:rPr lang="cs-CZ" sz="1400" dirty="0" err="1" smtClean="0"/>
              <a:t>Fernao</a:t>
            </a:r>
            <a:r>
              <a:rPr lang="cs-CZ" sz="1400" dirty="0" smtClean="0"/>
              <a:t> </a:t>
            </a:r>
            <a:r>
              <a:rPr lang="cs-CZ" sz="1400" dirty="0" err="1" smtClean="0"/>
              <a:t>Magalhaes</a:t>
            </a:r>
            <a:r>
              <a:rPr lang="cs-CZ" sz="1400" dirty="0" smtClean="0"/>
              <a:t> na cestu </a:t>
            </a:r>
            <a:r>
              <a:rPr lang="cs-CZ" sz="1400" smtClean="0"/>
              <a:t>kolem světa)</a:t>
            </a:r>
            <a:endParaRPr lang="cs-CZ" sz="1400" dirty="0"/>
          </a:p>
          <a:p>
            <a:r>
              <a:rPr lang="cs-CZ" sz="1400" dirty="0" smtClean="0"/>
              <a:t>Snímek 5- Žáci na mapě znázorní cesty mořeplavců (kontrola pomocí učebnice či atlasu)</a:t>
            </a:r>
          </a:p>
          <a:p>
            <a:r>
              <a:rPr lang="cs-CZ" sz="1400" dirty="0" smtClean="0"/>
              <a:t>Snímek 6- Žáci určují, který obrázek patří k civilizaci Mayů (2), Aztéků (3,4) a Inků (1,5)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9047148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156</TotalTime>
  <Words>521</Words>
  <Application>Microsoft Office PowerPoint</Application>
  <PresentationFormat>Předvádění na obrazovce (4:3)</PresentationFormat>
  <Paragraphs>179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Snímek 1</vt:lpstr>
      <vt:lpstr>Uspořádej správně písmena ve sloupcích do slov  a dostaneš odpověď na otázku.</vt:lpstr>
      <vt:lpstr>Doplň vynechanou  část věty.</vt:lpstr>
      <vt:lpstr>Spoj rok s událostí  a osobností či národem.</vt:lpstr>
      <vt:lpstr>Vyznač na mapě</vt:lpstr>
      <vt:lpstr>Přiřaď, ke které civilizaci patří obrázek</vt:lpstr>
      <vt:lpstr>Použité zdroje</vt:lpstr>
      <vt:lpstr>Shrnutí </vt:lpstr>
      <vt:lpstr>Metodická poznámka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30</cp:revision>
  <dcterms:created xsi:type="dcterms:W3CDTF">2012-01-18T17:08:33Z</dcterms:created>
  <dcterms:modified xsi:type="dcterms:W3CDTF">2012-03-08T09:19:00Z</dcterms:modified>
</cp:coreProperties>
</file>