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65" r:id="rId2"/>
    <p:sldId id="256" r:id="rId3"/>
    <p:sldId id="257" r:id="rId4"/>
    <p:sldId id="260" r:id="rId5"/>
    <p:sldId id="262" r:id="rId6"/>
    <p:sldId id="264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2895" autoAdjust="0"/>
  </p:normalViewPr>
  <p:slideViewPr>
    <p:cSldViewPr>
      <p:cViewPr varScale="1">
        <p:scale>
          <a:sx n="68" d="100"/>
          <a:sy n="68" d="100"/>
        </p:scale>
        <p:origin x="-14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CCD80-19F9-4F95-B431-A5A9980F762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24003F-8DF4-4BF1-ACFF-13466FADED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512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4003F-8DF4-4BF1-ACFF-13466FADED1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662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Výklad obojetných souhlásek v podobě básně.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4003F-8DF4-4BF1-ACFF-13466FADED1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549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na slovo řešení se objeví odpověď.</a:t>
            </a:r>
          </a:p>
          <a:p>
            <a:r>
              <a:rPr lang="cs-CZ" dirty="0" smtClean="0"/>
              <a:t>Po kliknutí na </a:t>
            </a:r>
            <a:r>
              <a:rPr lang="cs-CZ" dirty="0" err="1" smtClean="0"/>
              <a:t>smajlíka</a:t>
            </a:r>
            <a:r>
              <a:rPr lang="cs-CZ" dirty="0" smtClean="0"/>
              <a:t> se objeví 1 řádek odpovědí.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4003F-8DF4-4BF1-ACFF-13466FADED1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73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na slovo příklady se objeví jedna věta.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4003F-8DF4-4BF1-ACFF-13466FADED1C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432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4003F-8DF4-4BF1-ACFF-13466FADED1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729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333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229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957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840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03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098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66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520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070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13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422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9E007-A9F7-4128-9396-01791D893CAE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C1D18-8C41-4143-9D17-1B7AEAC1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915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10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04137463"/>
                </p:ext>
              </p:extLst>
            </p:nvPr>
          </p:nvGraphicFramePr>
          <p:xfrm>
            <a:off x="395536" y="1268760"/>
            <a:ext cx="8388945" cy="363986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 typeface="+mj-lt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</a:t>
                        </a:r>
                        <a:r>
                          <a:rPr kumimoji="0" lang="cs-CZ" sz="1800" b="0" i="0" u="none" strike="noStrike" kern="1200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I_ČJ2_1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27.12.2012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se seznamují s obojetnými souhláskami a  tvoří věty.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1" name="Obdélník 10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17029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645" y="593050"/>
            <a:ext cx="8964488" cy="3744416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OBOJETNÉ  SOUHLÁSKY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1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Obojetné souhlásky</a:t>
            </a:r>
            <a:br>
              <a:rPr lang="cs-CZ" b="1" dirty="0"/>
            </a:br>
            <a:r>
              <a:rPr lang="cs-CZ" b="1" dirty="0"/>
              <a:t>P. </a:t>
            </a:r>
            <a:r>
              <a:rPr lang="cs-CZ" b="1" dirty="0" err="1"/>
              <a:t>Křička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Jednou můj úkol hemžil se chybami</a:t>
            </a:r>
          </a:p>
          <a:p>
            <a:pPr marL="0" indent="0">
              <a:buNone/>
            </a:pPr>
            <a:r>
              <a:rPr lang="cs-CZ" dirty="0" smtClean="0"/>
              <a:t>                 jak Indický oceán rybami.</a:t>
            </a:r>
          </a:p>
          <a:p>
            <a:pPr marL="0" indent="0">
              <a:buNone/>
            </a:pPr>
            <a:r>
              <a:rPr lang="cs-CZ" dirty="0" smtClean="0"/>
              <a:t>            Příčinou omylů těch tak četných</a:t>
            </a:r>
          </a:p>
          <a:p>
            <a:pPr marL="0" indent="0">
              <a:buNone/>
            </a:pPr>
            <a:r>
              <a:rPr lang="cs-CZ" dirty="0" smtClean="0"/>
              <a:t>             bylo pár souhlásek obojetných: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se, ve, ze,</a:t>
            </a:r>
          </a:p>
          <a:p>
            <a:pPr marL="0" indent="0">
              <a:buNone/>
            </a:pPr>
            <a:r>
              <a:rPr lang="cs-CZ" dirty="0" smtClean="0"/>
              <a:t>                    co to na nás kluci leze?</a:t>
            </a:r>
          </a:p>
          <a:p>
            <a:pPr marL="0" indent="0">
              <a:buNone/>
            </a:pPr>
            <a:r>
              <a:rPr lang="cs-CZ" dirty="0" smtClean="0"/>
              <a:t>                     Jednou po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/>
              <a:t>měkké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                  podruhé zas tvrdé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956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33400" y="2492896"/>
            <a:ext cx="1086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 </a:t>
            </a:r>
            <a:r>
              <a:rPr lang="cs-CZ" dirty="0"/>
              <a:t>–</a:t>
            </a:r>
          </a:p>
          <a:p>
            <a:pPr marL="0" indent="0">
              <a:buNone/>
            </a:pPr>
            <a:r>
              <a:rPr lang="cs-CZ" dirty="0"/>
              <a:t>   F – </a:t>
            </a:r>
          </a:p>
          <a:p>
            <a:pPr marL="0" indent="0">
              <a:buNone/>
            </a:pPr>
            <a:r>
              <a:rPr lang="cs-CZ" dirty="0"/>
              <a:t>   L – </a:t>
            </a:r>
          </a:p>
          <a:p>
            <a:pPr marL="0" indent="0">
              <a:buNone/>
            </a:pPr>
            <a:r>
              <a:rPr lang="cs-CZ" dirty="0"/>
              <a:t>   M – </a:t>
            </a:r>
          </a:p>
          <a:p>
            <a:pPr marL="0" indent="0">
              <a:buNone/>
            </a:pPr>
            <a:r>
              <a:rPr lang="cs-CZ" dirty="0"/>
              <a:t>   P –</a:t>
            </a:r>
          </a:p>
          <a:p>
            <a:pPr marL="0" indent="0">
              <a:buNone/>
            </a:pPr>
            <a:r>
              <a:rPr lang="cs-CZ" dirty="0"/>
              <a:t>   S – </a:t>
            </a:r>
          </a:p>
          <a:p>
            <a:pPr marL="0" indent="0">
              <a:buNone/>
            </a:pPr>
            <a:r>
              <a:rPr lang="cs-CZ" dirty="0"/>
              <a:t>   V – </a:t>
            </a:r>
          </a:p>
          <a:p>
            <a:pPr marL="0" indent="0">
              <a:buNone/>
            </a:pPr>
            <a:r>
              <a:rPr lang="cs-CZ" dirty="0"/>
              <a:t>   Z –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547664" y="2492896"/>
            <a:ext cx="74168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Barbora</a:t>
            </a:r>
            <a:r>
              <a:rPr lang="cs-CZ" dirty="0"/>
              <a:t>, Bořek, Božena  -  bobr, býk</a:t>
            </a:r>
          </a:p>
          <a:p>
            <a:pPr marL="0" indent="0">
              <a:buNone/>
            </a:pPr>
            <a:r>
              <a:rPr lang="cs-CZ" dirty="0" smtClean="0"/>
              <a:t>František</a:t>
            </a:r>
            <a:r>
              <a:rPr lang="cs-CZ" dirty="0"/>
              <a:t>, Filip, Felix  -  fenek, fretka</a:t>
            </a:r>
          </a:p>
          <a:p>
            <a:pPr marL="0" indent="0">
              <a:buNone/>
            </a:pPr>
            <a:r>
              <a:rPr lang="cs-CZ" dirty="0" smtClean="0"/>
              <a:t>Lukáš</a:t>
            </a:r>
            <a:r>
              <a:rPr lang="cs-CZ" dirty="0"/>
              <a:t>, Ludmila, Lída  -  liška, labuť</a:t>
            </a:r>
          </a:p>
          <a:p>
            <a:pPr marL="0" indent="0">
              <a:buNone/>
            </a:pPr>
            <a:r>
              <a:rPr lang="cs-CZ" dirty="0" smtClean="0"/>
              <a:t>Marie</a:t>
            </a:r>
            <a:r>
              <a:rPr lang="cs-CZ" dirty="0"/>
              <a:t>, Matyáš, Miroslav  -  myš, medvěd</a:t>
            </a:r>
          </a:p>
          <a:p>
            <a:pPr marL="0" indent="0">
              <a:buNone/>
            </a:pPr>
            <a:r>
              <a:rPr lang="cs-CZ" dirty="0" smtClean="0"/>
              <a:t>Pavel</a:t>
            </a:r>
            <a:r>
              <a:rPr lang="cs-CZ" dirty="0"/>
              <a:t>, Petra, Pavlína  -  pavouk, papoušek</a:t>
            </a:r>
          </a:p>
          <a:p>
            <a:pPr marL="0" indent="0">
              <a:buNone/>
            </a:pPr>
            <a:r>
              <a:rPr lang="cs-CZ" dirty="0" smtClean="0"/>
              <a:t>Simona</a:t>
            </a:r>
            <a:r>
              <a:rPr lang="cs-CZ" dirty="0"/>
              <a:t>, Stanislav, Saša  -  slon, sova</a:t>
            </a:r>
          </a:p>
          <a:p>
            <a:pPr marL="0" indent="0">
              <a:buNone/>
            </a:pPr>
            <a:r>
              <a:rPr lang="cs-CZ" dirty="0" smtClean="0"/>
              <a:t>Václav</a:t>
            </a:r>
            <a:r>
              <a:rPr lang="cs-CZ" dirty="0"/>
              <a:t>, Vendula, Vítek  -  vydra, veverka</a:t>
            </a:r>
          </a:p>
          <a:p>
            <a:pPr marL="0" indent="0">
              <a:buNone/>
            </a:pPr>
            <a:r>
              <a:rPr lang="cs-CZ" dirty="0" smtClean="0"/>
              <a:t>Zdeněk</a:t>
            </a:r>
            <a:r>
              <a:rPr lang="cs-CZ" dirty="0"/>
              <a:t>, Zuzana, Zbyněk  -  zebra, zmije</a:t>
            </a:r>
            <a:endParaRPr lang="cs-CZ" u="sng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34271" y="55043"/>
            <a:ext cx="95612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Vypiš obojetné souhlásky (je jich 8).</a:t>
            </a:r>
          </a:p>
          <a:p>
            <a:r>
              <a:rPr lang="cs-CZ" sz="2400" dirty="0"/>
              <a:t>       ___, ___, ___, ___, ___, ___, ___, ___.</a:t>
            </a:r>
          </a:p>
          <a:p>
            <a:r>
              <a:rPr lang="cs-CZ" sz="2400" dirty="0"/>
              <a:t>       Řešení</a:t>
            </a:r>
          </a:p>
          <a:p>
            <a:r>
              <a:rPr lang="cs-CZ" sz="2400" dirty="0"/>
              <a:t>       </a:t>
            </a:r>
            <a:r>
              <a:rPr lang="cs-CZ" sz="2400" u="sng" dirty="0"/>
              <a:t>b,</a:t>
            </a:r>
            <a:r>
              <a:rPr lang="cs-CZ" sz="2400" dirty="0"/>
              <a:t> </a:t>
            </a:r>
            <a:r>
              <a:rPr lang="cs-CZ" sz="2400" u="sng" dirty="0"/>
              <a:t> f,</a:t>
            </a:r>
            <a:r>
              <a:rPr lang="cs-CZ" sz="2400" dirty="0"/>
              <a:t> </a:t>
            </a:r>
            <a:r>
              <a:rPr lang="cs-CZ" sz="2400" u="sng" dirty="0"/>
              <a:t> l,</a:t>
            </a:r>
            <a:r>
              <a:rPr lang="cs-CZ" sz="2400" dirty="0"/>
              <a:t> </a:t>
            </a:r>
            <a:r>
              <a:rPr lang="cs-CZ" sz="2400" u="sng" dirty="0"/>
              <a:t> m,</a:t>
            </a:r>
            <a:r>
              <a:rPr lang="cs-CZ" sz="2400" dirty="0"/>
              <a:t> </a:t>
            </a:r>
            <a:r>
              <a:rPr lang="cs-CZ" sz="2400" u="sng" dirty="0"/>
              <a:t> p,</a:t>
            </a:r>
            <a:r>
              <a:rPr lang="cs-CZ" sz="2400" dirty="0"/>
              <a:t> </a:t>
            </a:r>
            <a:r>
              <a:rPr lang="cs-CZ" sz="2400" u="sng" dirty="0"/>
              <a:t> s,</a:t>
            </a:r>
            <a:r>
              <a:rPr lang="cs-CZ" sz="2400" dirty="0"/>
              <a:t> </a:t>
            </a:r>
            <a:r>
              <a:rPr lang="cs-CZ" sz="2400" u="sng" dirty="0"/>
              <a:t> v,</a:t>
            </a:r>
            <a:r>
              <a:rPr lang="cs-CZ" sz="2400" dirty="0"/>
              <a:t> </a:t>
            </a:r>
            <a:r>
              <a:rPr lang="cs-CZ" sz="2400" u="sng" dirty="0"/>
              <a:t> z.</a:t>
            </a:r>
          </a:p>
          <a:p>
            <a:pPr marL="457200" indent="-457200">
              <a:buFont typeface="+mj-lt"/>
              <a:buAutoNum type="arabicPeriod" startAt="2"/>
            </a:pPr>
            <a:endParaRPr lang="cs-CZ" sz="2400" dirty="0" smtClean="0"/>
          </a:p>
          <a:p>
            <a:pPr marL="457200" indent="-457200">
              <a:buFont typeface="+mj-lt"/>
              <a:buAutoNum type="arabicPeriod" startAt="2"/>
            </a:pPr>
            <a:r>
              <a:rPr lang="cs-CZ" sz="2400" dirty="0" smtClean="0"/>
              <a:t>K </a:t>
            </a:r>
            <a:r>
              <a:rPr lang="cs-CZ" sz="2400" dirty="0"/>
              <a:t>daným souhláskám vymysli a napiš 3 vlastní jména </a:t>
            </a:r>
            <a:r>
              <a:rPr lang="cs-CZ" sz="2400" dirty="0" smtClean="0"/>
              <a:t>osob  </a:t>
            </a:r>
            <a:r>
              <a:rPr lang="cs-CZ" sz="2400" dirty="0"/>
              <a:t>a 2 </a:t>
            </a:r>
            <a:r>
              <a:rPr lang="cs-CZ" sz="2400" dirty="0" smtClean="0"/>
              <a:t>zvířata</a:t>
            </a:r>
            <a:r>
              <a:rPr lang="cs-CZ" sz="2400" dirty="0"/>
              <a:t>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00192" y="351413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ŘEŠENÍ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7" name="Obrázek 6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27" t="4789" r="2890" b="14864"/>
          <a:stretch/>
        </p:blipFill>
        <p:spPr bwMode="auto">
          <a:xfrm>
            <a:off x="7807420" y="5589240"/>
            <a:ext cx="1104265" cy="1104265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04701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109046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B </a:t>
            </a:r>
            <a:r>
              <a:rPr lang="cs-CZ" dirty="0"/>
              <a:t>–</a:t>
            </a:r>
          </a:p>
          <a:p>
            <a:pPr marL="0" indent="0">
              <a:buNone/>
            </a:pPr>
            <a:r>
              <a:rPr lang="cs-CZ" dirty="0"/>
              <a:t>   F – </a:t>
            </a:r>
          </a:p>
          <a:p>
            <a:pPr marL="0" indent="0">
              <a:buNone/>
            </a:pPr>
            <a:r>
              <a:rPr lang="cs-CZ" dirty="0"/>
              <a:t>   L – </a:t>
            </a:r>
          </a:p>
          <a:p>
            <a:pPr marL="0" indent="0">
              <a:buNone/>
            </a:pPr>
            <a:r>
              <a:rPr lang="cs-CZ" dirty="0"/>
              <a:t>   M – </a:t>
            </a:r>
          </a:p>
          <a:p>
            <a:pPr marL="0" indent="0">
              <a:buNone/>
            </a:pPr>
            <a:r>
              <a:rPr lang="cs-CZ" dirty="0"/>
              <a:t>   P –</a:t>
            </a:r>
          </a:p>
          <a:p>
            <a:pPr marL="0" indent="0">
              <a:buNone/>
            </a:pPr>
            <a:r>
              <a:rPr lang="cs-CZ" dirty="0"/>
              <a:t>   S – </a:t>
            </a:r>
          </a:p>
          <a:p>
            <a:pPr marL="0" indent="0">
              <a:buNone/>
            </a:pPr>
            <a:r>
              <a:rPr lang="cs-CZ" dirty="0"/>
              <a:t>   V – </a:t>
            </a:r>
          </a:p>
          <a:p>
            <a:pPr marL="0" indent="0">
              <a:buNone/>
            </a:pPr>
            <a:r>
              <a:rPr lang="cs-CZ" dirty="0"/>
              <a:t>   Z – 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187624" y="1565965"/>
            <a:ext cx="72728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Bělovlasá babička byla blízko bytu.</a:t>
            </a:r>
          </a:p>
          <a:p>
            <a:pPr marL="0" indent="0">
              <a:buNone/>
            </a:pPr>
            <a:r>
              <a:rPr lang="cs-CZ" dirty="0" smtClean="0"/>
              <a:t>Fešák Filip fotí fialovou fialku.</a:t>
            </a:r>
          </a:p>
          <a:p>
            <a:pPr marL="0" indent="0">
              <a:buNone/>
            </a:pPr>
            <a:r>
              <a:rPr lang="cs-CZ" dirty="0" smtClean="0"/>
              <a:t>Líný lyžař lakuje Lence lyže.</a:t>
            </a:r>
          </a:p>
          <a:p>
            <a:pPr marL="0" indent="0">
              <a:buNone/>
            </a:pPr>
            <a:r>
              <a:rPr lang="cs-CZ" dirty="0" smtClean="0"/>
              <a:t>Malý Míša maluje malou myšku.</a:t>
            </a:r>
          </a:p>
          <a:p>
            <a:pPr marL="0" indent="0">
              <a:buNone/>
            </a:pPr>
            <a:r>
              <a:rPr lang="cs-CZ" dirty="0" smtClean="0"/>
              <a:t>Pilný Petr pravidelně plní příkazy.</a:t>
            </a:r>
          </a:p>
          <a:p>
            <a:pPr marL="0" indent="0">
              <a:buNone/>
            </a:pPr>
            <a:r>
              <a:rPr lang="cs-CZ" dirty="0" smtClean="0"/>
              <a:t>Statný slon sleduje silný strom.</a:t>
            </a:r>
          </a:p>
          <a:p>
            <a:pPr marL="0" indent="0">
              <a:buNone/>
            </a:pPr>
            <a:r>
              <a:rPr lang="cs-CZ" dirty="0" smtClean="0"/>
              <a:t>Veselý Vendelín vyprávěl vánoční vtip.</a:t>
            </a:r>
          </a:p>
          <a:p>
            <a:pPr marL="0" indent="0">
              <a:buNone/>
            </a:pPr>
            <a:r>
              <a:rPr lang="cs-CZ" dirty="0" smtClean="0"/>
              <a:t>Zrzavá Zuzana získala zajímavé zkušenosti.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32656"/>
            <a:ext cx="8784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Font typeface="+mj-lt"/>
              <a:buAutoNum type="arabicPeriod" startAt="3"/>
            </a:pPr>
            <a:r>
              <a:rPr lang="cs-CZ" sz="2400" dirty="0"/>
              <a:t>Zapiš 5 slov od daného písmene a utvoř z nich větu.</a:t>
            </a:r>
          </a:p>
          <a:p>
            <a:r>
              <a:rPr lang="cs-CZ" sz="2400" dirty="0" smtClean="0"/>
              <a:t>      např</a:t>
            </a:r>
            <a:r>
              <a:rPr lang="cs-CZ" sz="2400" dirty="0"/>
              <a:t>. H – Hezká Hana hledá hnědou halenku.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660232" y="613888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PŘÍKLADY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15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741368"/>
          </a:xfrm>
        </p:spPr>
        <p:txBody>
          <a:bodyPr/>
          <a:lstStyle/>
          <a:p>
            <a:r>
              <a:rPr lang="cs-CZ" dirty="0" smtClean="0"/>
              <a:t>Která slova tě napadnou, řekneme-li  tyto souhlásky:</a:t>
            </a:r>
          </a:p>
          <a:p>
            <a:r>
              <a:rPr lang="cs-CZ" dirty="0" smtClean="0"/>
              <a:t>B                           M			  V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F     		     P			  Z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			     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16198" y="544176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PŘÍKLADY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286479" y="163351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286479" y="210936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86479" y="249289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286479" y="3429000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208182" y="3861048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08182" y="429309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48908" y="5191965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248908" y="5669157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286479" y="609329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67944" y="1628800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067944" y="210936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067944" y="2509438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067944" y="3452687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067944" y="3956743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067944" y="4381131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067944" y="517635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055725" y="5650573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67944" y="6097864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588224" y="1651880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588224" y="2109366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588224" y="2525980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588224" y="3445119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588224" y="3861048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588224" y="4320591"/>
            <a:ext cx="18002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521155" y="1239308"/>
            <a:ext cx="18130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byt</a:t>
            </a:r>
          </a:p>
          <a:p>
            <a:r>
              <a:rPr lang="cs-CZ" sz="2800" dirty="0" smtClean="0"/>
              <a:t>bavlna</a:t>
            </a:r>
          </a:p>
          <a:p>
            <a:r>
              <a:rPr lang="cs-CZ" sz="2800" dirty="0" smtClean="0"/>
              <a:t>brouk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01913" y="2996136"/>
            <a:ext cx="20477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fyzika</a:t>
            </a:r>
          </a:p>
          <a:p>
            <a:r>
              <a:rPr lang="cs-CZ" sz="2800" dirty="0" smtClean="0"/>
              <a:t>fialka</a:t>
            </a:r>
          </a:p>
          <a:p>
            <a:r>
              <a:rPr lang="cs-CZ" sz="2800" dirty="0" smtClean="0"/>
              <a:t>fronta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401913" y="4799472"/>
            <a:ext cx="21260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lízátko</a:t>
            </a:r>
          </a:p>
          <a:p>
            <a:r>
              <a:rPr lang="cs-CZ" sz="2800" dirty="0" smtClean="0"/>
              <a:t>limonáda</a:t>
            </a:r>
          </a:p>
          <a:p>
            <a:r>
              <a:rPr lang="cs-CZ" sz="2800" dirty="0" smtClean="0"/>
              <a:t>list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211960" y="1239306"/>
            <a:ext cx="20162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metr</a:t>
            </a:r>
          </a:p>
          <a:p>
            <a:r>
              <a:rPr lang="cs-CZ" sz="2800" dirty="0" smtClean="0"/>
              <a:t>mléko</a:t>
            </a:r>
          </a:p>
          <a:p>
            <a:r>
              <a:rPr lang="cs-CZ" sz="2800" dirty="0" smtClean="0"/>
              <a:t>mapa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55725" y="3015536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papír</a:t>
            </a:r>
          </a:p>
          <a:p>
            <a:r>
              <a:rPr lang="cs-CZ" sz="2800" dirty="0" smtClean="0"/>
              <a:t>plast </a:t>
            </a:r>
          </a:p>
          <a:p>
            <a:r>
              <a:rPr lang="cs-CZ" sz="2800" dirty="0" smtClean="0"/>
              <a:t>pavouk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41381" y="4749271"/>
            <a:ext cx="21602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sýr</a:t>
            </a:r>
          </a:p>
          <a:p>
            <a:r>
              <a:rPr lang="cs-CZ" sz="2800" dirty="0" smtClean="0"/>
              <a:t>seno</a:t>
            </a:r>
          </a:p>
          <a:p>
            <a:r>
              <a:rPr lang="cs-CZ" sz="2800" dirty="0" smtClean="0"/>
              <a:t>slib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04248" y="1239305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výr</a:t>
            </a:r>
          </a:p>
          <a:p>
            <a:r>
              <a:rPr lang="cs-CZ" sz="2800" dirty="0" smtClean="0"/>
              <a:t>vesta</a:t>
            </a:r>
          </a:p>
          <a:p>
            <a:r>
              <a:rPr lang="cs-CZ" sz="2800" dirty="0" smtClean="0"/>
              <a:t>volant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731453" y="3043735"/>
            <a:ext cx="2232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základ</a:t>
            </a:r>
          </a:p>
          <a:p>
            <a:r>
              <a:rPr lang="cs-CZ" sz="2800" dirty="0" smtClean="0"/>
              <a:t>zlost</a:t>
            </a:r>
          </a:p>
          <a:p>
            <a:r>
              <a:rPr lang="cs-CZ" sz="2800" dirty="0" smtClean="0"/>
              <a:t>zinek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1790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-19757" y="1556792"/>
            <a:ext cx="8939336" cy="45259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Obojetné souhlásky se vyskytují uprostřed slov, píšeme po nich i/y. K správnému psaní těchto slov nám slouží znalost vyjmenovaných slov.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47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965941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   Objekty </a:t>
            </a:r>
            <a:r>
              <a:rPr lang="cs-CZ" b="1" dirty="0"/>
              <a:t>použité k vytvoření materiálu jsou součástí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SW </a:t>
            </a:r>
            <a:r>
              <a:rPr lang="cs-CZ" b="1" dirty="0"/>
              <a:t>Microsoft </a:t>
            </a:r>
            <a:r>
              <a:rPr lang="cs-CZ" b="1" dirty="0" err="1"/>
              <a:t>Power</a:t>
            </a:r>
            <a:r>
              <a:rPr lang="cs-CZ" b="1" dirty="0"/>
              <a:t> Point 2010 nebo jsou vlastní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    originální tvorbou </a:t>
            </a:r>
            <a:r>
              <a:rPr lang="cs-CZ" b="1" dirty="0"/>
              <a:t>autora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      Materiály </a:t>
            </a:r>
            <a:r>
              <a:rPr lang="cs-CZ" b="1" dirty="0"/>
              <a:t>jsou určeny pro bezplatné používání pro potřeby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výuky </a:t>
            </a:r>
            <a:r>
              <a:rPr lang="cs-CZ" b="1" dirty="0"/>
              <a:t>na všech typech škol. Jakékoliv další využití podléhá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Autorskému </a:t>
            </a:r>
            <a:r>
              <a:rPr lang="cs-CZ" b="1" dirty="0"/>
              <a:t>zákonu.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MIKULENKOVA</a:t>
            </a:r>
            <a:r>
              <a:rPr lang="cs-CZ" dirty="0"/>
              <a:t>, Jana. </a:t>
            </a:r>
            <a:r>
              <a:rPr lang="cs-CZ" i="1" dirty="0" smtClean="0"/>
              <a:t>Český </a:t>
            </a:r>
            <a:r>
              <a:rPr lang="cs-CZ" i="1" dirty="0"/>
              <a:t>jazyk: 1. </a:t>
            </a:r>
            <a:r>
              <a:rPr lang="cs-CZ" i="1" dirty="0" smtClean="0"/>
              <a:t>díl</a:t>
            </a:r>
            <a:r>
              <a:rPr lang="cs-CZ" dirty="0" smtClean="0"/>
              <a:t>. </a:t>
            </a:r>
            <a:r>
              <a:rPr lang="cs-CZ" dirty="0"/>
              <a:t>Olomouc: </a:t>
            </a:r>
            <a:r>
              <a:rPr lang="cs-CZ" dirty="0" err="1"/>
              <a:t>Prodos</a:t>
            </a:r>
            <a:r>
              <a:rPr lang="cs-CZ"/>
              <a:t>, </a:t>
            </a:r>
            <a:r>
              <a:rPr lang="cs-CZ" smtClean="0"/>
              <a:t>       </a:t>
            </a:r>
            <a:br>
              <a:rPr lang="cs-CZ" smtClean="0"/>
            </a:br>
            <a:r>
              <a:rPr lang="cs-CZ" smtClean="0"/>
              <a:t>   1993</a:t>
            </a:r>
            <a:r>
              <a:rPr lang="cs-CZ" dirty="0"/>
              <a:t>. ISBN 20070329.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7424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</TotalTime>
  <Words>489</Words>
  <Application>Microsoft Office PowerPoint</Application>
  <PresentationFormat>Předvádění na obrazovce (4:3)</PresentationFormat>
  <Paragraphs>122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OBOJETNÉ  SOUHLÁSKY</vt:lpstr>
      <vt:lpstr>Obojetné souhlásky P. Křička</vt:lpstr>
      <vt:lpstr>Prezentace aplikace PowerPoint</vt:lpstr>
      <vt:lpstr>Prezentace aplikace PowerPoint</vt:lpstr>
      <vt:lpstr>Prezentace aplikace PowerPoint</vt:lpstr>
      <vt:lpstr>Prezentace aplikace PowerPoint</vt:lpstr>
      <vt:lpstr>Použité 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OBOJETNÉ  SOUHLÁSKY</dc:title>
  <dc:creator>Simona</dc:creator>
  <cp:lastModifiedBy>Ilona</cp:lastModifiedBy>
  <cp:revision>38</cp:revision>
  <dcterms:created xsi:type="dcterms:W3CDTF">2013-03-09T08:56:43Z</dcterms:created>
  <dcterms:modified xsi:type="dcterms:W3CDTF">2013-07-01T10:59:39Z</dcterms:modified>
</cp:coreProperties>
</file>