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5" r:id="rId8"/>
    <p:sldId id="261" r:id="rId9"/>
    <p:sldId id="266" r:id="rId10"/>
    <p:sldId id="26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E1082-FE27-42B5-96BA-938718BAA3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0C03-ADC5-4E25-A27A-CD2A341C42D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E1082-FE27-42B5-96BA-938718BAA3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0C03-ADC5-4E25-A27A-CD2A341C4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E1082-FE27-42B5-96BA-938718BAA3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0C03-ADC5-4E25-A27A-CD2A341C42D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E1082-FE27-42B5-96BA-938718BAA3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0C03-ADC5-4E25-A27A-CD2A341C4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E1082-FE27-42B5-96BA-938718BAA3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0C03-ADC5-4E25-A27A-CD2A341C4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E1082-FE27-42B5-96BA-938718BAA3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F40C03-ADC5-4E25-A27A-CD2A341C42D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E1082-FE27-42B5-96BA-938718BAA3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0C03-ADC5-4E25-A27A-CD2A341C4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E1082-FE27-42B5-96BA-938718BAA3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E5F40C03-ADC5-4E25-A27A-CD2A341C4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8F0E1082-FE27-42B5-96BA-938718BAA3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0C03-ADC5-4E25-A27A-CD2A341C4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E1082-FE27-42B5-96BA-938718BAA3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0C03-ADC5-4E25-A27A-CD2A341C4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E1082-FE27-42B5-96BA-938718BAA3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0C03-ADC5-4E25-A27A-CD2A341C4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F0E1082-FE27-42B5-96BA-938718BAA37E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5F40C03-ADC5-4E25-A27A-CD2A341C42D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20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947675342"/>
                </p:ext>
              </p:extLst>
            </p:nvPr>
          </p:nvGraphicFramePr>
          <p:xfrm>
            <a:off x="395536" y="1268760"/>
            <a:ext cx="8388945" cy="3670346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VY_32_INOVACE_I_ČJ2_2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28.12.2012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jsou seznámeni s vyjmenovanými slovy.</a:t>
                        </a: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21" name="Obdélník 20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22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3" name="Obrázek 2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967621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988840"/>
            <a:ext cx="6480048" cy="2301240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Vyjmenovaná slova</a:t>
            </a:r>
            <a:endParaRPr lang="cs-CZ" sz="8000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50651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erlin Sans FB Demi" pitchFamily="34" charset="0"/>
              </a:rPr>
              <a:t>Vyjmenovaná slova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8017" y="1196752"/>
            <a:ext cx="8579296" cy="452596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dirty="0" smtClean="0"/>
              <a:t>slova, ve kterých se po obojetné souhlásce </a:t>
            </a:r>
            <a:br>
              <a:rPr lang="cs-CZ" sz="3200" dirty="0" smtClean="0"/>
            </a:br>
            <a:r>
              <a:rPr lang="cs-CZ" sz="3200" dirty="0" smtClean="0"/>
              <a:t>píše vždy y/ý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obojetné souhlásky</a:t>
            </a:r>
          </a:p>
          <a:p>
            <a:pPr>
              <a:buFont typeface="Wingdings" pitchFamily="2" charset="2"/>
              <a:buChar char="v"/>
            </a:pPr>
            <a:endParaRPr lang="cs-CZ" sz="3200" dirty="0"/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každá obojetná souhláska má svou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skupinu </a:t>
            </a:r>
            <a:r>
              <a:rPr lang="cs-CZ" sz="3200" dirty="0" smtClean="0"/>
              <a:t>slov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/>
              <a:t>t</a:t>
            </a:r>
            <a:r>
              <a:rPr lang="cs-CZ" sz="3200" dirty="0" smtClean="0"/>
              <a:t>éměř všechna vyjmenovaná slova mají příbuzná slova, ve kterých se také píše po obojetných souhláskách y/ý</a:t>
            </a:r>
            <a:endParaRPr lang="cs-CZ" sz="3200" dirty="0"/>
          </a:p>
          <a:p>
            <a:pPr>
              <a:buFont typeface="Wingdings" pitchFamily="2" charset="2"/>
              <a:buChar char="v"/>
            </a:pPr>
            <a:endParaRPr lang="cs-CZ" sz="32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1691794" y="2832745"/>
            <a:ext cx="4844103" cy="584775"/>
            <a:chOff x="1691794" y="2832745"/>
            <a:chExt cx="4844103" cy="584775"/>
          </a:xfrm>
        </p:grpSpPr>
        <p:sp>
          <p:nvSpPr>
            <p:cNvPr id="4" name="TextovéPole 3"/>
            <p:cNvSpPr txBox="1"/>
            <p:nvPr/>
          </p:nvSpPr>
          <p:spPr>
            <a:xfrm>
              <a:off x="2359433" y="2832745"/>
              <a:ext cx="41764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accent2">
                      <a:lumMod val="60000"/>
                      <a:lumOff val="40000"/>
                    </a:schemeClr>
                  </a:solidFill>
                </a:rPr>
                <a:t>B, F, L, M, P, S, V, Z</a:t>
              </a:r>
              <a:endParaRPr lang="cs-CZ" sz="3200" dirty="0">
                <a:solidFill>
                  <a:schemeClr val="accent2">
                    <a:lumMod val="60000"/>
                    <a:lumOff val="40000"/>
                  </a:schemeClr>
                </a:solidFill>
              </a:endParaRPr>
            </a:p>
          </p:txBody>
        </p:sp>
        <p:cxnSp>
          <p:nvCxnSpPr>
            <p:cNvPr id="6" name="Pravoúhlá spojnice 5"/>
            <p:cNvCxnSpPr/>
            <p:nvPr/>
          </p:nvCxnSpPr>
          <p:spPr>
            <a:xfrm>
              <a:off x="1691794" y="2832746"/>
              <a:ext cx="504056" cy="292387"/>
            </a:xfrm>
            <a:prstGeom prst="bentConnector3">
              <a:avLst>
                <a:gd name="adj1" fmla="val -2224"/>
              </a:avLst>
            </a:prstGeom>
            <a:ln w="38100">
              <a:solidFill>
                <a:schemeClr val="accent2">
                  <a:lumMod val="60000"/>
                  <a:lumOff val="4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77305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erlin Sans FB Demi" pitchFamily="34" charset="0"/>
              </a:rPr>
              <a:t>Vyjmenovaná slova po B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56792"/>
            <a:ext cx="864096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dirty="0"/>
              <a:t>b</a:t>
            </a:r>
            <a:r>
              <a:rPr lang="cs-CZ" sz="3200" dirty="0" smtClean="0"/>
              <a:t>ýt, bydlit, obyvatel, byt, příbytek, nábytek, dobytek, obyčej, bystrý, bylina, kobyla, býk, Přibyslav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PAMATUJ!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/>
              <a:t>        Bylany, Hrabyně, Bydžov,</a:t>
            </a:r>
            <a:br>
              <a:rPr lang="cs-CZ" sz="3200" dirty="0" smtClean="0"/>
            </a:br>
            <a:r>
              <a:rPr lang="cs-CZ" sz="3200" dirty="0" smtClean="0"/>
              <a:t>         Zbyněk, Zbyšek, babyka</a:t>
            </a:r>
            <a:endParaRPr lang="cs-CZ" sz="3200" dirty="0"/>
          </a:p>
        </p:txBody>
      </p:sp>
      <p:cxnSp>
        <p:nvCxnSpPr>
          <p:cNvPr id="4" name="Pravoúhlá spojnice 3"/>
          <p:cNvCxnSpPr/>
          <p:nvPr/>
        </p:nvCxnSpPr>
        <p:spPr>
          <a:xfrm>
            <a:off x="901374" y="3717032"/>
            <a:ext cx="504056" cy="360040"/>
          </a:xfrm>
          <a:prstGeom prst="bentConnector3">
            <a:avLst>
              <a:gd name="adj1" fmla="val 11519"/>
            </a:avLst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4679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erlin Sans FB Demi" pitchFamily="34" charset="0"/>
              </a:rPr>
              <a:t>Vyjmenovaná slova po F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3200" dirty="0"/>
              <a:t>t</a:t>
            </a:r>
            <a:r>
              <a:rPr lang="cs-CZ" sz="3200" dirty="0" smtClean="0"/>
              <a:t>oto písmeno má pouze jedno </a:t>
            </a:r>
            <a:br>
              <a:rPr lang="cs-CZ" sz="3200" dirty="0" smtClean="0"/>
            </a:br>
            <a:r>
              <a:rPr lang="cs-CZ" sz="3200" dirty="0" smtClean="0"/>
              <a:t>vyjmenované slovo          fyzika</a:t>
            </a:r>
            <a:endParaRPr lang="cs-CZ" sz="32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-468560" y="367603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erlin Sans FB Demi" pitchFamily="34" charset="0"/>
              </a:rPr>
              <a:t>Vyjmenovaná slova po Z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Berlin Sans FB Demi" pitchFamily="34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84071" y="4838181"/>
            <a:ext cx="8229600" cy="12527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v"/>
            </a:pPr>
            <a:r>
              <a:rPr lang="cs-CZ" dirty="0"/>
              <a:t>b</a:t>
            </a:r>
            <a:r>
              <a:rPr lang="cs-CZ" dirty="0" smtClean="0"/>
              <a:t>rzy, jazyk, nazývat se, Ruzyně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592153" y="2420888"/>
            <a:ext cx="709736" cy="0"/>
          </a:xfrm>
          <a:prstGeom prst="straightConnector1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4416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erlin Sans FB Demi" pitchFamily="34" charset="0"/>
              </a:rPr>
              <a:t>Vyjmenovaná slova po L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dirty="0"/>
              <a:t>s</a:t>
            </a:r>
            <a:r>
              <a:rPr lang="cs-CZ" sz="3200" dirty="0" smtClean="0"/>
              <a:t>lyšet, mlýn, blýskat se, polykat, plynout, </a:t>
            </a:r>
            <a:endParaRPr lang="cs-CZ" sz="3200" dirty="0" smtClean="0"/>
          </a:p>
          <a:p>
            <a:pPr marL="36576" indent="0">
              <a:buNone/>
            </a:pPr>
            <a:r>
              <a:rPr lang="cs-CZ" sz="3200" dirty="0" smtClean="0"/>
              <a:t>   plýtvat</a:t>
            </a:r>
            <a:r>
              <a:rPr lang="cs-CZ" sz="3200" dirty="0" smtClean="0"/>
              <a:t>, vzlykat, lysý, lýtko, lýko, lyže, </a:t>
            </a:r>
            <a:endParaRPr lang="cs-CZ" sz="3200" dirty="0" smtClean="0"/>
          </a:p>
          <a:p>
            <a:pPr marL="36576" indent="0">
              <a:buNone/>
            </a:pPr>
            <a:r>
              <a:rPr lang="cs-CZ" sz="3200" dirty="0" smtClean="0"/>
              <a:t>   pelyněk</a:t>
            </a:r>
            <a:r>
              <a:rPr lang="cs-CZ" sz="3200" dirty="0" smtClean="0"/>
              <a:t>, plyš</a:t>
            </a:r>
          </a:p>
          <a:p>
            <a:pPr>
              <a:buFont typeface="Wingdings" pitchFamily="2" charset="2"/>
              <a:buChar char="v"/>
            </a:pPr>
            <a:endParaRPr lang="cs-CZ" sz="32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PAMATUJ</a:t>
            </a: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!         </a:t>
            </a:r>
            <a:r>
              <a:rPr lang="cs-CZ" sz="3200" dirty="0" smtClean="0"/>
              <a:t>Volyně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059832" y="4221088"/>
            <a:ext cx="709736" cy="0"/>
          </a:xfrm>
          <a:prstGeom prst="straightConnector1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0662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-324544" y="18864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erlin Sans FB Demi" pitchFamily="34" charset="0"/>
              </a:rPr>
              <a:t>Vyjmenovaná slova po M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Berlin Sans FB Demi" pitchFamily="34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62503" y="1700808"/>
            <a:ext cx="9602038" cy="36636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v"/>
            </a:pPr>
            <a:r>
              <a:rPr lang="cs-CZ" dirty="0"/>
              <a:t>m</a:t>
            </a:r>
            <a:r>
              <a:rPr lang="cs-CZ" dirty="0" smtClean="0"/>
              <a:t>y, mýt, myslit, mýlit se, hmyz, myš,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hlemýžď</a:t>
            </a:r>
            <a:r>
              <a:rPr lang="cs-CZ" dirty="0" smtClean="0"/>
              <a:t>, mýtit, zamykat, smýkat, dmýchat,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chmýří</a:t>
            </a:r>
            <a:r>
              <a:rPr lang="cs-CZ" dirty="0" smtClean="0"/>
              <a:t>, nachomýtnout se, Litomyšl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PAMATUJ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!</a:t>
            </a:r>
            <a:r>
              <a:rPr lang="cs-CZ" dirty="0" smtClean="0"/>
              <a:t>          mys, mýto, Kamýk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808592" y="4365104"/>
            <a:ext cx="709736" cy="0"/>
          </a:xfrm>
          <a:prstGeom prst="straightConnector1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5091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erlin Sans FB Demi" pitchFamily="34" charset="0"/>
              </a:rPr>
              <a:t>Vyjmenovaná slova po P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34152"/>
            <a:ext cx="8229600" cy="45311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dirty="0"/>
              <a:t>p</a:t>
            </a:r>
            <a:r>
              <a:rPr lang="cs-CZ" sz="3200" dirty="0" smtClean="0"/>
              <a:t>ýcha, pytel, pysk, netopýr, slepýš, pyl, </a:t>
            </a:r>
            <a:endParaRPr lang="cs-CZ" sz="3200" dirty="0" smtClean="0"/>
          </a:p>
          <a:p>
            <a:pPr marL="36576" indent="0">
              <a:buNone/>
            </a:pPr>
            <a:r>
              <a:rPr lang="cs-CZ" sz="3200" dirty="0" smtClean="0"/>
              <a:t>   kopyto</a:t>
            </a:r>
            <a:r>
              <a:rPr lang="cs-CZ" sz="3200" dirty="0" smtClean="0"/>
              <a:t>, klopýtat, třpytit se, zpytovat, pykat, </a:t>
            </a:r>
            <a:endParaRPr lang="cs-CZ" sz="3200" dirty="0" smtClean="0"/>
          </a:p>
          <a:p>
            <a:pPr marL="36576" indent="0">
              <a:buNone/>
            </a:pPr>
            <a:r>
              <a:rPr lang="cs-CZ" sz="3200" dirty="0" smtClean="0"/>
              <a:t>   pýr</a:t>
            </a:r>
            <a:r>
              <a:rPr lang="cs-CZ" sz="3200" dirty="0" smtClean="0"/>
              <a:t>, pýřit se, čepýřit se</a:t>
            </a:r>
          </a:p>
          <a:p>
            <a:pPr>
              <a:buFont typeface="Wingdings" pitchFamily="2" charset="2"/>
              <a:buChar char="v"/>
            </a:pPr>
            <a:endParaRPr lang="cs-CZ" sz="32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32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PAMATUJ</a:t>
            </a: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!         </a:t>
            </a:r>
            <a:r>
              <a:rPr lang="cs-CZ" sz="3200" dirty="0" smtClean="0"/>
              <a:t>Chropyně, Spytihněv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955954" y="4869160"/>
            <a:ext cx="709736" cy="0"/>
          </a:xfrm>
          <a:prstGeom prst="straightConnector1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1489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-396552" y="3326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erlin Sans FB Demi" pitchFamily="34" charset="0"/>
              </a:rPr>
              <a:t>Vyjmenovaná slova po S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Berlin Sans FB Demi" pitchFamily="34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00630" y="1700808"/>
            <a:ext cx="8229600" cy="1756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v"/>
            </a:pPr>
            <a:r>
              <a:rPr lang="cs-CZ" dirty="0" smtClean="0"/>
              <a:t>syn, sytý, sýr, syrový, sychravý, usychat,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sýkora</a:t>
            </a:r>
            <a:r>
              <a:rPr lang="cs-CZ" dirty="0" smtClean="0"/>
              <a:t>, sysel, sýček, syčet, sypat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1125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erlin Sans FB Demi" pitchFamily="34" charset="0"/>
              </a:rPr>
              <a:t>Vyjmenovaná slova po V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9443392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dirty="0"/>
              <a:t>v</a:t>
            </a:r>
            <a:r>
              <a:rPr lang="cs-CZ" sz="3200" dirty="0" smtClean="0"/>
              <a:t>y, vysoký, výt, výskat, zvykat, žvýkat, </a:t>
            </a:r>
            <a:endParaRPr lang="cs-CZ" sz="3200" dirty="0"/>
          </a:p>
          <a:p>
            <a:pPr marL="36576" indent="0">
              <a:buNone/>
            </a:pPr>
            <a:r>
              <a:rPr lang="cs-CZ" sz="3200" dirty="0" smtClean="0"/>
              <a:t>   vydra</a:t>
            </a:r>
            <a:r>
              <a:rPr lang="cs-CZ" sz="3200" dirty="0" smtClean="0"/>
              <a:t>, výr, povyk, výheň, </a:t>
            </a:r>
            <a:r>
              <a:rPr lang="cs-CZ" sz="3200" dirty="0" smtClean="0"/>
              <a:t>vyžle</a:t>
            </a:r>
          </a:p>
          <a:p>
            <a:pPr marL="36576" indent="0">
              <a:buNone/>
            </a:pPr>
            <a:r>
              <a:rPr lang="cs-CZ" sz="3200" dirty="0" smtClean="0"/>
              <a:t>   + </a:t>
            </a:r>
            <a:r>
              <a:rPr lang="cs-CZ" sz="3200" dirty="0" smtClean="0"/>
              <a:t>slova s předponou vy- / </a:t>
            </a:r>
            <a:r>
              <a:rPr lang="cs-CZ" sz="3200" dirty="0" err="1" smtClean="0"/>
              <a:t>vý</a:t>
            </a:r>
            <a:r>
              <a:rPr lang="cs-CZ" sz="3200" dirty="0" smtClean="0"/>
              <a:t>-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32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PAMATUJ</a:t>
            </a: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!       </a:t>
            </a:r>
            <a:endParaRPr lang="cs-CZ" sz="32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32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             </a:t>
            </a:r>
            <a:r>
              <a:rPr lang="cs-CZ" sz="3200" dirty="0" smtClean="0"/>
              <a:t>Vyškov</a:t>
            </a:r>
            <a:r>
              <a:rPr lang="cs-CZ" sz="3200" dirty="0" smtClean="0"/>
              <a:t>, Vyskeř, </a:t>
            </a:r>
            <a:r>
              <a:rPr lang="cs-CZ" sz="3200" dirty="0" smtClean="0"/>
              <a:t>Výtoň,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                Vysočany</a:t>
            </a:r>
            <a:r>
              <a:rPr lang="cs-CZ" sz="3200" dirty="0" smtClean="0"/>
              <a:t>, Vyšehrad</a:t>
            </a:r>
            <a:endParaRPr lang="cs-CZ" sz="3200" dirty="0"/>
          </a:p>
        </p:txBody>
      </p:sp>
      <p:cxnSp>
        <p:nvCxnSpPr>
          <p:cNvPr id="17" name="Pravoúhlá spojnice 16"/>
          <p:cNvCxnSpPr/>
          <p:nvPr/>
        </p:nvCxnSpPr>
        <p:spPr>
          <a:xfrm>
            <a:off x="1665860" y="4468300"/>
            <a:ext cx="504056" cy="360040"/>
          </a:xfrm>
          <a:prstGeom prst="bentConnector3">
            <a:avLst>
              <a:gd name="adj1" fmla="val 11519"/>
            </a:avLst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926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      Použité zdroje:         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00323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Objekty použité k vytvoření materiálu jsou </a:t>
            </a:r>
            <a:r>
              <a:rPr lang="cs-CZ" sz="2400" b="1" dirty="0" smtClean="0"/>
              <a:t>součástí</a:t>
            </a:r>
            <a:r>
              <a:rPr lang="cs-CZ" sz="2400" dirty="0" smtClean="0"/>
              <a:t> </a:t>
            </a:r>
            <a:r>
              <a:rPr lang="cs-CZ" sz="2400" b="1" dirty="0" smtClean="0"/>
              <a:t>SW </a:t>
            </a:r>
            <a:r>
              <a:rPr lang="cs-CZ" sz="2400" b="1" dirty="0"/>
              <a:t>Microsoft </a:t>
            </a:r>
            <a:r>
              <a:rPr lang="cs-CZ" sz="2400" b="1" dirty="0" err="1"/>
              <a:t>Power</a:t>
            </a:r>
            <a:r>
              <a:rPr lang="cs-CZ" sz="2400" b="1" dirty="0"/>
              <a:t> Point 2010 nebo jsou vlastní </a:t>
            </a:r>
            <a:r>
              <a:rPr lang="cs-CZ" sz="2400" b="1" dirty="0" smtClean="0"/>
              <a:t>originální </a:t>
            </a:r>
            <a:r>
              <a:rPr lang="cs-CZ" sz="2400" b="1" dirty="0"/>
              <a:t>tvorbou autora.</a:t>
            </a:r>
            <a:br>
              <a:rPr lang="cs-CZ" sz="2400" b="1" dirty="0"/>
            </a:br>
            <a:r>
              <a:rPr lang="cs-CZ" sz="2400" b="1" dirty="0"/>
              <a:t> </a:t>
            </a:r>
            <a:br>
              <a:rPr lang="cs-CZ" sz="2400" b="1" dirty="0"/>
            </a:br>
            <a:r>
              <a:rPr lang="cs-CZ" sz="2400" b="1" dirty="0" smtClean="0"/>
              <a:t>Materiály </a:t>
            </a:r>
            <a:r>
              <a:rPr lang="cs-CZ" sz="2400" b="1" dirty="0"/>
              <a:t>jsou určeny pro bezplatné používání pro </a:t>
            </a:r>
            <a:r>
              <a:rPr lang="cs-CZ" sz="2400" b="1" dirty="0" smtClean="0"/>
              <a:t>potřeby</a:t>
            </a:r>
            <a:r>
              <a:rPr lang="cs-CZ" sz="2400" dirty="0" smtClean="0"/>
              <a:t> </a:t>
            </a:r>
            <a:r>
              <a:rPr lang="cs-CZ" sz="2400" b="1" dirty="0" smtClean="0"/>
              <a:t>výuky </a:t>
            </a:r>
            <a:r>
              <a:rPr lang="cs-CZ" sz="2400" b="1" dirty="0"/>
              <a:t>na všech typech škol. Jakékoliv další využití </a:t>
            </a:r>
            <a:r>
              <a:rPr lang="cs-CZ" sz="2400" b="1" dirty="0" smtClean="0"/>
              <a:t>podléhá</a:t>
            </a:r>
            <a:r>
              <a:rPr lang="cs-CZ" sz="2400" dirty="0" smtClean="0"/>
              <a:t> </a:t>
            </a:r>
            <a:r>
              <a:rPr lang="cs-CZ" sz="2400" b="1" dirty="0" smtClean="0"/>
              <a:t>Autorskému </a:t>
            </a:r>
            <a:r>
              <a:rPr lang="cs-CZ" sz="2400" b="1" dirty="0"/>
              <a:t>zákonu.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715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58</TotalTime>
  <Words>347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Vyjmenovaná slova</vt:lpstr>
      <vt:lpstr>Vyjmenovaná slova</vt:lpstr>
      <vt:lpstr>Vyjmenovaná slova po B</vt:lpstr>
      <vt:lpstr>Vyjmenovaná slova po F</vt:lpstr>
      <vt:lpstr>Vyjmenovaná slova po L</vt:lpstr>
      <vt:lpstr>Prezentace aplikace PowerPoint</vt:lpstr>
      <vt:lpstr>Vyjmenovaná slova po P</vt:lpstr>
      <vt:lpstr>Prezentace aplikace PowerPoint</vt:lpstr>
      <vt:lpstr>Vyjmenovaná slova po V</vt:lpstr>
      <vt:lpstr>      Použité zdroje:     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Simona</dc:creator>
  <cp:lastModifiedBy>Simona</cp:lastModifiedBy>
  <cp:revision>24</cp:revision>
  <dcterms:created xsi:type="dcterms:W3CDTF">2013-04-21T15:28:25Z</dcterms:created>
  <dcterms:modified xsi:type="dcterms:W3CDTF">2013-07-01T13:58:34Z</dcterms:modified>
</cp:coreProperties>
</file>