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2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45A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82" autoAdjust="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FDD46-74E6-44CB-BBA4-889784F94111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BA4AD-D493-4BBA-8B3D-0DAFB929BB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77255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FDD46-74E6-44CB-BBA4-889784F94111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BA4AD-D493-4BBA-8B3D-0DAFB929BB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91049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FDD46-74E6-44CB-BBA4-889784F94111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BA4AD-D493-4BBA-8B3D-0DAFB929BB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1002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FDD46-74E6-44CB-BBA4-889784F94111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BA4AD-D493-4BBA-8B3D-0DAFB929BB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94595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FDD46-74E6-44CB-BBA4-889784F94111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BA4AD-D493-4BBA-8B3D-0DAFB929BB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80576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FDD46-74E6-44CB-BBA4-889784F94111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BA4AD-D493-4BBA-8B3D-0DAFB929BB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2217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FDD46-74E6-44CB-BBA4-889784F94111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BA4AD-D493-4BBA-8B3D-0DAFB929BB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78506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FDD46-74E6-44CB-BBA4-889784F94111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BA4AD-D493-4BBA-8B3D-0DAFB929BB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680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FDD46-74E6-44CB-BBA4-889784F94111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BA4AD-D493-4BBA-8B3D-0DAFB929BB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98482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FDD46-74E6-44CB-BBA4-889784F94111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BA4AD-D493-4BBA-8B3D-0DAFB929BB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3792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FDD46-74E6-44CB-BBA4-889784F94111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BA4AD-D493-4BBA-8B3D-0DAFB929BB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23888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CFDD46-74E6-44CB-BBA4-889784F94111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EBA4AD-D493-4BBA-8B3D-0DAFB929BB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876088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436672" y="188640"/>
            <a:ext cx="8388945" cy="6552997"/>
            <a:chOff x="395536" y="290104"/>
            <a:chExt cx="8388945" cy="6552997"/>
          </a:xfrm>
        </p:grpSpPr>
        <p:graphicFrame>
          <p:nvGraphicFramePr>
            <p:cNvPr id="5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2484622283"/>
                </p:ext>
              </p:extLst>
            </p:nvPr>
          </p:nvGraphicFramePr>
          <p:xfrm>
            <a:off x="395536" y="1268760"/>
            <a:ext cx="8388945" cy="3778796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VY_32_INOVACE_I_ČJ2_3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Ilona Hatašová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Tematický okruh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Český jazyk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3. 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48344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11.3. 2013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8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Žáci si procvičují pravopis vyjmenovaných slov po B. </a:t>
                        </a:r>
                        <a:r>
                          <a:rPr kumimoji="0" lang="cs-CZ" sz="12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 </a:t>
                        </a:r>
                      </a:p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endPara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6" name="Obdélník 5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93993" y="5555448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" name="Obrázek 7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9330" y="290104"/>
              <a:ext cx="1440160" cy="821625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369999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latin typeface="Jokerman" pitchFamily="82" charset="0"/>
              </a:rPr>
              <a:t>Vyjmenovaná slova po b</a:t>
            </a:r>
            <a:endParaRPr lang="cs-CZ" sz="4800" dirty="0">
              <a:latin typeface="Jokerman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PRO 3. ROČNÍK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9210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568952" cy="6120680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Napiš všechna vyjmenovaná slova po b.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Zkontroluj si je!</a:t>
            </a:r>
          </a:p>
          <a:p>
            <a:pPr marL="0" indent="0">
              <a:buNone/>
            </a:pPr>
            <a:r>
              <a:rPr lang="cs-CZ" dirty="0" smtClean="0"/>
              <a:t>          být, bydlit, obyvatel, byt, příbytek, nábytek,        	dobytek, obyčej, bystrý, bylina, kobyla, býk, 	Přibyslav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Pamatuj!      (Bylany, Hrabyně, Zbyněk, Zbyšek)</a:t>
            </a:r>
            <a:endParaRPr lang="cs-CZ" dirty="0">
              <a:solidFill>
                <a:srgbClr val="C0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683568" y="1628800"/>
            <a:ext cx="7632848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683568" y="2348880"/>
            <a:ext cx="7632848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83568" y="3068960"/>
            <a:ext cx="7632848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4485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88640"/>
            <a:ext cx="8964488" cy="2520280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 startAt="2"/>
            </a:pPr>
            <a:r>
              <a:rPr lang="cs-CZ" sz="2600" dirty="0" smtClean="0"/>
              <a:t>Vypiš  a) podstatná jména:  </a:t>
            </a:r>
          </a:p>
          <a:p>
            <a:pPr marL="0" indent="0">
              <a:buNone/>
            </a:pPr>
            <a:r>
              <a:rPr lang="cs-CZ" sz="2600" dirty="0"/>
              <a:t> </a:t>
            </a:r>
            <a:r>
              <a:rPr lang="cs-CZ" sz="2600" dirty="0" smtClean="0"/>
              <a:t>                      obyvatel, byt, příbytek, nábytek, dobytek,</a:t>
            </a:r>
            <a:r>
              <a:rPr lang="cs-CZ" sz="2600" dirty="0"/>
              <a:t> </a:t>
            </a:r>
            <a:r>
              <a:rPr lang="cs-CZ" sz="2600" dirty="0" smtClean="0"/>
              <a:t>obyčej, byliny</a:t>
            </a:r>
          </a:p>
          <a:p>
            <a:pPr marL="0" indent="0">
              <a:buNone/>
            </a:pPr>
            <a:r>
              <a:rPr lang="cs-CZ" sz="2600" dirty="0" smtClean="0"/>
              <a:t>                   b) slovesa:  </a:t>
            </a:r>
          </a:p>
          <a:p>
            <a:pPr marL="0" indent="0">
              <a:buNone/>
            </a:pPr>
            <a:r>
              <a:rPr lang="cs-CZ" sz="2600" dirty="0"/>
              <a:t> </a:t>
            </a:r>
            <a:r>
              <a:rPr lang="cs-CZ" sz="2600" dirty="0" smtClean="0"/>
              <a:t>                       být, bydlit</a:t>
            </a:r>
          </a:p>
          <a:p>
            <a:endParaRPr lang="cs-CZ" sz="2600" dirty="0" smtClean="0"/>
          </a:p>
          <a:p>
            <a:pPr marL="514350" indent="-514350">
              <a:buFont typeface="+mj-lt"/>
              <a:buAutoNum type="arabicPeriod" startAt="3"/>
            </a:pPr>
            <a:r>
              <a:rPr lang="cs-CZ" sz="2600" dirty="0" smtClean="0"/>
              <a:t>Spoj příbuzná slova: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2996952"/>
            <a:ext cx="417646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obyčejně</a:t>
            </a:r>
          </a:p>
          <a:p>
            <a:r>
              <a:rPr lang="cs-CZ" sz="2800" dirty="0" smtClean="0"/>
              <a:t>bystřina</a:t>
            </a:r>
          </a:p>
          <a:p>
            <a:r>
              <a:rPr lang="cs-CZ" sz="2800" dirty="0" smtClean="0"/>
              <a:t>býčí</a:t>
            </a:r>
          </a:p>
          <a:p>
            <a:r>
              <a:rPr lang="cs-CZ" sz="2800" dirty="0" smtClean="0"/>
              <a:t>byliny </a:t>
            </a:r>
          </a:p>
          <a:p>
            <a:r>
              <a:rPr lang="cs-CZ" sz="2800" dirty="0" smtClean="0"/>
              <a:t>kobylka</a:t>
            </a:r>
          </a:p>
          <a:p>
            <a:r>
              <a:rPr lang="cs-CZ" sz="2800" dirty="0" smtClean="0"/>
              <a:t>zbytek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076056" y="3070385"/>
            <a:ext cx="424847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bytost</a:t>
            </a:r>
          </a:p>
          <a:p>
            <a:r>
              <a:rPr lang="cs-CZ" sz="2800" dirty="0" smtClean="0"/>
              <a:t>kobylí</a:t>
            </a:r>
          </a:p>
          <a:p>
            <a:r>
              <a:rPr lang="cs-CZ" sz="2800" dirty="0" smtClean="0"/>
              <a:t>bylinářka</a:t>
            </a:r>
          </a:p>
          <a:p>
            <a:r>
              <a:rPr lang="cs-CZ" sz="2800" dirty="0" smtClean="0"/>
              <a:t>obyčej</a:t>
            </a:r>
          </a:p>
          <a:p>
            <a:r>
              <a:rPr lang="cs-CZ" sz="2800" dirty="0" smtClean="0"/>
              <a:t>bystrost</a:t>
            </a:r>
          </a:p>
          <a:p>
            <a:r>
              <a:rPr lang="cs-CZ" sz="2800" dirty="0" smtClean="0"/>
              <a:t>býček</a:t>
            </a:r>
            <a:endParaRPr lang="cs-CZ" sz="28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2699792" y="3329639"/>
            <a:ext cx="2376264" cy="1323497"/>
          </a:xfrm>
          <a:prstGeom prst="lin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2483768" y="3789040"/>
            <a:ext cx="2592288" cy="1224136"/>
          </a:xfrm>
          <a:prstGeom prst="line">
            <a:avLst/>
          </a:prstGeom>
          <a:ln w="28575">
            <a:solidFill>
              <a:srgbClr val="ED45A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483768" y="3789040"/>
            <a:ext cx="2592288" cy="1224136"/>
          </a:xfrm>
          <a:prstGeom prst="line">
            <a:avLst/>
          </a:prstGeom>
          <a:ln w="28575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2339752" y="3329639"/>
            <a:ext cx="2736304" cy="2115585"/>
          </a:xfrm>
          <a:prstGeom prst="line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1907704" y="4221088"/>
            <a:ext cx="3168352" cy="1224136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2195736" y="4221088"/>
            <a:ext cx="2880320" cy="432048"/>
          </a:xfrm>
          <a:prstGeom prst="line">
            <a:avLst/>
          </a:prstGeom>
          <a:ln w="28575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Obrázek 13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87" t="11921" r="5923" b="7285"/>
          <a:stretch/>
        </p:blipFill>
        <p:spPr bwMode="auto">
          <a:xfrm>
            <a:off x="7524328" y="5229200"/>
            <a:ext cx="1376429" cy="1370939"/>
          </a:xfrm>
          <a:prstGeom prst="ellipse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136703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2"/>
          <p:cNvSpPr txBox="1">
            <a:spLocks/>
          </p:cNvSpPr>
          <p:nvPr/>
        </p:nvSpPr>
        <p:spPr>
          <a:xfrm>
            <a:off x="0" y="22312"/>
            <a:ext cx="8928992" cy="666936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Font typeface="+mj-lt"/>
              <a:buAutoNum type="arabicPeriod" startAt="4"/>
            </a:pPr>
            <a:r>
              <a:rPr lang="cs-CZ" dirty="0" smtClean="0"/>
              <a:t>Napiš slova příbuzná ke slovům:</a:t>
            </a:r>
          </a:p>
          <a:p>
            <a:pPr marL="0" indent="0">
              <a:buNone/>
            </a:pPr>
            <a:r>
              <a:rPr lang="cs-CZ" dirty="0" smtClean="0"/>
              <a:t>      a) </a:t>
            </a:r>
            <a:r>
              <a:rPr lang="cs-CZ" u="sng" dirty="0" smtClean="0"/>
              <a:t>bystrý</a:t>
            </a:r>
            <a:r>
              <a:rPr lang="cs-CZ" dirty="0" smtClean="0"/>
              <a:t> :</a:t>
            </a:r>
          </a:p>
          <a:p>
            <a:pPr marL="0" indent="0">
              <a:buNone/>
            </a:pPr>
            <a:endParaRPr lang="cs-CZ" u="sng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</a:t>
            </a:r>
          </a:p>
          <a:p>
            <a:pPr marL="0" indent="0">
              <a:buNone/>
            </a:pPr>
            <a:r>
              <a:rPr lang="cs-CZ" dirty="0" smtClean="0"/>
              <a:t>      b) </a:t>
            </a:r>
            <a:r>
              <a:rPr lang="cs-CZ" u="sng" dirty="0" smtClean="0"/>
              <a:t>být</a:t>
            </a:r>
            <a:r>
              <a:rPr lang="cs-CZ" dirty="0" smtClean="0"/>
              <a:t> 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</a:t>
            </a:r>
            <a:endParaRPr lang="cs-CZ" dirty="0"/>
          </a:p>
          <a:p>
            <a:pPr marL="514350" indent="-514350">
              <a:buFont typeface="+mj-lt"/>
              <a:buAutoNum type="arabicPeriod" startAt="5"/>
            </a:pPr>
            <a:endParaRPr lang="cs-CZ" dirty="0" smtClean="0"/>
          </a:p>
          <a:p>
            <a:pPr marL="514350" indent="-514350">
              <a:buFont typeface="+mj-lt"/>
              <a:buAutoNum type="arabicPeriod" startAt="5"/>
            </a:pPr>
            <a:r>
              <a:rPr lang="cs-CZ" dirty="0" smtClean="0"/>
              <a:t>Vyjmenuj 3 byliny: </a:t>
            </a:r>
            <a:br>
              <a:rPr lang="cs-CZ" dirty="0" smtClean="0"/>
            </a:br>
            <a:endParaRPr lang="cs-CZ" dirty="0" smtClean="0"/>
          </a:p>
          <a:p>
            <a:pPr marL="514350" indent="-514350">
              <a:buFont typeface="+mj-lt"/>
              <a:buAutoNum type="arabicPeriod" startAt="5"/>
            </a:pPr>
            <a:endParaRPr lang="cs-CZ" dirty="0"/>
          </a:p>
          <a:p>
            <a:pPr marL="514350" indent="-514350">
              <a:buFont typeface="+mj-lt"/>
              <a:buAutoNum type="arabicPeriod" startAt="5"/>
            </a:pPr>
            <a:endParaRPr lang="cs-CZ" dirty="0" smtClean="0"/>
          </a:p>
          <a:p>
            <a:pPr marL="514350" indent="-514350">
              <a:buFont typeface="+mj-lt"/>
              <a:buAutoNum type="arabicPeriod" startAt="5"/>
            </a:pPr>
            <a:endParaRPr lang="cs-CZ" dirty="0"/>
          </a:p>
          <a:p>
            <a:pPr marL="514350" indent="-514350">
              <a:buFont typeface="+mj-lt"/>
              <a:buAutoNum type="arabicPeriod" startAt="5"/>
            </a:pPr>
            <a:endParaRPr lang="cs-CZ" dirty="0" smtClean="0"/>
          </a:p>
          <a:p>
            <a:pPr marL="514350" indent="-514350">
              <a:buFont typeface="+mj-lt"/>
              <a:buAutoNum type="arabicPeriod" startAt="6"/>
            </a:pPr>
            <a:r>
              <a:rPr lang="cs-CZ" dirty="0" smtClean="0"/>
              <a:t>Napiš slova zdrobnělá k vyjmenovaným slovům: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        býk           bylina          kobyla         byt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       </a:t>
            </a:r>
          </a:p>
          <a:p>
            <a:pPr marL="0" indent="0">
              <a:buFont typeface="Arial" pitchFamily="34" charset="0"/>
              <a:buNone/>
            </a:pPr>
            <a:r>
              <a:rPr lang="cs-CZ" dirty="0"/>
              <a:t> </a:t>
            </a:r>
            <a:r>
              <a:rPr lang="cs-CZ" dirty="0" smtClean="0"/>
              <a:t>      býček       bylinka        kobylka       </a:t>
            </a:r>
            <a:r>
              <a:rPr lang="cs-CZ" dirty="0" err="1" smtClean="0"/>
              <a:t>byteček</a:t>
            </a:r>
            <a:r>
              <a:rPr lang="cs-CZ" dirty="0" smtClean="0"/>
              <a:t> </a:t>
            </a:r>
            <a:endParaRPr lang="cs-CZ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899592" y="1196752"/>
            <a:ext cx="54006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755576" y="2852936"/>
            <a:ext cx="799288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755576" y="3284984"/>
            <a:ext cx="799288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1691680" y="332656"/>
            <a:ext cx="48965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/>
              <a:t>bystrost, bystrozraký, bystřina, Bystřice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31640" y="1340768"/>
            <a:ext cx="806501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/>
              <a:t>byl, zbylo, bývat, nabýt, dobýt, bývalý, bytost, blahobyt, zbytečný, </a:t>
            </a:r>
            <a:r>
              <a:rPr lang="cs-CZ" sz="2200" dirty="0" smtClean="0"/>
              <a:t>zbytek</a:t>
            </a:r>
            <a:r>
              <a:rPr lang="cs-CZ" sz="2200" dirty="0"/>
              <a:t>, neodbytný, odbýt, odbývat, přebytek, starobylý, ubýt, 	      úbytek, zbývat, zabývat se, živobytí</a:t>
            </a:r>
            <a:endParaRPr lang="cs-CZ" sz="2200" u="sng" dirty="0"/>
          </a:p>
          <a:p>
            <a:endParaRPr lang="cs-CZ" dirty="0"/>
          </a:p>
        </p:txBody>
      </p:sp>
      <p:cxnSp>
        <p:nvCxnSpPr>
          <p:cNvPr id="11" name="Přímá spojnice 10"/>
          <p:cNvCxnSpPr/>
          <p:nvPr/>
        </p:nvCxnSpPr>
        <p:spPr>
          <a:xfrm flipV="1">
            <a:off x="323528" y="6215338"/>
            <a:ext cx="5400600" cy="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602962" y="3861048"/>
            <a:ext cx="4789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</a:t>
            </a:r>
            <a:r>
              <a:rPr lang="cs-CZ" sz="2400" dirty="0"/>
              <a:t>heřmánek pravý</a:t>
            </a:r>
          </a:p>
          <a:p>
            <a:r>
              <a:rPr lang="cs-CZ" sz="2400" dirty="0" smtClean="0"/>
              <a:t>- </a:t>
            </a:r>
            <a:r>
              <a:rPr lang="cs-CZ" sz="2400" dirty="0"/>
              <a:t>smetanka lékařská </a:t>
            </a:r>
          </a:p>
          <a:p>
            <a:r>
              <a:rPr lang="cs-CZ" sz="2400" dirty="0" smtClean="0"/>
              <a:t>- </a:t>
            </a:r>
            <a:r>
              <a:rPr lang="cs-CZ" sz="2400" dirty="0"/>
              <a:t>kopřiva dvoudomá</a:t>
            </a:r>
          </a:p>
        </p:txBody>
      </p:sp>
    </p:spTree>
    <p:extLst>
      <p:ext uri="{BB962C8B-B14F-4D97-AF65-F5344CB8AC3E}">
        <p14:creationId xmlns:p14="http://schemas.microsoft.com/office/powerpoint/2010/main" val="1974838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88640"/>
            <a:ext cx="8229600" cy="6120680"/>
          </a:xfrm>
        </p:spPr>
        <p:txBody>
          <a:bodyPr>
            <a:normAutofit/>
          </a:bodyPr>
          <a:lstStyle/>
          <a:p>
            <a:r>
              <a:rPr lang="cs-CZ" dirty="0" smtClean="0"/>
              <a:t>Vylušti křížovku a dopiš synonyma daných slov.</a:t>
            </a:r>
          </a:p>
          <a:p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zvyk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klisna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žít v bytě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skot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léčivá rostlina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plevel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Tajenka: Máme pěkné __________.</a:t>
            </a:r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DBE785"/>
              </a:clrFrom>
              <a:clrTo>
                <a:srgbClr val="DBE785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2266" y="1253086"/>
            <a:ext cx="6281119" cy="345638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ástupný symbol pro obsah 2"/>
          <p:cNvSpPr txBox="1">
            <a:spLocks/>
          </p:cNvSpPr>
          <p:nvPr/>
        </p:nvSpPr>
        <p:spPr>
          <a:xfrm>
            <a:off x="4067944" y="5517232"/>
            <a:ext cx="1296144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obydlí    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58942" y="1253814"/>
            <a:ext cx="38125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O   B    Y    Č    E    J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51920" y="1798903"/>
            <a:ext cx="38884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K    O    B    Y    L    A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22394" y="2362256"/>
            <a:ext cx="357799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    Y    D    L    E    T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15949" y="2924944"/>
            <a:ext cx="4536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   O    B    Y    T    E    K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851920" y="3463899"/>
            <a:ext cx="37444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B    Y     L    I    N    A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98259" y="4063538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     Ý    L     Í</a:t>
            </a:r>
            <a:endParaRPr lang="cs-CZ" sz="3200" dirty="0"/>
          </a:p>
        </p:txBody>
      </p:sp>
      <p:grpSp>
        <p:nvGrpSpPr>
          <p:cNvPr id="27" name="Skupina 26"/>
          <p:cNvGrpSpPr/>
          <p:nvPr/>
        </p:nvGrpSpPr>
        <p:grpSpPr>
          <a:xfrm>
            <a:off x="6067402" y="4844437"/>
            <a:ext cx="2032989" cy="1896931"/>
            <a:chOff x="6067402" y="4844437"/>
            <a:chExt cx="2081059" cy="1991484"/>
          </a:xfrm>
        </p:grpSpPr>
        <p:sp>
          <p:nvSpPr>
            <p:cNvPr id="6" name="Ovál 5"/>
            <p:cNvSpPr/>
            <p:nvPr/>
          </p:nvSpPr>
          <p:spPr>
            <a:xfrm>
              <a:off x="6882509" y="4844437"/>
              <a:ext cx="518992" cy="1008112"/>
            </a:xfrm>
            <a:prstGeom prst="ellipse">
              <a:avLst/>
            </a:prstGeom>
            <a:solidFill>
              <a:schemeClr val="accent4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 rot="2917363">
              <a:off x="7142005" y="4901677"/>
              <a:ext cx="518992" cy="1008112"/>
            </a:xfrm>
            <a:prstGeom prst="ellipse">
              <a:avLst/>
            </a:prstGeom>
            <a:solidFill>
              <a:schemeClr val="accent4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6" name="Skupina 15"/>
            <p:cNvGrpSpPr/>
            <p:nvPr/>
          </p:nvGrpSpPr>
          <p:grpSpPr>
            <a:xfrm rot="14981687">
              <a:off x="6059934" y="5153632"/>
              <a:ext cx="1023048" cy="1008112"/>
              <a:chOff x="6865209" y="5157192"/>
              <a:chExt cx="1023048" cy="1008112"/>
            </a:xfrm>
            <a:solidFill>
              <a:schemeClr val="accent4">
                <a:lumMod val="75000"/>
              </a:schemeClr>
            </a:solidFill>
          </p:grpSpPr>
          <p:sp>
            <p:nvSpPr>
              <p:cNvPr id="17" name="Ovál 16"/>
              <p:cNvSpPr/>
              <p:nvPr/>
            </p:nvSpPr>
            <p:spPr>
              <a:xfrm>
                <a:off x="6865209" y="5157192"/>
                <a:ext cx="518992" cy="10081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Ovál 17"/>
              <p:cNvSpPr/>
              <p:nvPr/>
            </p:nvSpPr>
            <p:spPr>
              <a:xfrm rot="2917363">
                <a:off x="7124705" y="5214432"/>
                <a:ext cx="518992" cy="10081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9" name="Skupina 18"/>
            <p:cNvGrpSpPr/>
            <p:nvPr/>
          </p:nvGrpSpPr>
          <p:grpSpPr>
            <a:xfrm rot="10036029">
              <a:off x="6427866" y="5827809"/>
              <a:ext cx="1023048" cy="1008112"/>
              <a:chOff x="6865209" y="5157192"/>
              <a:chExt cx="1023048" cy="1008112"/>
            </a:xfrm>
            <a:solidFill>
              <a:schemeClr val="accent4">
                <a:lumMod val="75000"/>
              </a:schemeClr>
            </a:solidFill>
          </p:grpSpPr>
          <p:sp>
            <p:nvSpPr>
              <p:cNvPr id="20" name="Ovál 19"/>
              <p:cNvSpPr/>
              <p:nvPr/>
            </p:nvSpPr>
            <p:spPr>
              <a:xfrm>
                <a:off x="6865209" y="5157192"/>
                <a:ext cx="518992" cy="10081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Ovál 20"/>
              <p:cNvSpPr/>
              <p:nvPr/>
            </p:nvSpPr>
            <p:spPr>
              <a:xfrm rot="2917363">
                <a:off x="7124705" y="5214432"/>
                <a:ext cx="518992" cy="10081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2" name="Skupina 21"/>
            <p:cNvGrpSpPr/>
            <p:nvPr/>
          </p:nvGrpSpPr>
          <p:grpSpPr>
            <a:xfrm rot="4464494">
              <a:off x="7132881" y="5529859"/>
              <a:ext cx="1023048" cy="1008112"/>
              <a:chOff x="6865209" y="5157192"/>
              <a:chExt cx="1023048" cy="1008112"/>
            </a:xfrm>
            <a:solidFill>
              <a:schemeClr val="accent4">
                <a:lumMod val="75000"/>
              </a:schemeClr>
            </a:solidFill>
          </p:grpSpPr>
          <p:sp>
            <p:nvSpPr>
              <p:cNvPr id="23" name="Ovál 22"/>
              <p:cNvSpPr/>
              <p:nvPr/>
            </p:nvSpPr>
            <p:spPr>
              <a:xfrm>
                <a:off x="6865209" y="5157192"/>
                <a:ext cx="518992" cy="10081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Ovál 23"/>
              <p:cNvSpPr/>
              <p:nvPr/>
            </p:nvSpPr>
            <p:spPr>
              <a:xfrm rot="2917363">
                <a:off x="7124705" y="5214432"/>
                <a:ext cx="518992" cy="10081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32" name="Skupina 31"/>
          <p:cNvGrpSpPr/>
          <p:nvPr/>
        </p:nvGrpSpPr>
        <p:grpSpPr>
          <a:xfrm>
            <a:off x="6012337" y="4709470"/>
            <a:ext cx="2980379" cy="2021700"/>
            <a:chOff x="6012337" y="4709470"/>
            <a:chExt cx="2980379" cy="2021700"/>
          </a:xfrm>
        </p:grpSpPr>
        <p:sp>
          <p:nvSpPr>
            <p:cNvPr id="34" name="Oblouk 33"/>
            <p:cNvSpPr/>
            <p:nvPr/>
          </p:nvSpPr>
          <p:spPr>
            <a:xfrm flipV="1">
              <a:off x="7120736" y="4709470"/>
              <a:ext cx="1871980" cy="1830070"/>
            </a:xfrm>
            <a:prstGeom prst="arc">
              <a:avLst>
                <a:gd name="adj1" fmla="val 13665363"/>
                <a:gd name="adj2" fmla="val 19242727"/>
              </a:avLst>
            </a:prstGeom>
            <a:ln w="57150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artisticMarker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12337" y="4797595"/>
              <a:ext cx="2019300" cy="19335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2e2706ad-2430-45ba-8380-c6073d3c7fef"/>
          <p:cNvSpPr/>
          <p:nvPr/>
        </p:nvSpPr>
        <p:spPr>
          <a:xfrm>
            <a:off x="9136856" y="3557587"/>
            <a:ext cx="7144" cy="7143"/>
          </a:xfrm>
          <a:custGeom>
            <a:avLst/>
            <a:gdLst>
              <a:gd name="connsiteX0" fmla="*/ 0 w 7144"/>
              <a:gd name="connsiteY0" fmla="*/ 0 h 7143"/>
              <a:gd name="connsiteX1" fmla="*/ 3572 w 7144"/>
              <a:gd name="connsiteY1" fmla="*/ 3571 h 7143"/>
              <a:gd name="connsiteX2" fmla="*/ 7144 w 7144"/>
              <a:gd name="connsiteY2" fmla="*/ 7143 h 7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144" h="7143">
                <a:moveTo>
                  <a:pt x="0" y="0"/>
                </a:moveTo>
                <a:lnTo>
                  <a:pt x="3572" y="3571"/>
                </a:lnTo>
                <a:lnTo>
                  <a:pt x="7144" y="7143"/>
                </a:lnTo>
              </a:path>
            </a:pathLst>
          </a:custGeom>
          <a:ln w="14323" cap="flat" cmpd="sng" algn="ctr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5352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SPRÁVNĚ I/Í , Y/Ý.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53302" y="1464840"/>
            <a:ext cx="9803432" cy="5573216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/>
              <a:t>Zb</a:t>
            </a:r>
            <a:r>
              <a:rPr lang="cs-CZ" dirty="0" smtClean="0"/>
              <a:t>  tečná chyb  </a:t>
            </a:r>
            <a:r>
              <a:rPr lang="cs-CZ" dirty="0" err="1" smtClean="0"/>
              <a:t>čka</a:t>
            </a:r>
            <a:r>
              <a:rPr lang="cs-CZ" dirty="0" smtClean="0"/>
              <a:t>, </a:t>
            </a:r>
            <a:r>
              <a:rPr lang="cs-CZ" dirty="0" err="1" smtClean="0"/>
              <a:t>lečivé</a:t>
            </a:r>
            <a:r>
              <a:rPr lang="cs-CZ" dirty="0" smtClean="0"/>
              <a:t> b  liny, </a:t>
            </a:r>
            <a:r>
              <a:rPr lang="cs-CZ" dirty="0" err="1" smtClean="0"/>
              <a:t>hřb</a:t>
            </a:r>
            <a:r>
              <a:rPr lang="cs-CZ" dirty="0" smtClean="0"/>
              <a:t>  </a:t>
            </a:r>
            <a:r>
              <a:rPr lang="cs-CZ" dirty="0" err="1" smtClean="0"/>
              <a:t>tov</a:t>
            </a:r>
            <a:r>
              <a:rPr lang="cs-CZ" dirty="0" smtClean="0"/>
              <a:t> v</a:t>
            </a:r>
            <a:br>
              <a:rPr lang="cs-CZ" dirty="0" smtClean="0"/>
            </a:br>
            <a:r>
              <a:rPr lang="cs-CZ" dirty="0" err="1" smtClean="0"/>
              <a:t>Přib</a:t>
            </a:r>
            <a:r>
              <a:rPr lang="cs-CZ" dirty="0" smtClean="0"/>
              <a:t>   </a:t>
            </a:r>
            <a:r>
              <a:rPr lang="cs-CZ" dirty="0" err="1" smtClean="0"/>
              <a:t>slavi</a:t>
            </a:r>
            <a:r>
              <a:rPr lang="cs-CZ" dirty="0" smtClean="0"/>
              <a:t>, b  </a:t>
            </a:r>
            <a:r>
              <a:rPr lang="cs-CZ" dirty="0" err="1" smtClean="0"/>
              <a:t>strý</a:t>
            </a:r>
            <a:r>
              <a:rPr lang="cs-CZ" dirty="0" smtClean="0"/>
              <a:t> a </a:t>
            </a:r>
            <a:r>
              <a:rPr lang="cs-CZ" dirty="0" err="1" smtClean="0"/>
              <a:t>hb</a:t>
            </a:r>
            <a:r>
              <a:rPr lang="cs-CZ" dirty="0" smtClean="0"/>
              <a:t>  </a:t>
            </a:r>
            <a:r>
              <a:rPr lang="cs-CZ" dirty="0" err="1" smtClean="0"/>
              <a:t>tý</a:t>
            </a:r>
            <a:r>
              <a:rPr lang="cs-CZ" dirty="0" smtClean="0"/>
              <a:t>, </a:t>
            </a:r>
            <a:r>
              <a:rPr lang="cs-CZ" dirty="0" err="1" smtClean="0"/>
              <a:t>neob</a:t>
            </a:r>
            <a:r>
              <a:rPr lang="cs-CZ" dirty="0" smtClean="0"/>
              <a:t>  </a:t>
            </a:r>
            <a:r>
              <a:rPr lang="cs-CZ" dirty="0" err="1" smtClean="0"/>
              <a:t>dlený</a:t>
            </a:r>
            <a:r>
              <a:rPr lang="cs-CZ" dirty="0" smtClean="0"/>
              <a:t> b  t, </a:t>
            </a:r>
            <a:br>
              <a:rPr lang="cs-CZ" dirty="0" smtClean="0"/>
            </a:br>
            <a:r>
              <a:rPr lang="cs-CZ" dirty="0" err="1" smtClean="0"/>
              <a:t>sb</a:t>
            </a:r>
            <a:r>
              <a:rPr lang="cs-CZ" dirty="0" smtClean="0"/>
              <a:t>  ráme b  </a:t>
            </a:r>
            <a:r>
              <a:rPr lang="cs-CZ" dirty="0" err="1" smtClean="0"/>
              <a:t>lí</a:t>
            </a:r>
            <a:r>
              <a:rPr lang="cs-CZ" dirty="0" smtClean="0"/>
              <a:t>, </a:t>
            </a:r>
            <a:r>
              <a:rPr lang="cs-CZ" dirty="0" err="1" smtClean="0"/>
              <a:t>nab</a:t>
            </a:r>
            <a:r>
              <a:rPr lang="cs-CZ" dirty="0" smtClean="0"/>
              <a:t>  t vědomosti, </a:t>
            </a:r>
            <a:r>
              <a:rPr lang="cs-CZ" dirty="0" err="1" smtClean="0"/>
              <a:t>pob</a:t>
            </a:r>
            <a:r>
              <a:rPr lang="cs-CZ" dirty="0" smtClean="0"/>
              <a:t>  val u </a:t>
            </a:r>
            <a:br>
              <a:rPr lang="cs-CZ" dirty="0" smtClean="0"/>
            </a:br>
            <a:r>
              <a:rPr lang="cs-CZ" dirty="0" smtClean="0"/>
              <a:t>bab  </a:t>
            </a:r>
            <a:r>
              <a:rPr lang="cs-CZ" dirty="0" err="1" smtClean="0"/>
              <a:t>čky</a:t>
            </a:r>
            <a:r>
              <a:rPr lang="cs-CZ" dirty="0" smtClean="0"/>
              <a:t>, </a:t>
            </a:r>
            <a:r>
              <a:rPr lang="cs-CZ" dirty="0" err="1" smtClean="0"/>
              <a:t>pob</a:t>
            </a:r>
            <a:r>
              <a:rPr lang="cs-CZ" dirty="0" smtClean="0"/>
              <a:t>  </a:t>
            </a:r>
            <a:r>
              <a:rPr lang="cs-CZ" dirty="0" err="1" smtClean="0"/>
              <a:t>há</a:t>
            </a:r>
            <a:r>
              <a:rPr lang="cs-CZ" dirty="0" smtClean="0"/>
              <a:t> po B  </a:t>
            </a:r>
            <a:r>
              <a:rPr lang="cs-CZ" dirty="0" err="1" smtClean="0"/>
              <a:t>džově</a:t>
            </a:r>
            <a:r>
              <a:rPr lang="cs-CZ" dirty="0" smtClean="0"/>
              <a:t>, ob  </a:t>
            </a:r>
            <a:r>
              <a:rPr lang="cs-CZ" dirty="0" err="1" smtClean="0"/>
              <a:t>čejné</a:t>
            </a:r>
            <a:r>
              <a:rPr lang="cs-CZ" dirty="0" smtClean="0"/>
              <a:t> ob  dlí.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1132243" y="1913353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059832" y="1913353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292080" y="1873215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6732240" y="1913353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1374882" y="2420888"/>
            <a:ext cx="316798" cy="1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771800" y="2420888"/>
            <a:ext cx="2880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4427984" y="2420888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884173" y="2394605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1091392" y="2924944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2483768" y="2898661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6624228" y="2898661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3580656" y="2893577"/>
            <a:ext cx="2880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1348267" y="3356992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2852192" y="3360053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4319972" y="3376969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6048164" y="3380030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7668344" y="3383091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5953358" y="2394605"/>
            <a:ext cx="10801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7298615" y="2438727"/>
            <a:ext cx="2880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TextovéPole 59"/>
          <p:cNvSpPr txBox="1"/>
          <p:nvPr/>
        </p:nvSpPr>
        <p:spPr>
          <a:xfrm>
            <a:off x="6756056" y="6021288"/>
            <a:ext cx="23139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rgbClr val="FF0000"/>
                </a:solidFill>
              </a:rPr>
              <a:t>OPRAVA</a:t>
            </a:r>
            <a:endParaRPr lang="cs-CZ" sz="3600" b="1" i="1" dirty="0">
              <a:solidFill>
                <a:srgbClr val="FF0000"/>
              </a:solidFill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641170" y="3800244"/>
            <a:ext cx="9803432" cy="5573216"/>
            <a:chOff x="650776" y="4293096"/>
            <a:chExt cx="9803432" cy="5573216"/>
          </a:xfrm>
        </p:grpSpPr>
        <p:sp>
          <p:nvSpPr>
            <p:cNvPr id="61" name="Zástupný symbol pro obsah 2"/>
            <p:cNvSpPr txBox="1">
              <a:spLocks/>
            </p:cNvSpPr>
            <p:nvPr/>
          </p:nvSpPr>
          <p:spPr>
            <a:xfrm>
              <a:off x="650776" y="4293096"/>
              <a:ext cx="9803432" cy="5573216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/>
            </a:bodyPr>
            <a:lstStyle>
              <a:lvl1pPr marL="342900" indent="-3429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3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Font typeface="Arial" pitchFamily="34" charset="0"/>
                <a:buNone/>
              </a:pPr>
              <a:r>
                <a:rPr lang="cs-CZ" dirty="0" err="1" smtClean="0"/>
                <a:t>Zb</a:t>
              </a:r>
              <a:r>
                <a:rPr lang="cs-CZ" dirty="0" smtClean="0"/>
                <a:t>  tečná chyb  </a:t>
              </a:r>
              <a:r>
                <a:rPr lang="cs-CZ" dirty="0" err="1" smtClean="0"/>
                <a:t>čka</a:t>
              </a:r>
              <a:r>
                <a:rPr lang="cs-CZ" dirty="0" smtClean="0"/>
                <a:t>, </a:t>
              </a:r>
              <a:r>
                <a:rPr lang="cs-CZ" dirty="0" err="1" smtClean="0"/>
                <a:t>lečivé</a:t>
              </a:r>
              <a:r>
                <a:rPr lang="cs-CZ" dirty="0" smtClean="0"/>
                <a:t> b  liny, </a:t>
              </a:r>
              <a:r>
                <a:rPr lang="cs-CZ" dirty="0" err="1" smtClean="0"/>
                <a:t>hřb</a:t>
              </a:r>
              <a:r>
                <a:rPr lang="cs-CZ" dirty="0" smtClean="0"/>
                <a:t>  </a:t>
              </a:r>
              <a:r>
                <a:rPr lang="cs-CZ" dirty="0" err="1" smtClean="0"/>
                <a:t>tov</a:t>
              </a:r>
              <a:r>
                <a:rPr lang="cs-CZ" dirty="0" smtClean="0"/>
                <a:t> v</a:t>
              </a:r>
              <a:br>
                <a:rPr lang="cs-CZ" dirty="0" smtClean="0"/>
              </a:br>
              <a:r>
                <a:rPr lang="cs-CZ" dirty="0" err="1" smtClean="0"/>
                <a:t>Přib</a:t>
              </a:r>
              <a:r>
                <a:rPr lang="cs-CZ" dirty="0" smtClean="0"/>
                <a:t>   </a:t>
              </a:r>
              <a:r>
                <a:rPr lang="cs-CZ" dirty="0" err="1" smtClean="0"/>
                <a:t>slavi</a:t>
              </a:r>
              <a:r>
                <a:rPr lang="cs-CZ" dirty="0" smtClean="0"/>
                <a:t>, b  </a:t>
              </a:r>
              <a:r>
                <a:rPr lang="cs-CZ" dirty="0" err="1" smtClean="0"/>
                <a:t>strý</a:t>
              </a:r>
              <a:r>
                <a:rPr lang="cs-CZ" dirty="0" smtClean="0"/>
                <a:t> a </a:t>
              </a:r>
              <a:r>
                <a:rPr lang="cs-CZ" dirty="0" err="1" smtClean="0"/>
                <a:t>hb</a:t>
              </a:r>
              <a:r>
                <a:rPr lang="cs-CZ" dirty="0" smtClean="0"/>
                <a:t>  </a:t>
              </a:r>
              <a:r>
                <a:rPr lang="cs-CZ" dirty="0" err="1" smtClean="0"/>
                <a:t>tý</a:t>
              </a:r>
              <a:r>
                <a:rPr lang="cs-CZ" dirty="0" smtClean="0"/>
                <a:t>, </a:t>
              </a:r>
              <a:r>
                <a:rPr lang="cs-CZ" dirty="0" err="1" smtClean="0"/>
                <a:t>neob</a:t>
              </a:r>
              <a:r>
                <a:rPr lang="cs-CZ" dirty="0" smtClean="0"/>
                <a:t>  </a:t>
              </a:r>
              <a:r>
                <a:rPr lang="cs-CZ" dirty="0" err="1" smtClean="0"/>
                <a:t>dlený</a:t>
              </a:r>
              <a:r>
                <a:rPr lang="cs-CZ" dirty="0" smtClean="0"/>
                <a:t> b  t, </a:t>
              </a:r>
              <a:br>
                <a:rPr lang="cs-CZ" dirty="0" smtClean="0"/>
              </a:br>
              <a:r>
                <a:rPr lang="cs-CZ" dirty="0" err="1" smtClean="0"/>
                <a:t>sb</a:t>
              </a:r>
              <a:r>
                <a:rPr lang="cs-CZ" dirty="0" smtClean="0"/>
                <a:t>  ráme b  </a:t>
              </a:r>
              <a:r>
                <a:rPr lang="cs-CZ" dirty="0" err="1" smtClean="0"/>
                <a:t>lí</a:t>
              </a:r>
              <a:r>
                <a:rPr lang="cs-CZ" dirty="0" smtClean="0"/>
                <a:t>, </a:t>
              </a:r>
              <a:r>
                <a:rPr lang="cs-CZ" dirty="0" err="1" smtClean="0"/>
                <a:t>nab</a:t>
              </a:r>
              <a:r>
                <a:rPr lang="cs-CZ" dirty="0" smtClean="0"/>
                <a:t>  t vědomosti, </a:t>
              </a:r>
              <a:r>
                <a:rPr lang="cs-CZ" dirty="0" err="1" smtClean="0"/>
                <a:t>pob</a:t>
              </a:r>
              <a:r>
                <a:rPr lang="cs-CZ" dirty="0" smtClean="0"/>
                <a:t>  val u </a:t>
              </a:r>
              <a:br>
                <a:rPr lang="cs-CZ" dirty="0" smtClean="0"/>
              </a:br>
              <a:r>
                <a:rPr lang="cs-CZ" dirty="0" smtClean="0"/>
                <a:t>bab  </a:t>
              </a:r>
              <a:r>
                <a:rPr lang="cs-CZ" dirty="0" err="1" smtClean="0"/>
                <a:t>čky</a:t>
              </a:r>
              <a:r>
                <a:rPr lang="cs-CZ" dirty="0" smtClean="0"/>
                <a:t>, </a:t>
              </a:r>
              <a:r>
                <a:rPr lang="cs-CZ" dirty="0" err="1" smtClean="0"/>
                <a:t>pob</a:t>
              </a:r>
              <a:r>
                <a:rPr lang="cs-CZ" dirty="0" smtClean="0"/>
                <a:t>  </a:t>
              </a:r>
              <a:r>
                <a:rPr lang="cs-CZ" dirty="0" err="1" smtClean="0"/>
                <a:t>há</a:t>
              </a:r>
              <a:r>
                <a:rPr lang="cs-CZ" dirty="0" smtClean="0"/>
                <a:t> po B  </a:t>
              </a:r>
              <a:r>
                <a:rPr lang="cs-CZ" dirty="0" err="1" smtClean="0"/>
                <a:t>džově</a:t>
              </a:r>
              <a:r>
                <a:rPr lang="cs-CZ" dirty="0" smtClean="0"/>
                <a:t>, ob  </a:t>
              </a:r>
              <a:r>
                <a:rPr lang="cs-CZ" dirty="0" err="1" smtClean="0"/>
                <a:t>čejné</a:t>
              </a:r>
              <a:r>
                <a:rPr lang="cs-CZ" dirty="0" smtClean="0"/>
                <a:t> ob  dlí.</a:t>
              </a:r>
              <a:endParaRPr lang="cs-CZ" dirty="0"/>
            </a:p>
          </p:txBody>
        </p:sp>
        <p:cxnSp>
          <p:nvCxnSpPr>
            <p:cNvPr id="62" name="Přímá spojnice 61"/>
            <p:cNvCxnSpPr/>
            <p:nvPr/>
          </p:nvCxnSpPr>
          <p:spPr>
            <a:xfrm>
              <a:off x="1129717" y="4741609"/>
              <a:ext cx="216024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Přímá spojnice 62"/>
            <p:cNvCxnSpPr/>
            <p:nvPr/>
          </p:nvCxnSpPr>
          <p:spPr>
            <a:xfrm>
              <a:off x="3057306" y="4741609"/>
              <a:ext cx="216024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Přímá spojnice 63"/>
            <p:cNvCxnSpPr/>
            <p:nvPr/>
          </p:nvCxnSpPr>
          <p:spPr>
            <a:xfrm>
              <a:off x="5289554" y="4701471"/>
              <a:ext cx="216024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Přímá spojnice 64"/>
            <p:cNvCxnSpPr/>
            <p:nvPr/>
          </p:nvCxnSpPr>
          <p:spPr>
            <a:xfrm>
              <a:off x="6729714" y="4741609"/>
              <a:ext cx="216024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Přímá spojnice 65"/>
            <p:cNvCxnSpPr/>
            <p:nvPr/>
          </p:nvCxnSpPr>
          <p:spPr>
            <a:xfrm flipV="1">
              <a:off x="1372356" y="5249144"/>
              <a:ext cx="316798" cy="1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Přímá spojnice 66"/>
            <p:cNvCxnSpPr/>
            <p:nvPr/>
          </p:nvCxnSpPr>
          <p:spPr>
            <a:xfrm>
              <a:off x="2769274" y="5249144"/>
              <a:ext cx="288032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Přímá spojnice 67"/>
            <p:cNvCxnSpPr/>
            <p:nvPr/>
          </p:nvCxnSpPr>
          <p:spPr>
            <a:xfrm>
              <a:off x="4425458" y="5249144"/>
              <a:ext cx="216024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Přímá spojnice 68"/>
            <p:cNvCxnSpPr/>
            <p:nvPr/>
          </p:nvCxnSpPr>
          <p:spPr>
            <a:xfrm>
              <a:off x="5881647" y="5222861"/>
              <a:ext cx="216024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Přímá spojnice 69"/>
            <p:cNvCxnSpPr/>
            <p:nvPr/>
          </p:nvCxnSpPr>
          <p:spPr>
            <a:xfrm>
              <a:off x="1088866" y="5753200"/>
              <a:ext cx="216024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Přímá spojnice 70"/>
            <p:cNvCxnSpPr/>
            <p:nvPr/>
          </p:nvCxnSpPr>
          <p:spPr>
            <a:xfrm>
              <a:off x="2481242" y="5726917"/>
              <a:ext cx="216024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Přímá spojnice 71"/>
            <p:cNvCxnSpPr/>
            <p:nvPr/>
          </p:nvCxnSpPr>
          <p:spPr>
            <a:xfrm>
              <a:off x="6621702" y="5726917"/>
              <a:ext cx="216024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Přímá spojnice 72"/>
            <p:cNvCxnSpPr/>
            <p:nvPr/>
          </p:nvCxnSpPr>
          <p:spPr>
            <a:xfrm>
              <a:off x="3578130" y="5721833"/>
              <a:ext cx="288032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Přímá spojnice 73"/>
            <p:cNvCxnSpPr/>
            <p:nvPr/>
          </p:nvCxnSpPr>
          <p:spPr>
            <a:xfrm>
              <a:off x="1345741" y="6185248"/>
              <a:ext cx="216024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Přímá spojnice 74"/>
            <p:cNvCxnSpPr/>
            <p:nvPr/>
          </p:nvCxnSpPr>
          <p:spPr>
            <a:xfrm>
              <a:off x="2849666" y="6188309"/>
              <a:ext cx="216024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Přímá spojnice 75"/>
            <p:cNvCxnSpPr/>
            <p:nvPr/>
          </p:nvCxnSpPr>
          <p:spPr>
            <a:xfrm>
              <a:off x="4317446" y="6205225"/>
              <a:ext cx="216024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Přímá spojnice 76"/>
            <p:cNvCxnSpPr/>
            <p:nvPr/>
          </p:nvCxnSpPr>
          <p:spPr>
            <a:xfrm>
              <a:off x="6045638" y="6208286"/>
              <a:ext cx="216024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Přímá spojnice 77"/>
            <p:cNvCxnSpPr/>
            <p:nvPr/>
          </p:nvCxnSpPr>
          <p:spPr>
            <a:xfrm>
              <a:off x="7665818" y="6211347"/>
              <a:ext cx="216024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9" name="TextovéPole 78"/>
            <p:cNvSpPr txBox="1"/>
            <p:nvPr/>
          </p:nvSpPr>
          <p:spPr>
            <a:xfrm>
              <a:off x="1064947" y="4313040"/>
              <a:ext cx="37941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0000"/>
                  </a:solidFill>
                </a:rPr>
                <a:t>y</a:t>
              </a:r>
              <a:endParaRPr lang="cs-CZ" sz="3200" dirty="0">
                <a:solidFill>
                  <a:srgbClr val="FF0000"/>
                </a:solidFill>
              </a:endParaRPr>
            </a:p>
          </p:txBody>
        </p:sp>
        <p:sp>
          <p:nvSpPr>
            <p:cNvPr id="80" name="TextovéPole 79"/>
            <p:cNvSpPr txBox="1"/>
            <p:nvPr/>
          </p:nvSpPr>
          <p:spPr>
            <a:xfrm>
              <a:off x="5207857" y="4293513"/>
              <a:ext cx="37941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0000"/>
                  </a:solidFill>
                </a:rPr>
                <a:t>y</a:t>
              </a:r>
              <a:endParaRPr lang="cs-CZ" sz="3200" dirty="0">
                <a:solidFill>
                  <a:srgbClr val="FF0000"/>
                </a:solidFill>
              </a:endParaRPr>
            </a:p>
          </p:txBody>
        </p:sp>
        <p:sp>
          <p:nvSpPr>
            <p:cNvPr id="81" name="TextovéPole 80"/>
            <p:cNvSpPr txBox="1"/>
            <p:nvPr/>
          </p:nvSpPr>
          <p:spPr>
            <a:xfrm>
              <a:off x="6693710" y="4293512"/>
              <a:ext cx="28803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0000"/>
                  </a:solidFill>
                </a:rPr>
                <a:t>i</a:t>
              </a:r>
              <a:endParaRPr lang="cs-CZ" sz="3200" dirty="0">
                <a:solidFill>
                  <a:srgbClr val="FF0000"/>
                </a:solidFill>
              </a:endParaRPr>
            </a:p>
          </p:txBody>
        </p:sp>
        <p:sp>
          <p:nvSpPr>
            <p:cNvPr id="82" name="TextovéPole 81"/>
            <p:cNvSpPr txBox="1"/>
            <p:nvPr/>
          </p:nvSpPr>
          <p:spPr>
            <a:xfrm>
              <a:off x="1359214" y="4813084"/>
              <a:ext cx="37941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0000"/>
                  </a:solidFill>
                </a:rPr>
                <a:t>y </a:t>
              </a:r>
              <a:endParaRPr lang="cs-CZ" sz="3200" dirty="0">
                <a:solidFill>
                  <a:srgbClr val="FF0000"/>
                </a:solidFill>
              </a:endParaRPr>
            </a:p>
          </p:txBody>
        </p:sp>
        <p:sp>
          <p:nvSpPr>
            <p:cNvPr id="83" name="TextovéPole 82"/>
            <p:cNvSpPr txBox="1"/>
            <p:nvPr/>
          </p:nvSpPr>
          <p:spPr>
            <a:xfrm>
              <a:off x="2689721" y="4786691"/>
              <a:ext cx="37941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0000"/>
                  </a:solidFill>
                </a:rPr>
                <a:t>y</a:t>
              </a:r>
              <a:endParaRPr lang="cs-CZ" sz="3200" dirty="0">
                <a:solidFill>
                  <a:srgbClr val="FF0000"/>
                </a:solidFill>
              </a:endParaRPr>
            </a:p>
          </p:txBody>
        </p:sp>
        <p:sp>
          <p:nvSpPr>
            <p:cNvPr id="84" name="TextovéPole 83"/>
            <p:cNvSpPr txBox="1"/>
            <p:nvPr/>
          </p:nvSpPr>
          <p:spPr>
            <a:xfrm>
              <a:off x="4358920" y="4801074"/>
              <a:ext cx="28803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0000"/>
                  </a:solidFill>
                </a:rPr>
                <a:t>i</a:t>
              </a:r>
              <a:endParaRPr lang="cs-CZ" sz="3200" dirty="0">
                <a:solidFill>
                  <a:srgbClr val="FF0000"/>
                </a:solidFill>
              </a:endParaRPr>
            </a:p>
          </p:txBody>
        </p:sp>
        <p:cxnSp>
          <p:nvCxnSpPr>
            <p:cNvPr id="85" name="Přímá spojnice 84"/>
            <p:cNvCxnSpPr/>
            <p:nvPr/>
          </p:nvCxnSpPr>
          <p:spPr>
            <a:xfrm>
              <a:off x="5950832" y="5222861"/>
              <a:ext cx="108012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6" name="TextovéPole 85"/>
            <p:cNvSpPr txBox="1"/>
            <p:nvPr/>
          </p:nvSpPr>
          <p:spPr>
            <a:xfrm>
              <a:off x="5815129" y="4801074"/>
              <a:ext cx="37941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0000"/>
                  </a:solidFill>
                </a:rPr>
                <a:t>y</a:t>
              </a:r>
              <a:endParaRPr lang="cs-CZ" sz="3200" dirty="0">
                <a:solidFill>
                  <a:srgbClr val="FF0000"/>
                </a:solidFill>
              </a:endParaRPr>
            </a:p>
          </p:txBody>
        </p:sp>
        <p:cxnSp>
          <p:nvCxnSpPr>
            <p:cNvPr id="87" name="Přímá spojnice 86"/>
            <p:cNvCxnSpPr/>
            <p:nvPr/>
          </p:nvCxnSpPr>
          <p:spPr>
            <a:xfrm>
              <a:off x="7296089" y="5266983"/>
              <a:ext cx="288032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8" name="TextovéPole 87"/>
            <p:cNvSpPr txBox="1"/>
            <p:nvPr/>
          </p:nvSpPr>
          <p:spPr>
            <a:xfrm>
              <a:off x="7250396" y="4813084"/>
              <a:ext cx="37941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0000"/>
                  </a:solidFill>
                </a:rPr>
                <a:t>y</a:t>
              </a:r>
              <a:endParaRPr lang="cs-CZ" sz="3200" dirty="0">
                <a:solidFill>
                  <a:srgbClr val="FF0000"/>
                </a:solidFill>
              </a:endParaRPr>
            </a:p>
          </p:txBody>
        </p:sp>
        <p:sp>
          <p:nvSpPr>
            <p:cNvPr id="89" name="TextovéPole 88"/>
            <p:cNvSpPr txBox="1"/>
            <p:nvPr/>
          </p:nvSpPr>
          <p:spPr>
            <a:xfrm>
              <a:off x="1071182" y="5284496"/>
              <a:ext cx="28803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>
                  <a:solidFill>
                    <a:srgbClr val="FF0000"/>
                  </a:solidFill>
                </a:rPr>
                <a:t>í</a:t>
              </a:r>
            </a:p>
          </p:txBody>
        </p:sp>
        <p:sp>
          <p:nvSpPr>
            <p:cNvPr id="90" name="TextovéPole 89"/>
            <p:cNvSpPr txBox="1"/>
            <p:nvPr/>
          </p:nvSpPr>
          <p:spPr>
            <a:xfrm>
              <a:off x="2353853" y="5284496"/>
              <a:ext cx="43204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0000"/>
                  </a:solidFill>
                </a:rPr>
                <a:t>ý</a:t>
              </a:r>
              <a:endParaRPr lang="cs-CZ" sz="3200" dirty="0">
                <a:solidFill>
                  <a:srgbClr val="FF0000"/>
                </a:solidFill>
              </a:endParaRPr>
            </a:p>
          </p:txBody>
        </p:sp>
        <p:sp>
          <p:nvSpPr>
            <p:cNvPr id="91" name="TextovéPole 90"/>
            <p:cNvSpPr txBox="1"/>
            <p:nvPr/>
          </p:nvSpPr>
          <p:spPr>
            <a:xfrm>
              <a:off x="3547717" y="5287469"/>
              <a:ext cx="34885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0000"/>
                  </a:solidFill>
                </a:rPr>
                <a:t>ý</a:t>
              </a:r>
              <a:endParaRPr lang="cs-CZ" sz="3200" dirty="0">
                <a:solidFill>
                  <a:srgbClr val="FF0000"/>
                </a:solidFill>
              </a:endParaRPr>
            </a:p>
          </p:txBody>
        </p:sp>
        <p:sp>
          <p:nvSpPr>
            <p:cNvPr id="92" name="TextovéPole 91"/>
            <p:cNvSpPr txBox="1"/>
            <p:nvPr/>
          </p:nvSpPr>
          <p:spPr>
            <a:xfrm>
              <a:off x="6537506" y="5284495"/>
              <a:ext cx="43204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0000"/>
                  </a:solidFill>
                </a:rPr>
                <a:t>ý</a:t>
              </a:r>
              <a:endParaRPr lang="cs-CZ" sz="3200" dirty="0">
                <a:solidFill>
                  <a:srgbClr val="FF0000"/>
                </a:solidFill>
              </a:endParaRPr>
            </a:p>
          </p:txBody>
        </p:sp>
        <p:sp>
          <p:nvSpPr>
            <p:cNvPr id="93" name="TextovéPole 92"/>
            <p:cNvSpPr txBox="1"/>
            <p:nvPr/>
          </p:nvSpPr>
          <p:spPr>
            <a:xfrm>
              <a:off x="1300348" y="5726917"/>
              <a:ext cx="28803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0000"/>
                  </a:solidFill>
                </a:rPr>
                <a:t>i</a:t>
              </a:r>
              <a:endParaRPr lang="cs-CZ" sz="3200" dirty="0">
                <a:solidFill>
                  <a:srgbClr val="FF0000"/>
                </a:solidFill>
              </a:endParaRPr>
            </a:p>
          </p:txBody>
        </p:sp>
        <p:sp>
          <p:nvSpPr>
            <p:cNvPr id="94" name="TextovéPole 93"/>
            <p:cNvSpPr txBox="1"/>
            <p:nvPr/>
          </p:nvSpPr>
          <p:spPr>
            <a:xfrm>
              <a:off x="2813662" y="5768379"/>
              <a:ext cx="28803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>
                  <a:solidFill>
                    <a:srgbClr val="FF0000"/>
                  </a:solidFill>
                </a:rPr>
                <a:t>í</a:t>
              </a:r>
            </a:p>
          </p:txBody>
        </p:sp>
        <p:sp>
          <p:nvSpPr>
            <p:cNvPr id="95" name="TextovéPole 94"/>
            <p:cNvSpPr txBox="1"/>
            <p:nvPr/>
          </p:nvSpPr>
          <p:spPr>
            <a:xfrm>
              <a:off x="4221838" y="5774213"/>
              <a:ext cx="37941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0000"/>
                  </a:solidFill>
                </a:rPr>
                <a:t>y</a:t>
              </a:r>
              <a:endParaRPr lang="cs-CZ" sz="3200" dirty="0">
                <a:solidFill>
                  <a:srgbClr val="FF0000"/>
                </a:solidFill>
              </a:endParaRPr>
            </a:p>
          </p:txBody>
        </p:sp>
        <p:sp>
          <p:nvSpPr>
            <p:cNvPr id="96" name="TextovéPole 95"/>
            <p:cNvSpPr txBox="1"/>
            <p:nvPr/>
          </p:nvSpPr>
          <p:spPr>
            <a:xfrm>
              <a:off x="5998668" y="5774213"/>
              <a:ext cx="37941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0000"/>
                  </a:solidFill>
                </a:rPr>
                <a:t>y</a:t>
              </a:r>
              <a:endParaRPr lang="cs-CZ" sz="3200" dirty="0">
                <a:solidFill>
                  <a:srgbClr val="FF0000"/>
                </a:solidFill>
              </a:endParaRPr>
            </a:p>
          </p:txBody>
        </p:sp>
        <p:sp>
          <p:nvSpPr>
            <p:cNvPr id="97" name="TextovéPole 96"/>
            <p:cNvSpPr txBox="1"/>
            <p:nvPr/>
          </p:nvSpPr>
          <p:spPr>
            <a:xfrm>
              <a:off x="7584121" y="5768379"/>
              <a:ext cx="37941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0000"/>
                  </a:solidFill>
                </a:rPr>
                <a:t>y</a:t>
              </a:r>
              <a:endParaRPr lang="cs-CZ" sz="3200" dirty="0">
                <a:solidFill>
                  <a:srgbClr val="FF0000"/>
                </a:solidFill>
              </a:endParaRPr>
            </a:p>
          </p:txBody>
        </p:sp>
        <p:sp>
          <p:nvSpPr>
            <p:cNvPr id="98" name="TextovéPole 97"/>
            <p:cNvSpPr txBox="1"/>
            <p:nvPr/>
          </p:nvSpPr>
          <p:spPr>
            <a:xfrm>
              <a:off x="3057306" y="4304300"/>
              <a:ext cx="28803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0000"/>
                  </a:solidFill>
                </a:rPr>
                <a:t>i</a:t>
              </a:r>
              <a:endParaRPr lang="cs-CZ" sz="3200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6830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Použité zdroje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Objekty použité k vytvoření materiálu jsou </a:t>
            </a:r>
            <a:r>
              <a:rPr lang="cs-CZ" sz="2400" b="1" dirty="0" smtClean="0"/>
              <a:t>součástí</a:t>
            </a:r>
            <a:r>
              <a:rPr lang="cs-CZ" sz="2400" dirty="0"/>
              <a:t> </a:t>
            </a:r>
            <a:r>
              <a:rPr lang="cs-CZ" sz="2400" b="1" dirty="0" smtClean="0"/>
              <a:t>SW </a:t>
            </a:r>
            <a:r>
              <a:rPr lang="cs-CZ" sz="2400" b="1" dirty="0"/>
              <a:t>Microsoft </a:t>
            </a:r>
            <a:r>
              <a:rPr lang="cs-CZ" sz="2400" b="1" dirty="0" err="1"/>
              <a:t>Power</a:t>
            </a:r>
            <a:r>
              <a:rPr lang="cs-CZ" sz="2400" b="1" dirty="0"/>
              <a:t> Point 2010 nebo jsou vlastní </a:t>
            </a:r>
            <a:r>
              <a:rPr lang="cs-CZ" sz="2400" b="1" dirty="0" smtClean="0"/>
              <a:t>originální </a:t>
            </a:r>
            <a:r>
              <a:rPr lang="cs-CZ" sz="2400" b="1" dirty="0"/>
              <a:t>tvorbou autora.</a:t>
            </a:r>
            <a:br>
              <a:rPr lang="cs-CZ" sz="2400" b="1" dirty="0"/>
            </a:br>
            <a:r>
              <a:rPr lang="cs-CZ" sz="2400" b="1" dirty="0"/>
              <a:t> </a:t>
            </a:r>
            <a:br>
              <a:rPr lang="cs-CZ" sz="2400" b="1" dirty="0"/>
            </a:br>
            <a:r>
              <a:rPr lang="cs-CZ" sz="2400" b="1" dirty="0"/>
              <a:t> </a:t>
            </a:r>
            <a:r>
              <a:rPr lang="cs-CZ" sz="2400" b="1" dirty="0" smtClean="0"/>
              <a:t>Materiály </a:t>
            </a:r>
            <a:r>
              <a:rPr lang="cs-CZ" sz="2400" b="1" dirty="0"/>
              <a:t>jsou určeny pro bezplatné používání pro </a:t>
            </a:r>
            <a:r>
              <a:rPr lang="cs-CZ" sz="2400" b="1" dirty="0" smtClean="0"/>
              <a:t> </a:t>
            </a:r>
            <a:r>
              <a:rPr lang="cs-CZ" sz="2400" b="1" dirty="0" smtClean="0"/>
              <a:t>potřeby</a:t>
            </a:r>
            <a:r>
              <a:rPr lang="cs-CZ" sz="2400" dirty="0" smtClean="0"/>
              <a:t> </a:t>
            </a:r>
            <a:r>
              <a:rPr lang="cs-CZ" sz="2400" b="1" dirty="0" smtClean="0"/>
              <a:t>výuky </a:t>
            </a:r>
            <a:r>
              <a:rPr lang="cs-CZ" sz="2400" b="1" dirty="0"/>
              <a:t>na všech typech škol. Jakékoliv další využití </a:t>
            </a:r>
            <a:r>
              <a:rPr lang="cs-CZ" sz="2400" b="1" dirty="0" smtClean="0"/>
              <a:t>podléhá</a:t>
            </a:r>
            <a:r>
              <a:rPr lang="cs-CZ" sz="2400" dirty="0"/>
              <a:t> </a:t>
            </a:r>
            <a:r>
              <a:rPr lang="cs-CZ" sz="2400" b="1" smtClean="0"/>
              <a:t>Autorskému zákonu.</a:t>
            </a:r>
            <a:endParaRPr lang="cs-CZ" sz="2400" b="1" dirty="0" smtClean="0"/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66414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4">
      <a:dk1>
        <a:srgbClr val="EBF3A5"/>
      </a:dk1>
      <a:lt1>
        <a:srgbClr val="000000"/>
      </a:lt1>
      <a:dk2>
        <a:srgbClr val="EBF3A5"/>
      </a:dk2>
      <a:lt2>
        <a:srgbClr val="000000"/>
      </a:lt2>
      <a:accent1>
        <a:srgbClr val="F85F0B"/>
      </a:accent1>
      <a:accent2>
        <a:srgbClr val="FCC09F"/>
      </a:accent2>
      <a:accent3>
        <a:srgbClr val="595959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FB976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395</TotalTime>
  <Words>337</Words>
  <Application>Microsoft Office PowerPoint</Application>
  <PresentationFormat>Předvádění na obrazovce (4:3)</PresentationFormat>
  <Paragraphs>115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Vyjmenovaná slova po b</vt:lpstr>
      <vt:lpstr>Prezentace aplikace PowerPoint</vt:lpstr>
      <vt:lpstr>Prezentace aplikace PowerPoint</vt:lpstr>
      <vt:lpstr>Prezentace aplikace PowerPoint</vt:lpstr>
      <vt:lpstr>Prezentace aplikace PowerPoint</vt:lpstr>
      <vt:lpstr>DOPLŇTE SPRÁVNĚ I/Í , Y/Ý.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</dc:title>
  <dc:creator>Simona</dc:creator>
  <cp:lastModifiedBy>Simona</cp:lastModifiedBy>
  <cp:revision>58</cp:revision>
  <dcterms:created xsi:type="dcterms:W3CDTF">2013-03-09T14:38:46Z</dcterms:created>
  <dcterms:modified xsi:type="dcterms:W3CDTF">2013-07-01T13:39:00Z</dcterms:modified>
</cp:coreProperties>
</file>