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9" r:id="rId5"/>
    <p:sldId id="265" r:id="rId6"/>
    <p:sldId id="261" r:id="rId7"/>
    <p:sldId id="266" r:id="rId8"/>
    <p:sldId id="267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56D5"/>
    <a:srgbClr val="00642D"/>
    <a:srgbClr val="8C4436"/>
    <a:srgbClr val="CA08A0"/>
    <a:srgbClr val="C6EA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79" autoAdjust="0"/>
    <p:restoredTop sz="94660"/>
  </p:normalViewPr>
  <p:slideViewPr>
    <p:cSldViewPr>
      <p:cViewPr>
        <p:scale>
          <a:sx n="60" d="100"/>
          <a:sy n="60" d="100"/>
        </p:scale>
        <p:origin x="-168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623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692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733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901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112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408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982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024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324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347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878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F059E-614B-424C-B27A-02BF88D02A0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CC189-F3EA-48D5-8C86-ECD2032F6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281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672709382"/>
                </p:ext>
              </p:extLst>
            </p:nvPr>
          </p:nvGraphicFramePr>
          <p:xfrm>
            <a:off x="395536" y="1268760"/>
            <a:ext cx="8388945" cy="3491703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VY_32_INOVACE_I_ČJ2_4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4.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14.3. 2013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k procvičování </a:t>
                        </a: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vyjmenovaných slov.</a:t>
                        </a:r>
                        <a:endPara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70487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Jokerman" pitchFamily="82" charset="0"/>
              </a:rPr>
              <a:t>VYJMENOVANÁ SLOVA PO b</a:t>
            </a:r>
            <a:endParaRPr lang="cs-CZ" dirty="0">
              <a:latin typeface="Jokerm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 4. ROČNÍK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48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856"/>
            <a:ext cx="8229600" cy="1143000"/>
          </a:xfrm>
        </p:spPr>
        <p:txBody>
          <a:bodyPr/>
          <a:lstStyle/>
          <a:p>
            <a:r>
              <a:rPr lang="cs-CZ" dirty="0" smtClean="0"/>
              <a:t>Přesmyčky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741987"/>
          </a:xfrm>
        </p:spPr>
        <p:txBody>
          <a:bodyPr>
            <a:normAutofit/>
          </a:bodyPr>
          <a:lstStyle/>
          <a:p>
            <a:r>
              <a:rPr lang="cs-CZ" smtClean="0"/>
              <a:t>Z přeházených </a:t>
            </a:r>
            <a:r>
              <a:rPr lang="cs-CZ" dirty="0" smtClean="0"/>
              <a:t>písmen utvoř slova.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1804" y="2427294"/>
            <a:ext cx="1529916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KOBYLA     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9940" y="419782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NÁBYTEK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6163" y="6013542"/>
            <a:ext cx="2184993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NADBYTEČNÝ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943" y="2427293"/>
            <a:ext cx="2213992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BYLINA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8024" y="2423926"/>
            <a:ext cx="169218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BYSTRÝ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04248" y="2435033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DOBYTEK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23991" y="4221088"/>
            <a:ext cx="250227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OBYČEJNÝ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00092" y="4197989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BYDLET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27059" y="419790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BÝK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57827" y="603167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BYT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29761" y="6031679"/>
            <a:ext cx="2879812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ZBYTEČNOST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5910" y="1900706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AOBKYL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888184" y="1911813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LBYNIA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24082" y="1899651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TYBRSÝ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714492" y="1899651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TODYBKE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35910" y="3608891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KNBTYÁE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123991" y="3573016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ČEJBYOÝN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151591" y="3573016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LTBDEY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427059" y="3573016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ÝKB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59940" y="549032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NTYBEČADÝN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157827" y="5490435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BTY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997431" y="549709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SZYTOBNEČT </a:t>
            </a:r>
          </a:p>
        </p:txBody>
      </p:sp>
    </p:spTree>
    <p:extLst>
      <p:ext uri="{BB962C8B-B14F-4D97-AF65-F5344CB8AC3E}">
        <p14:creationId xmlns:p14="http://schemas.microsoft.com/office/powerpoint/2010/main" val="14977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929937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Spojte vhodné dvojice slov, doplňte správně i/y.</a:t>
            </a:r>
            <a:br>
              <a:rPr lang="cs-CZ" sz="3600" dirty="0" smtClean="0"/>
            </a:br>
            <a:r>
              <a:rPr lang="cs-CZ" sz="3600" dirty="0" smtClean="0"/>
              <a:t>Zapisujte do tajenky daná písmena před slovy.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259632" y="1340768"/>
            <a:ext cx="4038600" cy="5301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U</a:t>
            </a:r>
            <a:r>
              <a:rPr lang="cs-CZ" dirty="0" smtClean="0"/>
              <a:t>  město</a:t>
            </a:r>
          </a:p>
          <a:p>
            <a:pPr marL="0" indent="0">
              <a:buNone/>
            </a:pPr>
            <a:r>
              <a:rPr lang="cs-CZ" b="1" dirty="0" smtClean="0"/>
              <a:t>S</a:t>
            </a:r>
            <a:r>
              <a:rPr lang="cs-CZ" dirty="0" smtClean="0"/>
              <a:t>  starý</a:t>
            </a:r>
          </a:p>
          <a:p>
            <a:pPr marL="0" indent="0">
              <a:buNone/>
            </a:pPr>
            <a:r>
              <a:rPr lang="cs-CZ" b="1" dirty="0" smtClean="0"/>
              <a:t>P</a:t>
            </a:r>
            <a:r>
              <a:rPr lang="cs-CZ" dirty="0" smtClean="0"/>
              <a:t>  léčivá</a:t>
            </a:r>
          </a:p>
          <a:p>
            <a:pPr marL="0" indent="0">
              <a:buNone/>
            </a:pPr>
            <a:r>
              <a:rPr lang="cs-CZ" b="1" dirty="0" smtClean="0"/>
              <a:t>L</a:t>
            </a:r>
            <a:r>
              <a:rPr lang="cs-CZ" dirty="0" smtClean="0"/>
              <a:t>  </a:t>
            </a:r>
            <a:r>
              <a:rPr lang="cs-CZ" dirty="0" err="1" smtClean="0"/>
              <a:t>úb</a:t>
            </a:r>
            <a:r>
              <a:rPr lang="cs-CZ" dirty="0" smtClean="0"/>
              <a:t>…tek</a:t>
            </a:r>
          </a:p>
          <a:p>
            <a:pPr marL="0" indent="0">
              <a:buNone/>
            </a:pPr>
            <a:r>
              <a:rPr lang="cs-CZ" b="1" dirty="0" smtClean="0"/>
              <a:t>Ě</a:t>
            </a:r>
            <a:r>
              <a:rPr lang="cs-CZ" dirty="0" smtClean="0"/>
              <a:t>  první   </a:t>
            </a:r>
          </a:p>
          <a:p>
            <a:pPr marL="0" indent="0">
              <a:buNone/>
            </a:pPr>
            <a:r>
              <a:rPr lang="cs-CZ" b="1" dirty="0" smtClean="0"/>
              <a:t>D</a:t>
            </a:r>
            <a:r>
              <a:rPr lang="cs-CZ" dirty="0" smtClean="0"/>
              <a:t>  teplé</a:t>
            </a:r>
          </a:p>
          <a:p>
            <a:pPr marL="0" indent="0">
              <a:buNone/>
            </a:pPr>
            <a:r>
              <a:rPr lang="cs-CZ" b="1" dirty="0" smtClean="0"/>
              <a:t>B</a:t>
            </a:r>
            <a:r>
              <a:rPr lang="cs-CZ" dirty="0" smtClean="0"/>
              <a:t>  milá</a:t>
            </a:r>
          </a:p>
          <a:p>
            <a:pPr marL="0" indent="0">
              <a:buNone/>
            </a:pPr>
            <a:r>
              <a:rPr lang="cs-CZ" b="1" dirty="0" smtClean="0"/>
              <a:t>E</a:t>
            </a:r>
            <a:r>
              <a:rPr lang="cs-CZ" dirty="0" smtClean="0"/>
              <a:t>  b…</a:t>
            </a:r>
            <a:r>
              <a:rPr lang="cs-CZ" dirty="0" err="1" smtClean="0"/>
              <a:t>strý</a:t>
            </a: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105400" y="1268760"/>
            <a:ext cx="403860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O</a:t>
            </a:r>
            <a:r>
              <a:rPr lang="cs-CZ" dirty="0" smtClean="0"/>
              <a:t>  ob…dlí</a:t>
            </a:r>
          </a:p>
          <a:p>
            <a:pPr marL="0" indent="0">
              <a:buNone/>
            </a:pPr>
            <a:r>
              <a:rPr lang="cs-CZ" b="1" dirty="0" smtClean="0"/>
              <a:t>E</a:t>
            </a:r>
            <a:r>
              <a:rPr lang="cs-CZ" dirty="0" smtClean="0"/>
              <a:t>  </a:t>
            </a:r>
            <a:r>
              <a:rPr lang="cs-CZ" dirty="0" err="1" smtClean="0"/>
              <a:t>náb</a:t>
            </a:r>
            <a:r>
              <a:rPr lang="cs-CZ" dirty="0" smtClean="0"/>
              <a:t>…tek</a:t>
            </a:r>
          </a:p>
          <a:p>
            <a:pPr marL="0" indent="0">
              <a:buNone/>
            </a:pPr>
            <a:r>
              <a:rPr lang="cs-CZ" b="1" dirty="0" smtClean="0"/>
              <a:t>A</a:t>
            </a:r>
            <a:r>
              <a:rPr lang="cs-CZ" dirty="0" smtClean="0"/>
              <a:t>  </a:t>
            </a:r>
            <a:r>
              <a:rPr lang="cs-CZ" dirty="0" err="1" smtClean="0"/>
              <a:t>slab</a:t>
            </a:r>
            <a:r>
              <a:rPr lang="cs-CZ" dirty="0" smtClean="0"/>
              <a:t>…</a:t>
            </a:r>
            <a:r>
              <a:rPr lang="cs-CZ" dirty="0" err="1" smtClean="0"/>
              <a:t>kář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Č </a:t>
            </a:r>
            <a:r>
              <a:rPr lang="cs-CZ" dirty="0" smtClean="0"/>
              <a:t> </a:t>
            </a:r>
            <a:r>
              <a:rPr lang="cs-CZ" dirty="0" err="1" smtClean="0"/>
              <a:t>Přib</a:t>
            </a:r>
            <a:r>
              <a:rPr lang="cs-CZ" dirty="0" smtClean="0"/>
              <a:t>…slav</a:t>
            </a:r>
          </a:p>
          <a:p>
            <a:pPr marL="0" indent="0">
              <a:buNone/>
            </a:pPr>
            <a:r>
              <a:rPr lang="cs-CZ" b="1" dirty="0" smtClean="0"/>
              <a:t> I</a:t>
            </a:r>
            <a:r>
              <a:rPr lang="cs-CZ" dirty="0" smtClean="0"/>
              <a:t>  b…lina</a:t>
            </a:r>
          </a:p>
          <a:p>
            <a:pPr marL="0" indent="0">
              <a:buNone/>
            </a:pPr>
            <a:r>
              <a:rPr lang="cs-CZ" b="1" dirty="0" smtClean="0"/>
              <a:t>N</a:t>
            </a:r>
            <a:r>
              <a:rPr lang="cs-CZ" dirty="0" smtClean="0"/>
              <a:t>  vody</a:t>
            </a:r>
          </a:p>
          <a:p>
            <a:pPr marL="0" indent="0">
              <a:buNone/>
            </a:pPr>
            <a:r>
              <a:rPr lang="cs-CZ" b="1" dirty="0" smtClean="0"/>
              <a:t>Ř</a:t>
            </a:r>
            <a:r>
              <a:rPr lang="cs-CZ" dirty="0" smtClean="0"/>
              <a:t>  bab…</a:t>
            </a:r>
            <a:r>
              <a:rPr lang="cs-CZ" dirty="0" err="1" smtClean="0"/>
              <a:t>čka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!</a:t>
            </a:r>
            <a:r>
              <a:rPr lang="cs-CZ" dirty="0" smtClean="0"/>
              <a:t>   </a:t>
            </a:r>
            <a:r>
              <a:rPr lang="cs-CZ" dirty="0" err="1" smtClean="0"/>
              <a:t>Zb</a:t>
            </a:r>
            <a:r>
              <a:rPr lang="cs-CZ" dirty="0" smtClean="0"/>
              <a:t>…šek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9301" y="5888432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TAJENKA: …………………………………….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6944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116632"/>
            <a:ext cx="8229600" cy="6480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smtClean="0"/>
              <a:t>              </a:t>
            </a:r>
            <a:r>
              <a:rPr lang="cs-CZ" sz="4300" smtClean="0"/>
              <a:t>Kontrola </a:t>
            </a:r>
            <a:r>
              <a:rPr lang="cs-CZ" sz="4300" dirty="0" smtClean="0"/>
              <a:t>– správné dvojice </a:t>
            </a:r>
            <a:endParaRPr lang="cs-CZ" sz="4300" b="1" dirty="0" smtClean="0"/>
          </a:p>
          <a:p>
            <a:pPr marL="0" indent="0">
              <a:buFont typeface="Arial" pitchFamily="34" charset="0"/>
              <a:buNone/>
            </a:pPr>
            <a:endParaRPr lang="cs-CZ" b="1" dirty="0" smtClean="0"/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                         U</a:t>
            </a:r>
            <a:r>
              <a:rPr lang="cs-CZ" dirty="0" smtClean="0"/>
              <a:t>  město     -      </a:t>
            </a:r>
            <a:r>
              <a:rPr lang="cs-CZ" b="1" dirty="0" smtClean="0"/>
              <a:t>Č</a:t>
            </a:r>
            <a:r>
              <a:rPr lang="cs-CZ" dirty="0" smtClean="0"/>
              <a:t>  Přibyslav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                         S</a:t>
            </a:r>
            <a:r>
              <a:rPr lang="cs-CZ" dirty="0" smtClean="0"/>
              <a:t>  starý        -      </a:t>
            </a:r>
            <a:r>
              <a:rPr lang="cs-CZ" b="1" dirty="0" smtClean="0"/>
              <a:t>E  </a:t>
            </a:r>
            <a:r>
              <a:rPr lang="cs-CZ" dirty="0" smtClean="0"/>
              <a:t>nábytek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                         P </a:t>
            </a:r>
            <a:r>
              <a:rPr lang="cs-CZ" dirty="0" smtClean="0"/>
              <a:t> léčivá      -       </a:t>
            </a:r>
            <a:r>
              <a:rPr lang="cs-CZ" b="1" dirty="0" smtClean="0"/>
              <a:t>I  </a:t>
            </a:r>
            <a:r>
              <a:rPr lang="cs-CZ" dirty="0" smtClean="0"/>
              <a:t>bylina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                         L</a:t>
            </a:r>
            <a:r>
              <a:rPr lang="cs-CZ" dirty="0" smtClean="0"/>
              <a:t>  úbytek    -      </a:t>
            </a:r>
            <a:r>
              <a:rPr lang="cs-CZ" b="1" dirty="0" smtClean="0"/>
              <a:t>N</a:t>
            </a:r>
            <a:r>
              <a:rPr lang="cs-CZ" dirty="0" smtClean="0"/>
              <a:t>  vody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                         Ě</a:t>
            </a:r>
            <a:r>
              <a:rPr lang="cs-CZ" dirty="0" smtClean="0"/>
              <a:t>  první       -      </a:t>
            </a:r>
            <a:r>
              <a:rPr lang="cs-CZ" b="1" dirty="0" smtClean="0"/>
              <a:t>A</a:t>
            </a:r>
            <a:r>
              <a:rPr lang="cs-CZ" dirty="0" smtClean="0"/>
              <a:t>  slabikář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                          D</a:t>
            </a:r>
            <a:r>
              <a:rPr lang="cs-CZ" dirty="0" smtClean="0"/>
              <a:t>  teplé      -      </a:t>
            </a:r>
            <a:r>
              <a:rPr lang="cs-CZ" b="1" dirty="0" smtClean="0"/>
              <a:t>O</a:t>
            </a:r>
            <a:r>
              <a:rPr lang="cs-CZ" dirty="0" smtClean="0"/>
              <a:t>  obydlí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                          B</a:t>
            </a:r>
            <a:r>
              <a:rPr lang="cs-CZ" dirty="0" smtClean="0"/>
              <a:t>  milá        -      </a:t>
            </a:r>
            <a:r>
              <a:rPr lang="cs-CZ" b="1" dirty="0" smtClean="0"/>
              <a:t>Ř </a:t>
            </a:r>
            <a:r>
              <a:rPr lang="cs-CZ" dirty="0" smtClean="0"/>
              <a:t> babička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                          E</a:t>
            </a:r>
            <a:r>
              <a:rPr lang="cs-CZ" dirty="0" smtClean="0"/>
              <a:t>  bystrý     -      </a:t>
            </a:r>
            <a:r>
              <a:rPr lang="cs-CZ" b="1" dirty="0" smtClean="0"/>
              <a:t>!</a:t>
            </a:r>
            <a:r>
              <a:rPr lang="cs-CZ" dirty="0" smtClean="0"/>
              <a:t>   Zbyšek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TAJENKA :  UČ SE PILNĚ A DOBŘE  !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334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2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2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2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25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25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25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25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25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25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25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 věty s těmito slovy!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bil – byl</a:t>
            </a:r>
          </a:p>
          <a:p>
            <a:r>
              <a:rPr lang="cs-CZ" dirty="0" smtClean="0"/>
              <a:t>přibil – přibyl</a:t>
            </a:r>
          </a:p>
          <a:p>
            <a:r>
              <a:rPr lang="cs-CZ" dirty="0" smtClean="0"/>
              <a:t>bidlo – bydlo</a:t>
            </a:r>
          </a:p>
          <a:p>
            <a:r>
              <a:rPr lang="cs-CZ" dirty="0" smtClean="0"/>
              <a:t>pobil – pobyl</a:t>
            </a:r>
          </a:p>
          <a:p>
            <a:r>
              <a:rPr lang="cs-CZ" dirty="0" smtClean="0"/>
              <a:t>nabil – nabyl</a:t>
            </a:r>
          </a:p>
          <a:p>
            <a:r>
              <a:rPr lang="cs-CZ" dirty="0" smtClean="0"/>
              <a:t>dobil – dobyl</a:t>
            </a:r>
          </a:p>
          <a:p>
            <a:r>
              <a:rPr lang="cs-CZ" dirty="0" smtClean="0"/>
              <a:t>bílý – býlí</a:t>
            </a:r>
          </a:p>
          <a:p>
            <a:r>
              <a:rPr lang="cs-CZ" dirty="0" smtClean="0"/>
              <a:t>odbil - odbyl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33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677073"/>
            <a:ext cx="1738536" cy="44930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byl</a:t>
            </a:r>
          </a:p>
          <a:p>
            <a:pPr marL="0" indent="0">
              <a:buNone/>
            </a:pPr>
            <a:r>
              <a:rPr lang="cs-CZ" dirty="0" smtClean="0"/>
              <a:t>bil </a:t>
            </a:r>
          </a:p>
          <a:p>
            <a:pPr marL="0" indent="0">
              <a:buNone/>
            </a:pPr>
            <a:r>
              <a:rPr lang="cs-CZ" dirty="0" smtClean="0"/>
              <a:t>přibyl </a:t>
            </a:r>
          </a:p>
          <a:p>
            <a:pPr marL="0" indent="0">
              <a:buNone/>
            </a:pPr>
            <a:r>
              <a:rPr lang="cs-CZ" dirty="0" smtClean="0"/>
              <a:t>přibil  </a:t>
            </a:r>
          </a:p>
          <a:p>
            <a:pPr marL="0" indent="0">
              <a:buNone/>
            </a:pPr>
            <a:r>
              <a:rPr lang="cs-CZ" dirty="0" smtClean="0"/>
              <a:t>odbyla </a:t>
            </a:r>
          </a:p>
          <a:p>
            <a:pPr marL="0" indent="0">
              <a:buNone/>
            </a:pPr>
            <a:r>
              <a:rPr lang="cs-CZ" dirty="0" smtClean="0"/>
              <a:t>odbila</a:t>
            </a:r>
          </a:p>
          <a:p>
            <a:pPr marL="0" indent="0">
              <a:buNone/>
            </a:pPr>
            <a:r>
              <a:rPr lang="cs-CZ" dirty="0" smtClean="0"/>
              <a:t>býlí</a:t>
            </a:r>
          </a:p>
          <a:p>
            <a:pPr marL="0" indent="0">
              <a:buNone/>
            </a:pPr>
            <a:r>
              <a:rPr lang="cs-CZ" dirty="0" smtClean="0"/>
              <a:t>bílý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411760" y="1657606"/>
            <a:ext cx="21602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hřebík</a:t>
            </a:r>
          </a:p>
          <a:p>
            <a:pPr marL="0" indent="0">
              <a:buNone/>
            </a:pPr>
            <a:r>
              <a:rPr lang="cs-CZ" dirty="0" smtClean="0"/>
              <a:t>natrhej</a:t>
            </a:r>
          </a:p>
          <a:p>
            <a:pPr marL="0" indent="0">
              <a:buNone/>
            </a:pPr>
            <a:r>
              <a:rPr lang="cs-CZ" dirty="0" smtClean="0"/>
              <a:t>svetr </a:t>
            </a:r>
          </a:p>
          <a:p>
            <a:pPr marL="0" indent="0">
              <a:buNone/>
            </a:pPr>
            <a:r>
              <a:rPr lang="cs-CZ" dirty="0" smtClean="0"/>
              <a:t>dvanáctá </a:t>
            </a:r>
          </a:p>
          <a:p>
            <a:pPr marL="0" indent="0">
              <a:buNone/>
            </a:pPr>
            <a:r>
              <a:rPr lang="cs-CZ" dirty="0" smtClean="0"/>
              <a:t>u babičky          </a:t>
            </a:r>
          </a:p>
          <a:p>
            <a:pPr marL="0" indent="0">
              <a:buNone/>
            </a:pPr>
            <a:r>
              <a:rPr lang="cs-CZ" dirty="0" smtClean="0"/>
              <a:t>do třídy             </a:t>
            </a:r>
          </a:p>
          <a:p>
            <a:pPr marL="0" indent="0">
              <a:buNone/>
            </a:pPr>
            <a:r>
              <a:rPr lang="cs-CZ" dirty="0" smtClean="0"/>
              <a:t>bratra </a:t>
            </a:r>
          </a:p>
          <a:p>
            <a:pPr marL="0" indent="0">
              <a:buNone/>
            </a:pPr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709665" y="1613790"/>
            <a:ext cx="187220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nabyl</a:t>
            </a:r>
          </a:p>
          <a:p>
            <a:pPr marL="0" indent="0">
              <a:buNone/>
            </a:pPr>
            <a:r>
              <a:rPr lang="cs-CZ" dirty="0" smtClean="0"/>
              <a:t>nabil </a:t>
            </a:r>
          </a:p>
          <a:p>
            <a:pPr marL="0" indent="0">
              <a:buNone/>
            </a:pPr>
            <a:r>
              <a:rPr lang="cs-CZ" dirty="0" smtClean="0"/>
              <a:t>zbyl</a:t>
            </a:r>
          </a:p>
          <a:p>
            <a:pPr marL="0" indent="0">
              <a:buNone/>
            </a:pPr>
            <a:r>
              <a:rPr lang="cs-CZ" dirty="0" smtClean="0"/>
              <a:t>zbil</a:t>
            </a:r>
          </a:p>
          <a:p>
            <a:pPr marL="0" indent="0">
              <a:buNone/>
            </a:pPr>
            <a:r>
              <a:rPr lang="cs-CZ" dirty="0" smtClean="0"/>
              <a:t>dobyl </a:t>
            </a:r>
          </a:p>
          <a:p>
            <a:pPr marL="0" indent="0">
              <a:buNone/>
            </a:pPr>
            <a:r>
              <a:rPr lang="cs-CZ" dirty="0" smtClean="0"/>
              <a:t>dobil</a:t>
            </a:r>
          </a:p>
          <a:p>
            <a:pPr marL="0" indent="0">
              <a:buNone/>
            </a:pPr>
            <a:r>
              <a:rPr lang="cs-CZ" dirty="0" smtClean="0"/>
              <a:t>bidlo          </a:t>
            </a:r>
          </a:p>
          <a:p>
            <a:pPr marL="0" indent="0">
              <a:buNone/>
            </a:pPr>
            <a:r>
              <a:rPr lang="cs-CZ" dirty="0" smtClean="0"/>
              <a:t>bydlo        </a:t>
            </a: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6967935" y="1641173"/>
            <a:ext cx="187220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dřevěné</a:t>
            </a:r>
          </a:p>
          <a:p>
            <a:pPr marL="0" indent="0">
              <a:buNone/>
            </a:pPr>
            <a:r>
              <a:rPr lang="cs-CZ" dirty="0" smtClean="0"/>
              <a:t>kredit</a:t>
            </a:r>
          </a:p>
          <a:p>
            <a:pPr marL="0" indent="0">
              <a:buNone/>
            </a:pPr>
            <a:r>
              <a:rPr lang="cs-CZ" dirty="0" smtClean="0"/>
              <a:t>hrad</a:t>
            </a:r>
          </a:p>
          <a:p>
            <a:pPr marL="0" indent="0">
              <a:buNone/>
            </a:pPr>
            <a:r>
              <a:rPr lang="cs-CZ" dirty="0" smtClean="0"/>
              <a:t>vědomosti</a:t>
            </a:r>
          </a:p>
          <a:p>
            <a:pPr marL="0" indent="0">
              <a:buNone/>
            </a:pPr>
            <a:r>
              <a:rPr lang="cs-CZ" dirty="0" smtClean="0"/>
              <a:t>dobré</a:t>
            </a:r>
          </a:p>
          <a:p>
            <a:pPr marL="0" indent="0">
              <a:buNone/>
            </a:pPr>
            <a:r>
              <a:rPr lang="cs-CZ" dirty="0" smtClean="0"/>
              <a:t>psa</a:t>
            </a:r>
          </a:p>
          <a:p>
            <a:pPr marL="0" indent="0">
              <a:buNone/>
            </a:pPr>
            <a:r>
              <a:rPr lang="cs-CZ" dirty="0" smtClean="0"/>
              <a:t>oběd</a:t>
            </a:r>
          </a:p>
          <a:p>
            <a:pPr marL="0" indent="0">
              <a:buNone/>
            </a:pPr>
            <a:r>
              <a:rPr lang="cs-CZ" dirty="0" smtClean="0"/>
              <a:t>baterie</a:t>
            </a:r>
          </a:p>
          <a:p>
            <a:endParaRPr lang="cs-CZ" dirty="0" smtClean="0"/>
          </a:p>
        </p:txBody>
      </p:sp>
      <p:sp>
        <p:nvSpPr>
          <p:cNvPr id="9" name="Nadpis 3"/>
          <p:cNvSpPr>
            <a:spLocks noGrp="1"/>
          </p:cNvSpPr>
          <p:nvPr>
            <p:ph type="title"/>
          </p:nvPr>
        </p:nvSpPr>
        <p:spPr>
          <a:xfrm>
            <a:off x="313184" y="248415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Utvořte dvojice, které k sobě patří.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4427984" y="1401427"/>
            <a:ext cx="0" cy="4487326"/>
          </a:xfrm>
          <a:prstGeom prst="line">
            <a:avLst/>
          </a:prstGeom>
          <a:ln w="571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943915" y="6167136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KONTROLA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Zástupný symbol pro obsah 4"/>
          <p:cNvSpPr txBox="1">
            <a:spLocks/>
          </p:cNvSpPr>
          <p:nvPr/>
        </p:nvSpPr>
        <p:spPr>
          <a:xfrm>
            <a:off x="395536" y="1674040"/>
            <a:ext cx="1738536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byl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00B0F0"/>
                </a:solidFill>
              </a:rPr>
              <a:t>bil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přibyl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přibil </a:t>
            </a:r>
            <a:r>
              <a:rPr lang="cs-CZ" dirty="0" smtClean="0"/>
              <a:t>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odbyla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856D5"/>
                </a:solidFill>
              </a:rPr>
              <a:t>odbila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CA08A0"/>
                </a:solidFill>
              </a:rPr>
              <a:t>býlí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bg1"/>
                </a:solidFill>
              </a:rPr>
              <a:t>bílý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ástupný symbol pro obsah 5"/>
          <p:cNvSpPr txBox="1">
            <a:spLocks/>
          </p:cNvSpPr>
          <p:nvPr/>
        </p:nvSpPr>
        <p:spPr>
          <a:xfrm>
            <a:off x="2399222" y="1657606"/>
            <a:ext cx="216024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hřebík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CA08A0"/>
                </a:solidFill>
              </a:rPr>
              <a:t>natrhej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bg1"/>
                </a:solidFill>
              </a:rPr>
              <a:t>svetr</a:t>
            </a:r>
            <a:r>
              <a:rPr lang="cs-CZ" dirty="0" smtClean="0"/>
              <a:t>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856D5"/>
                </a:solidFill>
              </a:rPr>
              <a:t>dvanáctá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u babičky         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do třídy            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00B0F0"/>
                </a:solidFill>
              </a:rPr>
              <a:t>bratra</a:t>
            </a:r>
            <a:r>
              <a:rPr lang="cs-CZ" dirty="0" smtClean="0"/>
              <a:t>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15" name="Zástupný symbol pro obsah 5"/>
          <p:cNvSpPr txBox="1">
            <a:spLocks/>
          </p:cNvSpPr>
          <p:nvPr/>
        </p:nvSpPr>
        <p:spPr>
          <a:xfrm>
            <a:off x="4709665" y="1617693"/>
            <a:ext cx="187220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nabyl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nabil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zbyl</a:t>
            </a:r>
          </a:p>
          <a:p>
            <a:pPr marL="0" indent="0">
              <a:buNone/>
            </a:pPr>
            <a:r>
              <a:rPr lang="cs-CZ" dirty="0" smtClean="0"/>
              <a:t>zbil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dobyl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dobil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bidlo </a:t>
            </a:r>
            <a:r>
              <a:rPr lang="cs-CZ" dirty="0" smtClean="0"/>
              <a:t>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856D5"/>
                </a:solidFill>
              </a:rPr>
              <a:t>bydlo </a:t>
            </a:r>
            <a:r>
              <a:rPr lang="cs-CZ" dirty="0" smtClean="0"/>
              <a:t>       </a:t>
            </a:r>
          </a:p>
        </p:txBody>
      </p:sp>
      <p:sp>
        <p:nvSpPr>
          <p:cNvPr id="16" name="Zástupný symbol pro obsah 5"/>
          <p:cNvSpPr txBox="1">
            <a:spLocks/>
          </p:cNvSpPr>
          <p:nvPr/>
        </p:nvSpPr>
        <p:spPr>
          <a:xfrm>
            <a:off x="6959281" y="1641172"/>
            <a:ext cx="187220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dřevěné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kredit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hrad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vědomosti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856D5"/>
                </a:solidFill>
              </a:rPr>
              <a:t>dobré</a:t>
            </a:r>
          </a:p>
          <a:p>
            <a:pPr marL="0" indent="0">
              <a:buNone/>
            </a:pPr>
            <a:r>
              <a:rPr lang="cs-CZ" dirty="0" smtClean="0"/>
              <a:t>psa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oběd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baterie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2237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i/y, í/ý.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Hb</a:t>
            </a:r>
            <a:r>
              <a:rPr lang="cs-CZ" dirty="0" smtClean="0"/>
              <a:t>  </a:t>
            </a:r>
            <a:r>
              <a:rPr lang="cs-CZ" dirty="0" err="1" smtClean="0"/>
              <a:t>tý</a:t>
            </a:r>
            <a:r>
              <a:rPr lang="cs-CZ" dirty="0" smtClean="0"/>
              <a:t> </a:t>
            </a:r>
            <a:r>
              <a:rPr lang="cs-CZ" dirty="0" err="1" smtClean="0"/>
              <a:t>Zb</a:t>
            </a:r>
            <a:r>
              <a:rPr lang="cs-CZ" dirty="0" smtClean="0"/>
              <a:t>  </a:t>
            </a:r>
            <a:r>
              <a:rPr lang="cs-CZ" dirty="0" err="1" smtClean="0"/>
              <a:t>něk</a:t>
            </a:r>
            <a:r>
              <a:rPr lang="cs-CZ" dirty="0" smtClean="0"/>
              <a:t> </a:t>
            </a:r>
            <a:r>
              <a:rPr lang="cs-CZ" dirty="0" err="1" smtClean="0"/>
              <a:t>nab</a:t>
            </a:r>
            <a:r>
              <a:rPr lang="cs-CZ" dirty="0" smtClean="0"/>
              <a:t>  l vědomosti. Dřevěné b  </a:t>
            </a:r>
            <a:r>
              <a:rPr lang="cs-CZ" dirty="0" err="1" smtClean="0"/>
              <a:t>dlo</a:t>
            </a:r>
            <a:r>
              <a:rPr lang="cs-CZ" dirty="0" smtClean="0"/>
              <a:t> b  </a:t>
            </a:r>
            <a:r>
              <a:rPr lang="cs-CZ" dirty="0" err="1" smtClean="0"/>
              <a:t>lo</a:t>
            </a:r>
            <a:r>
              <a:rPr lang="cs-CZ" dirty="0" smtClean="0"/>
              <a:t> </a:t>
            </a:r>
            <a:r>
              <a:rPr lang="cs-CZ" dirty="0" err="1" smtClean="0"/>
              <a:t>rozb</a:t>
            </a:r>
            <a:r>
              <a:rPr lang="cs-CZ" dirty="0" smtClean="0"/>
              <a:t>  té. </a:t>
            </a:r>
            <a:r>
              <a:rPr lang="cs-CZ" dirty="0" err="1" smtClean="0"/>
              <a:t>Neob</a:t>
            </a:r>
            <a:r>
              <a:rPr lang="cs-CZ" dirty="0" smtClean="0"/>
              <a:t>  </a:t>
            </a:r>
            <a:r>
              <a:rPr lang="cs-CZ" dirty="0" err="1" smtClean="0"/>
              <a:t>dlený</a:t>
            </a:r>
            <a:r>
              <a:rPr lang="cs-CZ" dirty="0" smtClean="0"/>
              <a:t> b  t se nachází v </a:t>
            </a:r>
            <a:br>
              <a:rPr lang="cs-CZ" dirty="0" smtClean="0"/>
            </a:br>
            <a:r>
              <a:rPr lang="cs-CZ" dirty="0" smtClean="0"/>
              <a:t>B  </a:t>
            </a:r>
            <a:r>
              <a:rPr lang="cs-CZ" dirty="0" err="1" smtClean="0"/>
              <a:t>střici</a:t>
            </a:r>
            <a:r>
              <a:rPr lang="cs-CZ" dirty="0" smtClean="0"/>
              <a:t>. Staré ob  </a:t>
            </a:r>
            <a:r>
              <a:rPr lang="cs-CZ" dirty="0" err="1" smtClean="0"/>
              <a:t>čeje</a:t>
            </a:r>
            <a:r>
              <a:rPr lang="cs-CZ" dirty="0" smtClean="0"/>
              <a:t> b  </a:t>
            </a:r>
            <a:r>
              <a:rPr lang="cs-CZ" dirty="0" err="1" smtClean="0"/>
              <a:t>vají</a:t>
            </a:r>
            <a:r>
              <a:rPr lang="cs-CZ" dirty="0" smtClean="0"/>
              <a:t> </a:t>
            </a:r>
            <a:r>
              <a:rPr lang="cs-CZ" dirty="0" err="1" smtClean="0"/>
              <a:t>neob</a:t>
            </a:r>
            <a:r>
              <a:rPr lang="cs-CZ" dirty="0" smtClean="0"/>
              <a:t>  </a:t>
            </a:r>
            <a:r>
              <a:rPr lang="cs-CZ" dirty="0" err="1" smtClean="0"/>
              <a:t>čejně</a:t>
            </a:r>
            <a:r>
              <a:rPr lang="cs-CZ" dirty="0" smtClean="0"/>
              <a:t> krásné. Babka b  </a:t>
            </a:r>
            <a:r>
              <a:rPr lang="cs-CZ" dirty="0" err="1" smtClean="0"/>
              <a:t>linářka</a:t>
            </a:r>
            <a:r>
              <a:rPr lang="cs-CZ" dirty="0" smtClean="0"/>
              <a:t> </a:t>
            </a:r>
            <a:r>
              <a:rPr lang="cs-CZ" dirty="0" err="1" smtClean="0"/>
              <a:t>sb</a:t>
            </a:r>
            <a:r>
              <a:rPr lang="cs-CZ" dirty="0" smtClean="0"/>
              <a:t>  </a:t>
            </a:r>
            <a:r>
              <a:rPr lang="cs-CZ" dirty="0" err="1" smtClean="0"/>
              <a:t>rá</a:t>
            </a:r>
            <a:r>
              <a:rPr lang="cs-CZ" dirty="0" smtClean="0"/>
              <a:t> léčivé b  linky. Dokoupili jsme do b  tu </a:t>
            </a:r>
            <a:r>
              <a:rPr lang="cs-CZ" dirty="0" err="1" smtClean="0"/>
              <a:t>zb</a:t>
            </a:r>
            <a:r>
              <a:rPr lang="cs-CZ" dirty="0" smtClean="0"/>
              <a:t>  tek </a:t>
            </a:r>
            <a:r>
              <a:rPr lang="cs-CZ" dirty="0" err="1" smtClean="0"/>
              <a:t>náb</a:t>
            </a:r>
            <a:r>
              <a:rPr lang="cs-CZ" dirty="0" smtClean="0"/>
              <a:t>  </a:t>
            </a:r>
            <a:r>
              <a:rPr lang="cs-CZ" dirty="0" err="1" smtClean="0"/>
              <a:t>tku</a:t>
            </a:r>
            <a:r>
              <a:rPr lang="cs-CZ" dirty="0" smtClean="0"/>
              <a:t>. Jezdec </a:t>
            </a:r>
            <a:r>
              <a:rPr lang="cs-CZ" dirty="0" err="1" smtClean="0"/>
              <a:t>pob</a:t>
            </a:r>
            <a:r>
              <a:rPr lang="cs-CZ" dirty="0" smtClean="0"/>
              <a:t>  dl kobylku. </a:t>
            </a:r>
            <a:r>
              <a:rPr lang="cs-CZ" dirty="0" err="1" smtClean="0"/>
              <a:t>Nab</a:t>
            </a:r>
            <a:r>
              <a:rPr lang="cs-CZ" dirty="0" smtClean="0"/>
              <a:t>  </a:t>
            </a:r>
            <a:r>
              <a:rPr lang="cs-CZ" dirty="0" err="1" smtClean="0"/>
              <a:t>ral</a:t>
            </a:r>
            <a:r>
              <a:rPr lang="cs-CZ" dirty="0" smtClean="0"/>
              <a:t> vodu z b  </a:t>
            </a:r>
            <a:r>
              <a:rPr lang="cs-CZ" dirty="0" err="1" smtClean="0"/>
              <a:t>střiny</a:t>
            </a:r>
            <a:r>
              <a:rPr lang="cs-CZ" dirty="0" smtClean="0"/>
              <a:t>. B  </a:t>
            </a:r>
            <a:r>
              <a:rPr lang="cs-CZ" dirty="0" err="1" smtClean="0"/>
              <a:t>ček</a:t>
            </a:r>
            <a:r>
              <a:rPr lang="cs-CZ" dirty="0" smtClean="0"/>
              <a:t> </a:t>
            </a:r>
            <a:r>
              <a:rPr lang="cs-CZ" dirty="0" err="1" smtClean="0"/>
              <a:t>pob</a:t>
            </a:r>
            <a:r>
              <a:rPr lang="cs-CZ" dirty="0" smtClean="0"/>
              <a:t>  hal v ohradě. Vojsko </a:t>
            </a:r>
            <a:r>
              <a:rPr lang="cs-CZ" dirty="0" err="1" smtClean="0"/>
              <a:t>pob</a:t>
            </a:r>
            <a:r>
              <a:rPr lang="cs-CZ" dirty="0" smtClean="0"/>
              <a:t>  </a:t>
            </a:r>
            <a:r>
              <a:rPr lang="cs-CZ" dirty="0" err="1" smtClean="0"/>
              <a:t>lo</a:t>
            </a:r>
            <a:r>
              <a:rPr lang="cs-CZ" dirty="0" smtClean="0"/>
              <a:t> nepřátele a dob  </a:t>
            </a:r>
            <a:r>
              <a:rPr lang="cs-CZ" dirty="0" err="1" smtClean="0"/>
              <a:t>lo</a:t>
            </a:r>
            <a:r>
              <a:rPr lang="cs-CZ" dirty="0" smtClean="0"/>
              <a:t> nová území.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331640" y="206084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376825" y="206084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851920" y="206084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32817" y="204351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5616" y="256490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446543" y="2561425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9932" y="2561425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436096" y="2561425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060235" y="304835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635896" y="3031022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788024" y="3031022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444208" y="301368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467441" y="3482961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220072" y="349333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092280" y="354875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175956" y="400506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112060" y="400506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550999" y="400506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547664" y="450912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283968" y="449178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334975" y="4505641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782398" y="450912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547664" y="494116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724128" y="496539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510528" y="544522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4067944" y="3548754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303949" y="1628800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280226" y="1612594"/>
            <a:ext cx="3456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70223" y="1612593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796813" y="161259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045694" y="2143858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374535" y="2143859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904551" y="2143857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084" y="2142878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033919" y="2564904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554199" y="2573597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713103" y="2573597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387606" y="2573597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368295" y="3048356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184068" y="3081900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010582" y="3061772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056679" y="3582587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469302" y="3582587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520044" y="4087929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211960" y="4050088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253278" y="4047399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724805" y="4081518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482641" y="4509120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1439652" y="4985914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709650" y="4512034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826536" y="5982669"/>
            <a:ext cx="28090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OPRAVA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57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5" grpId="0"/>
      <p:bldP spid="35" grpId="0"/>
      <p:bldP spid="36" grpId="0"/>
      <p:bldP spid="37" grpId="0"/>
      <p:bldP spid="38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</a:t>
            </a:r>
            <a:r>
              <a:rPr lang="cs-CZ" sz="2800" dirty="0"/>
              <a:t> </a:t>
            </a:r>
            <a:r>
              <a:rPr lang="cs-CZ" sz="2800" b="1" dirty="0" smtClean="0"/>
              <a:t>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 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</a:t>
            </a:r>
            <a:r>
              <a:rPr lang="cs-CZ" sz="2800" b="1" dirty="0" smtClean="0"/>
              <a:t> pro potřeby </a:t>
            </a:r>
            <a:r>
              <a:rPr lang="cs-CZ" sz="2800" b="1" dirty="0"/>
              <a:t>výuky 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17681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309</TotalTime>
  <Words>387</Words>
  <Application>Microsoft Office PowerPoint</Application>
  <PresentationFormat>Předvádění na obrazovce (4:3)</PresentationFormat>
  <Paragraphs>184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VYJMENOVANÁ SLOVA PO b</vt:lpstr>
      <vt:lpstr>Přesmyčky</vt:lpstr>
      <vt:lpstr>Spojte vhodné dvojice slov, doplňte správně i/y. Zapisujte do tajenky daná písmena před slovy. </vt:lpstr>
      <vt:lpstr>Prezentace aplikace PowerPoint</vt:lpstr>
      <vt:lpstr>Tvoř věty s těmito slovy!</vt:lpstr>
      <vt:lpstr>Utvořte dvojice, které k sobě patří.</vt:lpstr>
      <vt:lpstr>Doplň i/y, í/ý.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46</cp:revision>
  <dcterms:created xsi:type="dcterms:W3CDTF">2013-03-09T18:23:46Z</dcterms:created>
  <dcterms:modified xsi:type="dcterms:W3CDTF">2013-07-01T13:40:09Z</dcterms:modified>
</cp:coreProperties>
</file>