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2" r:id="rId3"/>
    <p:sldId id="256" r:id="rId4"/>
    <p:sldId id="258" r:id="rId5"/>
    <p:sldId id="260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44A64D-1BAE-414E-B607-B2FD1B170270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668B00-F515-4683-9702-D9104DC1B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10.bin"/><Relationship Id="rId12" Type="http://schemas.openxmlformats.org/officeDocument/2006/relationships/oleObject" Target="../embeddings/oleObject1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9.bin"/><Relationship Id="rId11" Type="http://schemas.openxmlformats.org/officeDocument/2006/relationships/oleObject" Target="../embeddings/oleObject14.bin"/><Relationship Id="rId5" Type="http://schemas.openxmlformats.org/officeDocument/2006/relationships/oleObject" Target="../embeddings/oleObject8.bin"/><Relationship Id="rId10" Type="http://schemas.openxmlformats.org/officeDocument/2006/relationships/oleObject" Target="../embeddings/oleObject13.bin"/><Relationship Id="rId4" Type="http://schemas.openxmlformats.org/officeDocument/2006/relationships/oleObject" Target="../embeddings/oleObject7.bin"/><Relationship Id="rId9" Type="http://schemas.openxmlformats.org/officeDocument/2006/relationships/oleObject" Target="../embeddings/oleObject1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99792" y="692696"/>
            <a:ext cx="6120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844824"/>
            <a:ext cx="60304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VY_42_INOVACE_22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Lineární rovnice 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Řešení jednoduchých rovnic.</a:t>
            </a:r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Lineární rovnice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Zápisy :</a:t>
            </a:r>
          </a:p>
          <a:p>
            <a:r>
              <a:rPr lang="cs-CZ" sz="2400" dirty="0" smtClean="0"/>
              <a:t>a) 5x – 3 = 3x + 7      b) y + </a:t>
            </a:r>
            <a:endParaRPr lang="cs-CZ" sz="24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923928" y="692696"/>
          <a:ext cx="360040" cy="864096"/>
        </p:xfrm>
        <a:graphic>
          <a:graphicData uri="http://schemas.openxmlformats.org/presentationml/2006/ole">
            <p:oleObj spid="_x0000_s1026" name="Rovnice" r:id="rId3" imgW="152280" imgH="39348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4283968" y="692696"/>
          <a:ext cx="630237" cy="865188"/>
        </p:xfrm>
        <a:graphic>
          <a:graphicData uri="http://schemas.openxmlformats.org/presentationml/2006/ole">
            <p:oleObj spid="_x0000_s1028" name="Rovnice" r:id="rId4" imgW="266400" imgH="393480" progId="Equation.3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6732240" y="620688"/>
          <a:ext cx="631825" cy="1009204"/>
        </p:xfrm>
        <a:graphic>
          <a:graphicData uri="http://schemas.openxmlformats.org/presentationml/2006/ole">
            <p:oleObj spid="_x0000_s1029" name="Rovnice" r:id="rId5" imgW="266400" imgH="393480" progId="Equation.3">
              <p:embed/>
            </p:oleObj>
          </a:graphicData>
        </a:graphic>
      </p:graphicFrame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4860032" y="692696"/>
          <a:ext cx="775841" cy="865187"/>
        </p:xfrm>
        <a:graphic>
          <a:graphicData uri="http://schemas.openxmlformats.org/presentationml/2006/ole">
            <p:oleObj spid="_x0000_s1030" name="Rovnice" r:id="rId6" imgW="266400" imgH="393480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5796136" y="90872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0,25 </a:t>
            </a:r>
            <a:endParaRPr lang="cs-CZ" sz="2400" dirty="0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7308304" y="620713"/>
          <a:ext cx="1080120" cy="1009650"/>
        </p:xfrm>
        <a:graphic>
          <a:graphicData uri="http://schemas.openxmlformats.org/presentationml/2006/ole">
            <p:oleObj spid="_x0000_s1031" name="Rovnice" r:id="rId7" imgW="46980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83568" y="1844824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Zapamatujme si </a:t>
            </a:r>
            <a:r>
              <a:rPr lang="cs-CZ" sz="2400" b="1" dirty="0" smtClean="0"/>
              <a:t>: Rovnost </a:t>
            </a:r>
            <a:r>
              <a:rPr lang="cs-CZ" sz="2400" dirty="0" smtClean="0"/>
              <a:t>dvou výrazů, z nichž  aspoň jeden </a:t>
            </a:r>
            <a:r>
              <a:rPr lang="cs-CZ" sz="2400" b="1" dirty="0" smtClean="0"/>
              <a:t>je výraz s proměnnou</a:t>
            </a:r>
            <a:r>
              <a:rPr lang="cs-CZ" sz="2400" dirty="0" smtClean="0"/>
              <a:t>, se nazývá </a:t>
            </a:r>
            <a:r>
              <a:rPr lang="cs-CZ" sz="2400" b="1" dirty="0" smtClean="0"/>
              <a:t>rovnice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2996952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Každá z rovnic a), b), c) představuje </a:t>
            </a:r>
            <a:r>
              <a:rPr lang="cs-CZ" sz="2400" b="1" dirty="0" smtClean="0"/>
              <a:t>rovnici s jednou proměnnou</a:t>
            </a:r>
            <a:r>
              <a:rPr lang="cs-CZ" sz="2400" dirty="0" smtClean="0"/>
              <a:t> x, y nebo z. Proměnným v rovnicích říkáme </a:t>
            </a:r>
            <a:r>
              <a:rPr lang="cs-CZ" sz="2400" b="1" dirty="0" smtClean="0"/>
              <a:t>neznámé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50912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Početnímu postupu vedoucímu k určení čísla, které v rovnici zastupuje neznámá, říkáme </a:t>
            </a:r>
            <a:r>
              <a:rPr lang="cs-CZ" sz="2400" b="1" dirty="0" smtClean="0"/>
              <a:t>řešení rovnice</a:t>
            </a:r>
            <a:r>
              <a:rPr lang="cs-CZ" sz="2400" dirty="0" smtClean="0"/>
              <a:t>. Stejně tak označujeme číselnou hodnotu neznámé.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6021288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 rovnice nazýváme </a:t>
            </a:r>
            <a:r>
              <a:rPr lang="cs-CZ" sz="2400" b="1" dirty="0" smtClean="0"/>
              <a:t>kořen rovnice.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řešení rovnice ( kořen rovnice ) je hodnota výrazu na levé straně rovna hodnotě výrazu na pravé straně.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556792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Ověřme, že řešením (kořenem) rovnice a ) je přirozené číslo 5,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ovnice b) zlomek</a:t>
            </a:r>
            <a:endParaRPr lang="cs-CZ" sz="2400" dirty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3062288" y="1844675"/>
          <a:ext cx="481012" cy="792163"/>
        </p:xfrm>
        <a:graphic>
          <a:graphicData uri="http://schemas.openxmlformats.org/presentationml/2006/ole">
            <p:oleObj spid="_x0000_s2050" name="Rovnice" r:id="rId3" imgW="203040" imgH="39348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635896" y="191683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rovnice c) desetinné číslo 1,5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66713" y="3500438"/>
          <a:ext cx="3948112" cy="936625"/>
        </p:xfrm>
        <a:graphic>
          <a:graphicData uri="http://schemas.openxmlformats.org/presentationml/2006/ole">
            <p:oleObj spid="_x0000_s2051" name="Rovnice" r:id="rId4" imgW="1993680" imgH="39348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5076056" y="3501008"/>
          <a:ext cx="3168352" cy="936104"/>
        </p:xfrm>
        <a:graphic>
          <a:graphicData uri="http://schemas.openxmlformats.org/presentationml/2006/ole">
            <p:oleObj spid="_x0000_s2052" name="Rovnice" r:id="rId5" imgW="1447560" imgH="39348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3419872" y="4365104"/>
          <a:ext cx="2123728" cy="792163"/>
        </p:xfrm>
        <a:graphic>
          <a:graphicData uri="http://schemas.openxmlformats.org/presentationml/2006/ole">
            <p:oleObj spid="_x0000_s2053" name="Rovnice" r:id="rId6" imgW="93960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55576" y="5013176"/>
          <a:ext cx="4781624" cy="864096"/>
        </p:xfrm>
        <a:graphic>
          <a:graphicData uri="http://schemas.openxmlformats.org/presentationml/2006/ole">
            <p:oleObj spid="_x0000_s2054" name="Rovnice" r:id="rId7" imgW="1930320" imgH="393480" progId="Equation.3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4716463" y="2564904"/>
          <a:ext cx="4427537" cy="431800"/>
        </p:xfrm>
        <a:graphic>
          <a:graphicData uri="http://schemas.openxmlformats.org/presentationml/2006/ole">
            <p:oleObj spid="_x0000_s2055" name="Rovnice" r:id="rId8" imgW="1485720" imgH="177480" progId="Equation.3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3347864" y="2996952"/>
          <a:ext cx="2165350" cy="504056"/>
        </p:xfrm>
        <a:graphic>
          <a:graphicData uri="http://schemas.openxmlformats.org/presentationml/2006/ole">
            <p:oleObj spid="_x0000_s2056" name="Rovnice" r:id="rId9" imgW="850680" imgH="20304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683568" y="2564904"/>
          <a:ext cx="3908425" cy="493712"/>
        </p:xfrm>
        <a:graphic>
          <a:graphicData uri="http://schemas.openxmlformats.org/presentationml/2006/ole">
            <p:oleObj spid="_x0000_s2057" name="Rovnice" r:id="rId10" imgW="1612800" imgH="203040" progId="Equation.3">
              <p:embed/>
            </p:oleObj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5724128" y="5229200"/>
          <a:ext cx="2736304" cy="432048"/>
        </p:xfrm>
        <a:graphic>
          <a:graphicData uri="http://schemas.openxmlformats.org/presentationml/2006/ole">
            <p:oleObj spid="_x0000_s2058" name="Rovnice" r:id="rId11" imgW="952200" imgH="203040" progId="Equation.3">
              <p:embed/>
            </p:oleObj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3923928" y="5877272"/>
          <a:ext cx="1872208" cy="432048"/>
        </p:xfrm>
        <a:graphic>
          <a:graphicData uri="http://schemas.openxmlformats.org/presentationml/2006/ole">
            <p:oleObj spid="_x0000_s2059" name="Rovnice" r:id="rId12" imgW="92700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72728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Poznámka :</a:t>
            </a:r>
          </a:p>
          <a:p>
            <a:r>
              <a:rPr lang="cs-CZ" sz="2400" dirty="0" smtClean="0"/>
              <a:t>Za neznámé v rovnicích volíme nejčastěji písmena bez háčků, čárek a kroužků z konce malé abecedy, zejména písmena </a:t>
            </a:r>
            <a:r>
              <a:rPr lang="cs-CZ" sz="2400" b="1" i="1" dirty="0" smtClean="0"/>
              <a:t>u, v, x, y, z</a:t>
            </a:r>
            <a:r>
              <a:rPr lang="cs-CZ" sz="2400" dirty="0" smtClean="0"/>
              <a:t>. Při řešení slovních úloh pomocí rovnic je někdy vhodné volit za neznámé i jiná písmena.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636912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Soňa koupila chléb  za 26 Kč a dvě čtvrtky másla. Za tento nákup zaplatila celkem 88 Kč. Kolik korun stála jedna čtvrtka másla?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077072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 : označíme-li cenu 1 čtvrtky másla proměnnou (neznámou) x, můžeme podmínky úlohy vyjádřit rovnicí</a:t>
            </a:r>
          </a:p>
          <a:p>
            <a:r>
              <a:rPr lang="cs-CZ" sz="2400" dirty="0" smtClean="0"/>
              <a:t>26 + 2 . x = 88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445224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řešení použijeme vhodné zjednodušující úpravy, které vycházejí z následujících vlastností rovností různých výrazů.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35283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Vlastnosti rovností:</a:t>
            </a:r>
          </a:p>
          <a:p>
            <a:r>
              <a:rPr lang="cs-CZ" sz="2400" b="1" i="1" dirty="0" smtClean="0"/>
              <a:t>Reflexivnost :</a:t>
            </a:r>
          </a:p>
          <a:p>
            <a:r>
              <a:rPr lang="cs-CZ" sz="2400" dirty="0" smtClean="0"/>
              <a:t>Každý výraz se rovná sám sobě.  </a:t>
            </a:r>
          </a:p>
          <a:p>
            <a:r>
              <a:rPr lang="cs-CZ" sz="2400" dirty="0" smtClean="0"/>
              <a:t>a=a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620688"/>
            <a:ext cx="3888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Příklady rovností:</a:t>
            </a:r>
          </a:p>
          <a:p>
            <a:r>
              <a:rPr lang="cs-CZ" sz="2400" dirty="0" smtClean="0"/>
              <a:t>5 + 6 = </a:t>
            </a:r>
            <a:r>
              <a:rPr lang="cs-CZ" sz="2400" dirty="0" err="1" smtClean="0"/>
              <a:t>6</a:t>
            </a:r>
            <a:r>
              <a:rPr lang="cs-CZ" sz="2400" dirty="0" smtClean="0"/>
              <a:t> + 5</a:t>
            </a:r>
          </a:p>
          <a:p>
            <a:r>
              <a:rPr lang="cs-CZ" sz="2400" dirty="0"/>
              <a:t>x</a:t>
            </a:r>
            <a:r>
              <a:rPr lang="cs-CZ" sz="2400" dirty="0" smtClean="0"/>
              <a:t> – 3y = - </a:t>
            </a:r>
            <a:r>
              <a:rPr lang="cs-CZ" sz="2400" dirty="0" err="1" smtClean="0"/>
              <a:t>3y</a:t>
            </a:r>
            <a:r>
              <a:rPr lang="cs-CZ" sz="2400" dirty="0" smtClean="0"/>
              <a:t> + x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708920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Symetričnost :</a:t>
            </a:r>
          </a:p>
          <a:p>
            <a:r>
              <a:rPr lang="cs-CZ" sz="2400" dirty="0" smtClean="0"/>
              <a:t>Jestliže a = b, pak b = a</a:t>
            </a:r>
          </a:p>
          <a:p>
            <a:endParaRPr lang="cs-CZ" sz="24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651500" y="2924175"/>
          <a:ext cx="3241675" cy="792163"/>
        </p:xfrm>
        <a:graphic>
          <a:graphicData uri="http://schemas.openxmlformats.org/presentationml/2006/ole">
            <p:oleObj spid="_x0000_s3074" name="Rovnice" r:id="rId3" imgW="1307880" imgH="39348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95936" y="306896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Jestliže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400506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Jestliže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795963" y="3789363"/>
          <a:ext cx="2808287" cy="863600"/>
        </p:xfrm>
        <a:graphic>
          <a:graphicData uri="http://schemas.openxmlformats.org/presentationml/2006/ole">
            <p:oleObj spid="_x0000_s3075" name="Rovnice" r:id="rId4" imgW="1574640" imgH="41904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899592" y="4797152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Tranzitivnost :</a:t>
            </a:r>
          </a:p>
          <a:p>
            <a:r>
              <a:rPr lang="cs-CZ" sz="2400" dirty="0" smtClean="0"/>
              <a:t>Jestliže </a:t>
            </a:r>
            <a:r>
              <a:rPr lang="cs-CZ" sz="2400" b="1" i="1" dirty="0" smtClean="0"/>
              <a:t>a = b </a:t>
            </a:r>
            <a:r>
              <a:rPr lang="cs-CZ" sz="2400" dirty="0" smtClean="0"/>
              <a:t>a </a:t>
            </a:r>
            <a:r>
              <a:rPr lang="cs-CZ" sz="2400" b="1" i="1" dirty="0" smtClean="0"/>
              <a:t>b = c</a:t>
            </a:r>
            <a:r>
              <a:rPr lang="cs-CZ" sz="2400" dirty="0" smtClean="0"/>
              <a:t>, pak </a:t>
            </a:r>
            <a:r>
              <a:rPr lang="cs-CZ" sz="2400" b="1" i="1" dirty="0" smtClean="0"/>
              <a:t>a = c</a:t>
            </a:r>
            <a:endParaRPr lang="cs-CZ" sz="2400" b="1" i="1" dirty="0"/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6084888" y="4652963"/>
          <a:ext cx="933450" cy="863600"/>
        </p:xfrm>
        <a:graphic>
          <a:graphicData uri="http://schemas.openxmlformats.org/presentationml/2006/ole">
            <p:oleObj spid="_x0000_s3076" name="Rovnice" r:id="rId5" imgW="495000" imgH="39348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4499992" y="479715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Jestliže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486916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 zároveň </a:t>
            </a:r>
            <a:endParaRPr lang="cs-CZ" sz="2400" dirty="0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6012160" y="5589240"/>
          <a:ext cx="1368152" cy="419224"/>
        </p:xfrm>
        <a:graphic>
          <a:graphicData uri="http://schemas.openxmlformats.org/presentationml/2006/ole">
            <p:oleObj spid="_x0000_s3077" name="Rovnice" r:id="rId6" imgW="723600" imgH="20304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7308304" y="551723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pak</a:t>
            </a:r>
            <a:endParaRPr lang="cs-CZ" sz="2400" dirty="0"/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8063880" y="5301208"/>
          <a:ext cx="1080120" cy="753740"/>
        </p:xfrm>
        <a:graphic>
          <a:graphicData uri="http://schemas.openxmlformats.org/presentationml/2006/ole">
            <p:oleObj spid="_x0000_s3078" name="Rovnice" r:id="rId7" imgW="6094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9" grpId="0"/>
      <p:bldP spid="11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78488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418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Lineární rovnice I.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20</cp:revision>
  <dcterms:created xsi:type="dcterms:W3CDTF">2013-05-13T18:23:50Z</dcterms:created>
  <dcterms:modified xsi:type="dcterms:W3CDTF">2013-07-01T09:42:22Z</dcterms:modified>
</cp:coreProperties>
</file>