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0" r:id="rId4"/>
    <p:sldId id="257" r:id="rId5"/>
    <p:sldId id="258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90" y="-9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4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Relationship Id="rId4" Type="http://schemas.openxmlformats.org/officeDocument/2006/relationships/image" Target="../media/image1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97B95-6628-4D8E-B2E3-8355088BC91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D3865-CC0E-4EDC-9D68-F79EC0F024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97B95-6628-4D8E-B2E3-8355088BC91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D3865-CC0E-4EDC-9D68-F79EC0F024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97B95-6628-4D8E-B2E3-8355088BC91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D3865-CC0E-4EDC-9D68-F79EC0F024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97B95-6628-4D8E-B2E3-8355088BC91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D3865-CC0E-4EDC-9D68-F79EC0F024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97B95-6628-4D8E-B2E3-8355088BC91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D3865-CC0E-4EDC-9D68-F79EC0F024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97B95-6628-4D8E-B2E3-8355088BC91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D3865-CC0E-4EDC-9D68-F79EC0F024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97B95-6628-4D8E-B2E3-8355088BC91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D3865-CC0E-4EDC-9D68-F79EC0F024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97B95-6628-4D8E-B2E3-8355088BC91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D3865-CC0E-4EDC-9D68-F79EC0F024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97B95-6628-4D8E-B2E3-8355088BC91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D3865-CC0E-4EDC-9D68-F79EC0F024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97B95-6628-4D8E-B2E3-8355088BC91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D3865-CC0E-4EDC-9D68-F79EC0F024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97B95-6628-4D8E-B2E3-8355088BC91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D3865-CC0E-4EDC-9D68-F79EC0F024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A97B95-6628-4D8E-B2E3-8355088BC91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7D3865-CC0E-4EDC-9D68-F79EC0F024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5.bin"/><Relationship Id="rId5" Type="http://schemas.openxmlformats.org/officeDocument/2006/relationships/oleObject" Target="../embeddings/oleObject4.bin"/><Relationship Id="rId4" Type="http://schemas.openxmlformats.org/officeDocument/2006/relationships/oleObject" Target="../embeddings/oleObject3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9.bin"/><Relationship Id="rId5" Type="http://schemas.openxmlformats.org/officeDocument/2006/relationships/oleObject" Target="../embeddings/oleObject8.bin"/><Relationship Id="rId4" Type="http://schemas.openxmlformats.org/officeDocument/2006/relationships/oleObject" Target="../embeddings/oleObject7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2132856"/>
            <a:ext cx="842493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NÁZEV: VY_42_INOVACE_24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AUTOR: Mgr. Stanislav  Hajný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ROČNÍK: 8.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TÉMA: Pojem rovnost, rovnice.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ANOTACE:  Vysvětlení pojmu rovnost, rovnice .</a:t>
            </a:r>
          </a:p>
        </p:txBody>
      </p:sp>
      <p:pic>
        <p:nvPicPr>
          <p:cNvPr id="5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9" y="608526"/>
            <a:ext cx="1766887" cy="116780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843808" y="692696"/>
            <a:ext cx="58326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Základní  škola a mateřská škola v Novém </a:t>
            </a:r>
            <a:r>
              <a:rPr lang="cs-CZ" b="1" dirty="0" err="1" smtClean="0"/>
              <a:t>Strašecí</a:t>
            </a:r>
            <a:r>
              <a:rPr lang="cs-CZ" dirty="0" smtClean="0"/>
              <a:t>        </a:t>
            </a:r>
          </a:p>
          <a:p>
            <a:pPr algn="ctr"/>
            <a:r>
              <a:rPr lang="cs-CZ" dirty="0" smtClean="0"/>
              <a:t> Komenského nám. 209, 271 01 Nové </a:t>
            </a:r>
            <a:r>
              <a:rPr lang="cs-CZ" dirty="0" err="1" smtClean="0"/>
              <a:t>Strašecí</a:t>
            </a:r>
            <a:r>
              <a:rPr lang="cs-CZ" dirty="0" smtClean="0"/>
              <a:t>, </a:t>
            </a:r>
          </a:p>
          <a:p>
            <a:pPr algn="ctr"/>
            <a:r>
              <a:rPr lang="cs-CZ" dirty="0" smtClean="0"/>
              <a:t>tel. 311 240 401, 311 240 400, email: </a:t>
            </a:r>
            <a:r>
              <a:rPr lang="cs-CZ" dirty="0" err="1" smtClean="0"/>
              <a:t>zsnovstra</a:t>
            </a:r>
            <a:r>
              <a:rPr lang="cs-CZ" dirty="0" smtClean="0"/>
              <a:t>@email.</a:t>
            </a:r>
            <a:r>
              <a:rPr lang="cs-CZ" dirty="0" err="1" smtClean="0"/>
              <a:t>cz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7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517232"/>
            <a:ext cx="7992888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Pojem rovnost, rovnice.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836712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Rovnost v matematice znamená rovnost čísel. K jejímu zápisu používáme rovnítko. Vlevo od něj píšeme levou stranu ( L ), vpravo pak pravou stranu ( P ).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2420888"/>
            <a:ext cx="7632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 Rovnost   </a:t>
            </a:r>
            <a:r>
              <a:rPr lang="cs-CZ" sz="2400" b="1" dirty="0" smtClean="0"/>
              <a:t>a = b </a:t>
            </a:r>
            <a:r>
              <a:rPr lang="cs-CZ" sz="2400" dirty="0" smtClean="0"/>
              <a:t>vyjadřuje, že proměnné a, b nahrazují   </a:t>
            </a:r>
          </a:p>
          <a:p>
            <a:r>
              <a:rPr lang="cs-CZ" sz="2400" dirty="0" smtClean="0"/>
              <a:t> stejná čísla, např. a =       ,            </a:t>
            </a:r>
            <a:endParaRPr lang="cs-CZ" sz="2400" b="1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707904" y="2780928"/>
          <a:ext cx="488950" cy="536575"/>
        </p:xfrm>
        <a:graphic>
          <a:graphicData uri="http://schemas.openxmlformats.org/presentationml/2006/ole">
            <p:oleObj spid="_x0000_s1026" name="Rovnice" r:id="rId3" imgW="152280" imgH="393480" progId="Equation.3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043608" y="3854238"/>
            <a:ext cx="7272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b) Zápis 15 + 8 = 25 – 2 je rovností dvou číselných výrazů stejné hodnoty ( 23 )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4869160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c) zápis (x – 2).3 = 3x – 6 představuje rovnost dvou výrazů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s proměnnou  </a:t>
            </a:r>
            <a:r>
              <a:rPr lang="cs-CZ" sz="2400" b="1" u="sng" dirty="0" smtClean="0"/>
              <a:t>x</a:t>
            </a:r>
            <a:r>
              <a:rPr lang="cs-CZ" sz="2400" dirty="0" smtClean="0"/>
              <a:t>, kde </a:t>
            </a:r>
            <a:r>
              <a:rPr lang="cs-CZ" sz="2400" b="1" u="sng" dirty="0" smtClean="0"/>
              <a:t>x</a:t>
            </a:r>
            <a:r>
              <a:rPr lang="cs-CZ" sz="2400" dirty="0" smtClean="0"/>
              <a:t> je libovolné číslo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3968" y="2780928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 = 0,75. Obě tato čísla mají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3140968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týž obraz na číselné ose.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54726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Příklad :</a:t>
            </a:r>
          </a:p>
          <a:p>
            <a:r>
              <a:rPr lang="cs-CZ" sz="2400" dirty="0" smtClean="0"/>
              <a:t>Je pravda, že rovnost výrazů 10x – 8 a              </a:t>
            </a:r>
            <a:endParaRPr lang="cs-CZ" sz="2400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5364088" y="620688"/>
          <a:ext cx="439737" cy="931863"/>
        </p:xfrm>
        <a:graphic>
          <a:graphicData uri="http://schemas.openxmlformats.org/presentationml/2006/ole">
            <p:oleObj spid="_x0000_s2051" name="Rovnice" r:id="rId3" imgW="228600" imgH="393480" progId="Equation.3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940152" y="908720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 proměnnou  </a:t>
            </a:r>
            <a:r>
              <a:rPr lang="cs-CZ" sz="2400" b="1" u="sng" dirty="0" smtClean="0"/>
              <a:t>x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340768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e pravdivá ( platí ) pro x = 1.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1988840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Ověření platnosti :</a:t>
            </a:r>
          </a:p>
          <a:p>
            <a:r>
              <a:rPr lang="cs-CZ" sz="2400" dirty="0" smtClean="0"/>
              <a:t>Provedeme ho dosazením hodnoty x = 1 do levé i pravé strany.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3573016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                        10x – 8 =   </a:t>
            </a:r>
            <a:endParaRPr lang="cs-CZ" sz="2400" dirty="0"/>
          </a:p>
        </p:txBody>
      </p:sp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4427984" y="3356992"/>
          <a:ext cx="404813" cy="931862"/>
        </p:xfrm>
        <a:graphic>
          <a:graphicData uri="http://schemas.openxmlformats.org/presentationml/2006/ole">
            <p:oleObj spid="_x0000_s2052" name="Rovnice" r:id="rId4" imgW="228600" imgH="393480" progId="Equation.3">
              <p:embed/>
            </p:oleObj>
          </a:graphicData>
        </a:graphic>
      </p:graphicFrame>
      <p:sp>
        <p:nvSpPr>
          <p:cNvPr id="13" name="Obláček 12"/>
          <p:cNvSpPr/>
          <p:nvPr/>
        </p:nvSpPr>
        <p:spPr>
          <a:xfrm>
            <a:off x="2915816" y="2780928"/>
            <a:ext cx="1368152" cy="72008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Levá</a:t>
            </a:r>
          </a:p>
          <a:p>
            <a:pPr algn="ctr"/>
            <a:r>
              <a:rPr lang="cs-CZ" dirty="0" smtClean="0"/>
              <a:t>strana</a:t>
            </a:r>
            <a:endParaRPr lang="cs-CZ" dirty="0"/>
          </a:p>
        </p:txBody>
      </p:sp>
      <p:sp>
        <p:nvSpPr>
          <p:cNvPr id="14" name="Obláček 13"/>
          <p:cNvSpPr/>
          <p:nvPr/>
        </p:nvSpPr>
        <p:spPr>
          <a:xfrm>
            <a:off x="4355976" y="2780928"/>
            <a:ext cx="1440160" cy="57606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Pravá</a:t>
            </a:r>
          </a:p>
          <a:p>
            <a:pPr algn="ctr"/>
            <a:r>
              <a:rPr lang="cs-CZ" dirty="0" smtClean="0"/>
              <a:t>strana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3568" y="4293096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 : 10 . 1 – 8 = 10 – 8 = 2 </a:t>
            </a:r>
            <a:endParaRPr lang="cs-CZ" sz="2400" dirty="0"/>
          </a:p>
        </p:txBody>
      </p:sp>
      <p:graphicFrame>
        <p:nvGraphicFramePr>
          <p:cNvPr id="2054" name="Object 6"/>
          <p:cNvGraphicFramePr>
            <a:graphicFrameLocks noChangeAspect="1"/>
          </p:cNvGraphicFramePr>
          <p:nvPr/>
        </p:nvGraphicFramePr>
        <p:xfrm>
          <a:off x="4979988" y="4005263"/>
          <a:ext cx="488950" cy="931862"/>
        </p:xfrm>
        <a:graphic>
          <a:graphicData uri="http://schemas.openxmlformats.org/presentationml/2006/ole">
            <p:oleObj spid="_x0000_s2054" name="Rovnice" r:id="rId5" imgW="253800" imgH="393480" progId="Equation.3">
              <p:embed/>
            </p:oleObj>
          </a:graphicData>
        </a:graphic>
      </p:graphicFrame>
      <p:sp>
        <p:nvSpPr>
          <p:cNvPr id="17" name="TextovéPole 16"/>
          <p:cNvSpPr txBox="1"/>
          <p:nvPr/>
        </p:nvSpPr>
        <p:spPr>
          <a:xfrm>
            <a:off x="4355976" y="4221088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 :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64088" y="429309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graphicFrame>
        <p:nvGraphicFramePr>
          <p:cNvPr id="2055" name="Object 7"/>
          <p:cNvGraphicFramePr>
            <a:graphicFrameLocks noChangeAspect="1"/>
          </p:cNvGraphicFramePr>
          <p:nvPr/>
        </p:nvGraphicFramePr>
        <p:xfrm>
          <a:off x="5797550" y="4005263"/>
          <a:ext cx="292100" cy="931862"/>
        </p:xfrm>
        <a:graphic>
          <a:graphicData uri="http://schemas.openxmlformats.org/presentationml/2006/ole">
            <p:oleObj spid="_x0000_s2055" name="Rovnice" r:id="rId6" imgW="152280" imgH="393480" progId="Equation.3">
              <p:embed/>
            </p:oleObj>
          </a:graphicData>
        </a:graphic>
      </p:graphicFrame>
      <p:sp>
        <p:nvSpPr>
          <p:cNvPr id="20" name="TextovéPole 19"/>
          <p:cNvSpPr txBox="1"/>
          <p:nvPr/>
        </p:nvSpPr>
        <p:spPr>
          <a:xfrm>
            <a:off x="6084168" y="4293096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2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563888" y="4941168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  =  P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27584" y="5733256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Daná rovnost výrazů je pro x = 1 pravdivá, protože hodnota výrazu z levé strany se rovná hodnotě výrazu na její pravé straně</a:t>
            </a:r>
            <a:r>
              <a:rPr lang="cs-CZ" sz="2400" b="1" dirty="0" smtClean="0"/>
              <a:t>.  L = P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13" grpId="0" animBg="1"/>
      <p:bldP spid="14" grpId="0" animBg="1"/>
      <p:bldP spid="15" grpId="0"/>
      <p:bldP spid="17" grpId="0"/>
      <p:bldP spid="18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Zápisy  a)5x – 3 = 3x + 7  b) y+ </a:t>
            </a:r>
            <a:endParaRPr lang="cs-CZ" sz="2400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4644008" y="260350"/>
          <a:ext cx="280417" cy="735013"/>
        </p:xfrm>
        <a:graphic>
          <a:graphicData uri="http://schemas.openxmlformats.org/presentationml/2006/ole">
            <p:oleObj spid="_x0000_s3074" name="Rovnice" r:id="rId3" imgW="152280" imgH="393480" progId="Equation.3">
              <p:embed/>
            </p:oleObj>
          </a:graphicData>
        </a:graphic>
      </p:graphicFrame>
      <p:graphicFrame>
        <p:nvGraphicFramePr>
          <p:cNvPr id="3075" name="Object 3"/>
          <p:cNvGraphicFramePr>
            <a:graphicFrameLocks noChangeAspect="1"/>
          </p:cNvGraphicFramePr>
          <p:nvPr/>
        </p:nvGraphicFramePr>
        <p:xfrm>
          <a:off x="4932040" y="260648"/>
          <a:ext cx="860748" cy="731540"/>
        </p:xfrm>
        <a:graphic>
          <a:graphicData uri="http://schemas.openxmlformats.org/presentationml/2006/ole">
            <p:oleObj spid="_x0000_s3075" name="Rovnice" r:id="rId4" imgW="507960" imgH="393480" progId="Equation.3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868144" y="40466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c) 0,25 +</a:t>
            </a:r>
            <a:endParaRPr lang="cs-CZ" sz="2400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7092280" y="260350"/>
          <a:ext cx="456283" cy="735013"/>
        </p:xfrm>
        <a:graphic>
          <a:graphicData uri="http://schemas.openxmlformats.org/presentationml/2006/ole">
            <p:oleObj spid="_x0000_s3076" name="Rovnice" r:id="rId5" imgW="152280" imgH="393480" progId="Equation.3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7164288" y="7647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7524328" y="260648"/>
          <a:ext cx="871538" cy="730250"/>
        </p:xfrm>
        <a:graphic>
          <a:graphicData uri="http://schemas.openxmlformats.org/presentationml/2006/ole">
            <p:oleObj spid="_x0000_s3077" name="Rovnice" r:id="rId6" imgW="469800" imgH="393480" progId="Equation.3">
              <p:embed/>
            </p:oleObj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683568" y="1412776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Zapamatujte si :  Rovnost  dvou výrazů, z nichž aspoň jeden je výraz s proměnnou, se nazývá  </a:t>
            </a:r>
            <a:r>
              <a:rPr lang="cs-CZ" sz="2400" b="1" u="sng" dirty="0" smtClean="0"/>
              <a:t>rovnice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2492896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Každá z rovnic  a)  b)  c) představuje </a:t>
            </a:r>
            <a:r>
              <a:rPr lang="cs-CZ" sz="2400" b="1" u="sng" dirty="0" smtClean="0"/>
              <a:t>rovnici s jednou proměnnou</a:t>
            </a:r>
            <a:r>
              <a:rPr lang="cs-CZ" sz="2400" dirty="0" smtClean="0"/>
              <a:t> x,y nebo z.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3501008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Proměnným v rovnicích říkáme </a:t>
            </a:r>
            <a:r>
              <a:rPr lang="cs-CZ" sz="2400" b="1" u="sng" dirty="0" smtClean="0"/>
              <a:t>neznámé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4221088"/>
            <a:ext cx="70567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Početnímu postupu vedoucímu k určení čísla, které v rovnici zastupuje neznámá, říkáme </a:t>
            </a:r>
            <a:r>
              <a:rPr lang="cs-CZ" sz="2400" b="1" u="sng" dirty="0" smtClean="0"/>
              <a:t>řešení rovnic. </a:t>
            </a:r>
            <a:r>
              <a:rPr lang="cs-CZ" sz="2400" dirty="0" smtClean="0"/>
              <a:t>Řešení rovnice nazýváme </a:t>
            </a:r>
            <a:r>
              <a:rPr lang="cs-CZ" sz="2400" b="1" u="sng" dirty="0" smtClean="0"/>
              <a:t>kořen rovnice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5576" y="5517232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 řešení rovnice ( kořen rovnice ) je hodnota výrazu na levé straně rovna hodnotě výrazu na pravé straně.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3568" y="908720"/>
            <a:ext cx="5472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nazýváme </a:t>
            </a:r>
            <a:r>
              <a:rPr lang="cs-CZ" sz="2400" b="1" u="sng" dirty="0" smtClean="0"/>
              <a:t>rovnice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9" grpId="0"/>
      <p:bldP spid="10" grpId="0"/>
      <p:bldP spid="11" grpId="0"/>
      <p:bldP spid="12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82809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Poznámka :</a:t>
            </a:r>
          </a:p>
          <a:p>
            <a:r>
              <a:rPr lang="cs-CZ" sz="2400" dirty="0" smtClean="0"/>
              <a:t>Za neznámé v rovnicích volíme nejčastěji písmena bez háčků, čárek  a kroužků z konce malé abecedy, zejména písmena </a:t>
            </a:r>
          </a:p>
          <a:p>
            <a:r>
              <a:rPr lang="cs-CZ" sz="2400" b="1" dirty="0" smtClean="0"/>
              <a:t>u, v, x, y, z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348880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Při řešení slovních úloh pomocí rovnic je někdy vhodné volit za neznámé i jiná písmena.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11560" y="3645024"/>
            <a:ext cx="79928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 fyzice počítáme často s veličinami ( proměnnými , k nimž jsou připojeny jednotky ).</a:t>
            </a:r>
          </a:p>
          <a:p>
            <a:r>
              <a:rPr lang="cs-CZ" sz="2400" dirty="0" smtClean="0"/>
              <a:t>Např. pro výpočet dráhy volíme neznámou </a:t>
            </a:r>
            <a:r>
              <a:rPr lang="cs-CZ" sz="2400" b="1" u="sng" dirty="0" smtClean="0"/>
              <a:t>s</a:t>
            </a:r>
            <a:r>
              <a:rPr lang="cs-CZ" sz="2400" dirty="0" smtClean="0"/>
              <a:t>, pro čas </a:t>
            </a:r>
            <a:r>
              <a:rPr lang="cs-CZ" sz="2400" b="1" u="sng" dirty="0" smtClean="0"/>
              <a:t>t , </a:t>
            </a:r>
            <a:r>
              <a:rPr lang="cs-CZ" sz="2400" dirty="0" smtClean="0"/>
              <a:t>pro hmotnost  </a:t>
            </a:r>
            <a:r>
              <a:rPr lang="cs-CZ" sz="2400" b="1" u="sng" dirty="0" smtClean="0"/>
              <a:t>m</a:t>
            </a:r>
            <a:r>
              <a:rPr lang="cs-CZ" sz="2400" dirty="0" smtClean="0"/>
              <a:t>  atd.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48680"/>
            <a:ext cx="799288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LITERATURA  :  </a:t>
            </a:r>
          </a:p>
          <a:p>
            <a:r>
              <a:rPr lang="cs-CZ" sz="2400" dirty="0" smtClean="0"/>
              <a:t>PŮLPÁN, Zdeněk, Josef TREJBAL a Michal Čihák. </a:t>
            </a:r>
            <a:r>
              <a:rPr lang="cs-CZ" sz="2400" i="1" dirty="0" smtClean="0"/>
              <a:t>Matematika 8 pro základní školy: učebnice pro 8. ročník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SPN - pedagogické nakladatelství, 2009,  ISBN 978-80-7235-419-1.</a:t>
            </a:r>
          </a:p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500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Rovnice</vt:lpstr>
      <vt:lpstr>Snímek 1</vt:lpstr>
      <vt:lpstr>Pojem rovnost, rovnice.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pc</cp:lastModifiedBy>
  <cp:revision>14</cp:revision>
  <dcterms:created xsi:type="dcterms:W3CDTF">2013-05-06T18:30:13Z</dcterms:created>
  <dcterms:modified xsi:type="dcterms:W3CDTF">2013-07-01T09:47:20Z</dcterms:modified>
</cp:coreProperties>
</file>