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63" r:id="rId3"/>
    <p:sldId id="260" r:id="rId4"/>
    <p:sldId id="261" r:id="rId5"/>
    <p:sldId id="262" r:id="rId6"/>
    <p:sldId id="259" r:id="rId7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90" y="-9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image" Target="../media/image3.wmf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drawings/_rels/vmlDrawing2.v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4.wmf"/><Relationship Id="rId7" Type="http://schemas.openxmlformats.org/officeDocument/2006/relationships/image" Target="../media/image18.wmf"/><Relationship Id="rId12" Type="http://schemas.openxmlformats.org/officeDocument/2006/relationships/image" Target="../media/image23.wmf"/><Relationship Id="rId2" Type="http://schemas.openxmlformats.org/officeDocument/2006/relationships/image" Target="../media/image13.wmf"/><Relationship Id="rId1" Type="http://schemas.openxmlformats.org/officeDocument/2006/relationships/image" Target="../media/image12.wmf"/><Relationship Id="rId6" Type="http://schemas.openxmlformats.org/officeDocument/2006/relationships/image" Target="../media/image17.wmf"/><Relationship Id="rId11" Type="http://schemas.openxmlformats.org/officeDocument/2006/relationships/image" Target="../media/image22.wmf"/><Relationship Id="rId5" Type="http://schemas.openxmlformats.org/officeDocument/2006/relationships/image" Target="../media/image16.wmf"/><Relationship Id="rId10" Type="http://schemas.openxmlformats.org/officeDocument/2006/relationships/image" Target="../media/image21.wmf"/><Relationship Id="rId4" Type="http://schemas.openxmlformats.org/officeDocument/2006/relationships/image" Target="../media/image15.wmf"/><Relationship Id="rId9" Type="http://schemas.openxmlformats.org/officeDocument/2006/relationships/image" Target="../media/image20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1294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r">
              <a:defRPr sz="1300"/>
            </a:lvl1pPr>
          </a:lstStyle>
          <a:p>
            <a:fld id="{3D44A64D-1BAE-414E-B607-B2FD1B170270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2188" y="768350"/>
            <a:ext cx="5114925" cy="38369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48" tIns="49524" rIns="99048" bIns="49524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09930" y="4861441"/>
            <a:ext cx="5679440" cy="4605576"/>
          </a:xfrm>
          <a:prstGeom prst="rect">
            <a:avLst/>
          </a:prstGeom>
        </p:spPr>
        <p:txBody>
          <a:bodyPr vert="horz" lIns="99048" tIns="49524" rIns="99048" bIns="49524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1294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r">
              <a:defRPr sz="1300"/>
            </a:lvl1pPr>
          </a:lstStyle>
          <a:p>
            <a:fld id="{31668B00-F515-4683-9702-D9104DC1B11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668B00-F515-4683-9702-D9104DC1B11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5.bin"/><Relationship Id="rId3" Type="http://schemas.openxmlformats.org/officeDocument/2006/relationships/notesSlide" Target="../notesSlides/notesSlide1.xml"/><Relationship Id="rId7" Type="http://schemas.openxmlformats.org/officeDocument/2006/relationships/oleObject" Target="../embeddings/oleObject4.bin"/><Relationship Id="rId12" Type="http://schemas.openxmlformats.org/officeDocument/2006/relationships/oleObject" Target="../embeddings/oleObject9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3.bin"/><Relationship Id="rId11" Type="http://schemas.openxmlformats.org/officeDocument/2006/relationships/oleObject" Target="../embeddings/oleObject8.bin"/><Relationship Id="rId5" Type="http://schemas.openxmlformats.org/officeDocument/2006/relationships/oleObject" Target="../embeddings/oleObject2.bin"/><Relationship Id="rId10" Type="http://schemas.openxmlformats.org/officeDocument/2006/relationships/oleObject" Target="../embeddings/oleObject7.bin"/><Relationship Id="rId4" Type="http://schemas.openxmlformats.org/officeDocument/2006/relationships/oleObject" Target="../embeddings/oleObject1.bin"/><Relationship Id="rId9" Type="http://schemas.openxmlformats.org/officeDocument/2006/relationships/oleObject" Target="../embeddings/oleObject6.bin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5.bin"/><Relationship Id="rId13" Type="http://schemas.openxmlformats.org/officeDocument/2006/relationships/oleObject" Target="../embeddings/oleObject20.bin"/><Relationship Id="rId3" Type="http://schemas.openxmlformats.org/officeDocument/2006/relationships/oleObject" Target="../embeddings/oleObject10.bin"/><Relationship Id="rId7" Type="http://schemas.openxmlformats.org/officeDocument/2006/relationships/oleObject" Target="../embeddings/oleObject14.bin"/><Relationship Id="rId12" Type="http://schemas.openxmlformats.org/officeDocument/2006/relationships/oleObject" Target="../embeddings/oleObject19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13.bin"/><Relationship Id="rId11" Type="http://schemas.openxmlformats.org/officeDocument/2006/relationships/oleObject" Target="../embeddings/oleObject18.bin"/><Relationship Id="rId5" Type="http://schemas.openxmlformats.org/officeDocument/2006/relationships/oleObject" Target="../embeddings/oleObject12.bin"/><Relationship Id="rId10" Type="http://schemas.openxmlformats.org/officeDocument/2006/relationships/oleObject" Target="../embeddings/oleObject17.bin"/><Relationship Id="rId4" Type="http://schemas.openxmlformats.org/officeDocument/2006/relationships/oleObject" Target="../embeddings/oleObject11.bin"/><Relationship Id="rId9" Type="http://schemas.openxmlformats.org/officeDocument/2006/relationships/oleObject" Target="../embeddings/oleObject16.bin"/><Relationship Id="rId14" Type="http://schemas.openxmlformats.org/officeDocument/2006/relationships/oleObject" Target="../embeddings/oleObject21.bin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9" y="608526"/>
            <a:ext cx="1766887" cy="1167806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2699792" y="692696"/>
            <a:ext cx="61206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/>
              <a:t>Základní  škola a mateřská škola v Novém </a:t>
            </a:r>
            <a:r>
              <a:rPr lang="cs-CZ" b="1" dirty="0" err="1" smtClean="0"/>
              <a:t>Strašecí</a:t>
            </a:r>
            <a:r>
              <a:rPr lang="cs-CZ" dirty="0" smtClean="0"/>
              <a:t>        </a:t>
            </a:r>
          </a:p>
          <a:p>
            <a:pPr algn="ctr"/>
            <a:r>
              <a:rPr lang="cs-CZ" dirty="0" smtClean="0"/>
              <a:t> Komenského nám. 209, 271 01 Nové </a:t>
            </a:r>
            <a:r>
              <a:rPr lang="cs-CZ" dirty="0" err="1" smtClean="0"/>
              <a:t>Strašecí</a:t>
            </a:r>
            <a:r>
              <a:rPr lang="cs-CZ" dirty="0" smtClean="0"/>
              <a:t>, </a:t>
            </a:r>
          </a:p>
          <a:p>
            <a:pPr algn="ctr"/>
            <a:r>
              <a:rPr lang="cs-CZ" dirty="0" smtClean="0"/>
              <a:t>tel. 311 240 401, 311 240 400, email: </a:t>
            </a:r>
            <a:r>
              <a:rPr lang="cs-CZ" dirty="0" err="1" smtClean="0"/>
              <a:t>zsnovstra</a:t>
            </a:r>
            <a:r>
              <a:rPr lang="cs-CZ" dirty="0" smtClean="0"/>
              <a:t>@email.</a:t>
            </a:r>
            <a:r>
              <a:rPr lang="cs-CZ" dirty="0" err="1" smtClean="0"/>
              <a:t>cz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27584" y="1844824"/>
            <a:ext cx="6030416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Font typeface="Wingdings" pitchFamily="2" charset="2"/>
              <a:buChar char="Ø"/>
            </a:pPr>
            <a:r>
              <a:rPr lang="cs-CZ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NÁZEV: VY_42_INOVACE_28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AUTOR: Mgr. Stanislav  Hajný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OBDOBÍ: 2012-13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ROČNÍK: 8.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TÉMATICKÝ OKRUH: Číslo a proměnná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TÉMA: Lineární rovnice I.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ANOTACE: Řešení jednoduchých rovnic.</a:t>
            </a:r>
          </a:p>
        </p:txBody>
      </p:sp>
      <p:pic>
        <p:nvPicPr>
          <p:cNvPr id="5" name="Obrázek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5517232"/>
            <a:ext cx="7992888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Lineární rovnice I.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539552" y="476672"/>
            <a:ext cx="8064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Př</a:t>
            </a:r>
            <a:r>
              <a:rPr lang="cs-CZ" sz="2400" dirty="0" smtClean="0"/>
              <a:t> 1:  4y – 5 = 3 . ( 3 – y )   /roznásobíme dvojčlen jednočlenem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1052736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4y 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15616" y="1052736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- 5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23728" y="1052736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627784" y="1052736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9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915816" y="1052736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- 3y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491880" y="1052736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+ 5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619672" y="1052736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+3y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55576" y="1484784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7y              =  14    / : 7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139952" y="1052736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/+5  /+ 3y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971600" y="1988840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7y  </a:t>
            </a:r>
            <a:r>
              <a:rPr lang="cs-CZ" sz="2400" dirty="0" smtClean="0">
                <a:solidFill>
                  <a:srgbClr val="FF0000"/>
                </a:solidFill>
              </a:rPr>
              <a:t>:  7     </a:t>
            </a:r>
            <a:r>
              <a:rPr lang="cs-CZ" sz="2400" dirty="0" smtClean="0"/>
              <a:t>=   14  </a:t>
            </a:r>
            <a:r>
              <a:rPr lang="cs-CZ" sz="2400" dirty="0" smtClean="0">
                <a:solidFill>
                  <a:srgbClr val="FF0000"/>
                </a:solidFill>
              </a:rPr>
              <a:t>:  7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619672" y="2492896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y     =    2</a:t>
            </a:r>
            <a:endParaRPr lang="cs-CZ" sz="2400" dirty="0"/>
          </a:p>
        </p:txBody>
      </p:sp>
      <p:cxnSp>
        <p:nvCxnSpPr>
          <p:cNvPr id="21" name="Přímá spojovací čára 20"/>
          <p:cNvCxnSpPr/>
          <p:nvPr/>
        </p:nvCxnSpPr>
        <p:spPr>
          <a:xfrm>
            <a:off x="1619672" y="3068960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539552" y="3501008"/>
            <a:ext cx="74888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 = 4 . 2 – 5 = 8 – 5 = 3               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39552" y="4221088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 = 3 . ( 3 – 2 ) = 3 . 1 = 3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11560" y="4869160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 = P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0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xit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1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xit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3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8" grpId="1"/>
      <p:bldP spid="8" grpId="2"/>
      <p:bldP spid="9" grpId="0"/>
      <p:bldP spid="10" grpId="0"/>
      <p:bldP spid="12" grpId="0"/>
      <p:bldP spid="12" grpId="1"/>
      <p:bldP spid="13" grpId="0" build="allAtOnce"/>
      <p:bldP spid="14" grpId="0"/>
      <p:bldP spid="15" grpId="0"/>
      <p:bldP spid="16" grpId="0"/>
      <p:bldP spid="18" grpId="0"/>
      <p:bldP spid="19" grpId="0"/>
      <p:bldP spid="23" grpId="0"/>
      <p:bldP spid="24" grpId="0"/>
      <p:bldP spid="25" grpId="0"/>
      <p:bldP spid="25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6672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Př</a:t>
            </a:r>
            <a:r>
              <a:rPr lang="cs-CZ" sz="2400" dirty="0" smtClean="0"/>
              <a:t> 2 :    </a:t>
            </a:r>
            <a:endParaRPr lang="cs-CZ" sz="2400" dirty="0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1763688" y="1196752"/>
          <a:ext cx="4024312" cy="431800"/>
        </p:xfrm>
        <a:graphic>
          <a:graphicData uri="http://schemas.openxmlformats.org/presentationml/2006/ole">
            <p:oleObj spid="_x0000_s19458" name="Rovnice" r:id="rId4" imgW="2209680" imgH="215640" progId="Equation.3">
              <p:embed/>
            </p:oleObj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6156176" y="548680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Odstraníme ( )</a:t>
            </a:r>
            <a:endParaRPr lang="cs-CZ" sz="2400" dirty="0"/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1403648" y="548680"/>
          <a:ext cx="4824536" cy="432048"/>
        </p:xfrm>
        <a:graphic>
          <a:graphicData uri="http://schemas.openxmlformats.org/presentationml/2006/ole">
            <p:oleObj spid="_x0000_s19459" name="Rovnice" r:id="rId5" imgW="2463480" imgH="215640" progId="Equation.3">
              <p:embed/>
            </p:oleObj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5868144" y="1196752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Sloučíme možné</a:t>
            </a:r>
            <a:endParaRPr lang="cs-CZ" sz="2400" dirty="0"/>
          </a:p>
        </p:txBody>
      </p:sp>
      <p:graphicFrame>
        <p:nvGraphicFramePr>
          <p:cNvPr id="10" name="Objekt 9"/>
          <p:cNvGraphicFramePr>
            <a:graphicFrameLocks noChangeAspect="1"/>
          </p:cNvGraphicFramePr>
          <p:nvPr/>
        </p:nvGraphicFramePr>
        <p:xfrm>
          <a:off x="1116013" y="1772816"/>
          <a:ext cx="4319587" cy="432222"/>
        </p:xfrm>
        <a:graphic>
          <a:graphicData uri="http://schemas.openxmlformats.org/presentationml/2006/ole">
            <p:oleObj spid="_x0000_s19460" name="Rovnice" r:id="rId6" imgW="1371600" imgH="215640" progId="Equation.3">
              <p:embed/>
            </p:oleObj>
          </a:graphicData>
        </a:graphic>
      </p:graphicFrame>
      <p:sp>
        <p:nvSpPr>
          <p:cNvPr id="13" name="Obdélník 12"/>
          <p:cNvSpPr/>
          <p:nvPr/>
        </p:nvSpPr>
        <p:spPr>
          <a:xfrm>
            <a:off x="5364088" y="1700808"/>
            <a:ext cx="196707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  /</a:t>
            </a:r>
            <a:r>
              <a:rPr lang="cs-CZ" sz="2400" dirty="0" smtClean="0"/>
              <a:t>Odstraníme </a:t>
            </a:r>
            <a:endParaRPr lang="cs-CZ" sz="2400" dirty="0"/>
          </a:p>
        </p:txBody>
      </p:sp>
      <p:sp>
        <p:nvSpPr>
          <p:cNvPr id="14" name="Jednoduché závorky 13"/>
          <p:cNvSpPr/>
          <p:nvPr/>
        </p:nvSpPr>
        <p:spPr>
          <a:xfrm>
            <a:off x="7452320" y="1772816"/>
            <a:ext cx="288032" cy="360040"/>
          </a:xfrm>
          <a:prstGeom prst="bracketPair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5" name="Objekt 14"/>
          <p:cNvGraphicFramePr>
            <a:graphicFrameLocks noChangeAspect="1"/>
          </p:cNvGraphicFramePr>
          <p:nvPr/>
        </p:nvGraphicFramePr>
        <p:xfrm>
          <a:off x="1979712" y="2204864"/>
          <a:ext cx="3024336" cy="393824"/>
        </p:xfrm>
        <a:graphic>
          <a:graphicData uri="http://schemas.openxmlformats.org/presentationml/2006/ole">
            <p:oleObj spid="_x0000_s19462" name="Rovnice" r:id="rId7" imgW="1257120" imgH="177480" progId="Equation.3">
              <p:embed/>
            </p:oleObj>
          </a:graphicData>
        </a:graphic>
      </p:graphicFrame>
      <p:graphicFrame>
        <p:nvGraphicFramePr>
          <p:cNvPr id="16" name="Objekt 15"/>
          <p:cNvGraphicFramePr>
            <a:graphicFrameLocks noChangeAspect="1"/>
          </p:cNvGraphicFramePr>
          <p:nvPr/>
        </p:nvGraphicFramePr>
        <p:xfrm>
          <a:off x="1907704" y="2636912"/>
          <a:ext cx="2952328" cy="360040"/>
        </p:xfrm>
        <a:graphic>
          <a:graphicData uri="http://schemas.openxmlformats.org/presentationml/2006/ole">
            <p:oleObj spid="_x0000_s19463" name="Rovnice" r:id="rId8" imgW="1257120" imgH="177480" progId="Equation.3">
              <p:embed/>
            </p:oleObj>
          </a:graphicData>
        </a:graphic>
      </p:graphicFrame>
      <p:graphicFrame>
        <p:nvGraphicFramePr>
          <p:cNvPr id="17" name="Objekt 16"/>
          <p:cNvGraphicFramePr>
            <a:graphicFrameLocks noChangeAspect="1"/>
          </p:cNvGraphicFramePr>
          <p:nvPr/>
        </p:nvGraphicFramePr>
        <p:xfrm>
          <a:off x="2627784" y="3140968"/>
          <a:ext cx="1800200" cy="393824"/>
        </p:xfrm>
        <a:graphic>
          <a:graphicData uri="http://schemas.openxmlformats.org/presentationml/2006/ole">
            <p:oleObj spid="_x0000_s19464" name="Rovnice" r:id="rId9" imgW="495000" imgH="177480" progId="Equation.3">
              <p:embed/>
            </p:oleObj>
          </a:graphicData>
        </a:graphic>
      </p:graphicFrame>
      <p:sp>
        <p:nvSpPr>
          <p:cNvPr id="18" name="TextovéPole 17"/>
          <p:cNvSpPr txBox="1"/>
          <p:nvPr/>
        </p:nvSpPr>
        <p:spPr>
          <a:xfrm>
            <a:off x="4932040" y="2204864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/-36  / +16h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283968" y="3068960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/ : 7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699792" y="3645024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</a:t>
            </a:r>
            <a:endParaRPr lang="cs-CZ" sz="2400" dirty="0"/>
          </a:p>
        </p:txBody>
      </p:sp>
      <p:graphicFrame>
        <p:nvGraphicFramePr>
          <p:cNvPr id="21" name="Objekt 20"/>
          <p:cNvGraphicFramePr>
            <a:graphicFrameLocks noChangeAspect="1"/>
          </p:cNvGraphicFramePr>
          <p:nvPr/>
        </p:nvGraphicFramePr>
        <p:xfrm>
          <a:off x="2771800" y="3573016"/>
          <a:ext cx="1800200" cy="381124"/>
        </p:xfrm>
        <a:graphic>
          <a:graphicData uri="http://schemas.openxmlformats.org/presentationml/2006/ole">
            <p:oleObj spid="_x0000_s19465" name="Rovnice" r:id="rId10" imgW="355320" imgH="164880" progId="Equation.3">
              <p:embed/>
            </p:oleObj>
          </a:graphicData>
        </a:graphic>
      </p:graphicFrame>
      <p:cxnSp>
        <p:nvCxnSpPr>
          <p:cNvPr id="24" name="Přímá spojovací čára 23"/>
          <p:cNvCxnSpPr/>
          <p:nvPr/>
        </p:nvCxnSpPr>
        <p:spPr>
          <a:xfrm>
            <a:off x="2771800" y="4221088"/>
            <a:ext cx="15841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9470" name="Object 14"/>
          <p:cNvGraphicFramePr>
            <a:graphicFrameLocks noChangeAspect="1"/>
          </p:cNvGraphicFramePr>
          <p:nvPr/>
        </p:nvGraphicFramePr>
        <p:xfrm>
          <a:off x="539552" y="4508500"/>
          <a:ext cx="7751961" cy="431800"/>
        </p:xfrm>
        <a:graphic>
          <a:graphicData uri="http://schemas.openxmlformats.org/presentationml/2006/ole">
            <p:oleObj spid="_x0000_s19470" name="Rovnice" r:id="rId11" imgW="3365280" imgH="215640" progId="Equation.3">
              <p:embed/>
            </p:oleObj>
          </a:graphicData>
        </a:graphic>
      </p:graphicFrame>
      <p:graphicFrame>
        <p:nvGraphicFramePr>
          <p:cNvPr id="19471" name="Object 15"/>
          <p:cNvGraphicFramePr>
            <a:graphicFrameLocks noChangeAspect="1"/>
          </p:cNvGraphicFramePr>
          <p:nvPr/>
        </p:nvGraphicFramePr>
        <p:xfrm>
          <a:off x="467544" y="5097463"/>
          <a:ext cx="8496944" cy="406400"/>
        </p:xfrm>
        <a:graphic>
          <a:graphicData uri="http://schemas.openxmlformats.org/presentationml/2006/ole">
            <p:oleObj spid="_x0000_s19471" name="Rovnice" r:id="rId12" imgW="4533840" imgH="203040" progId="Equation.3">
              <p:embed/>
            </p:oleObj>
          </a:graphicData>
        </a:graphic>
      </p:graphicFrame>
      <p:sp>
        <p:nvSpPr>
          <p:cNvPr id="27" name="TextovéPole 26"/>
          <p:cNvSpPr txBox="1"/>
          <p:nvPr/>
        </p:nvSpPr>
        <p:spPr>
          <a:xfrm>
            <a:off x="827584" y="5661248"/>
            <a:ext cx="3816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L </a:t>
            </a:r>
            <a:r>
              <a:rPr lang="cs-CZ" sz="2400" dirty="0" smtClean="0"/>
              <a:t>=P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2000"/>
                                        <p:tgtEl>
                                          <p:spTgt spid="194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2000"/>
                                        <p:tgtEl>
                                          <p:spTgt spid="194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8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3" grpId="0"/>
      <p:bldP spid="14" grpId="0" animBg="1"/>
      <p:bldP spid="18" grpId="0"/>
      <p:bldP spid="19" grpId="0"/>
      <p:bldP spid="2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/>
        </p:nvGraphicFramePr>
        <p:xfrm>
          <a:off x="1475656" y="476672"/>
          <a:ext cx="6336704" cy="432048"/>
        </p:xfrm>
        <a:graphic>
          <a:graphicData uri="http://schemas.openxmlformats.org/presentationml/2006/ole">
            <p:oleObj spid="_x0000_s35842" name="Rovnice" r:id="rId3" imgW="2323800" imgH="215640" progId="Equation.3">
              <p:embed/>
            </p:oleObj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611560" y="404664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Př.3</a:t>
            </a:r>
            <a:endParaRPr lang="cs-CZ" sz="2400" dirty="0"/>
          </a:p>
        </p:txBody>
      </p:sp>
      <p:graphicFrame>
        <p:nvGraphicFramePr>
          <p:cNvPr id="35843" name="Object 3"/>
          <p:cNvGraphicFramePr>
            <a:graphicFrameLocks noChangeAspect="1"/>
          </p:cNvGraphicFramePr>
          <p:nvPr/>
        </p:nvGraphicFramePr>
        <p:xfrm>
          <a:off x="1619672" y="1052736"/>
          <a:ext cx="6196013" cy="431800"/>
        </p:xfrm>
        <a:graphic>
          <a:graphicData uri="http://schemas.openxmlformats.org/presentationml/2006/ole">
            <p:oleObj spid="_x0000_s35843" name="Rovnice" r:id="rId4" imgW="2273040" imgH="215640" progId="Equation.3">
              <p:embed/>
            </p:oleObj>
          </a:graphicData>
        </a:graphic>
      </p:graphicFrame>
      <p:graphicFrame>
        <p:nvGraphicFramePr>
          <p:cNvPr id="35844" name="Object 4"/>
          <p:cNvGraphicFramePr>
            <a:graphicFrameLocks noChangeAspect="1"/>
          </p:cNvGraphicFramePr>
          <p:nvPr/>
        </p:nvGraphicFramePr>
        <p:xfrm>
          <a:off x="2483768" y="1484784"/>
          <a:ext cx="5367338" cy="355600"/>
        </p:xfrm>
        <a:graphic>
          <a:graphicData uri="http://schemas.openxmlformats.org/presentationml/2006/ole">
            <p:oleObj spid="_x0000_s35844" name="Rovnice" r:id="rId5" imgW="1968480" imgH="177480" progId="Equation.3">
              <p:embed/>
            </p:oleObj>
          </a:graphicData>
        </a:graphic>
      </p:graphicFrame>
      <p:graphicFrame>
        <p:nvGraphicFramePr>
          <p:cNvPr id="35846" name="Object 6"/>
          <p:cNvGraphicFramePr>
            <a:graphicFrameLocks noChangeAspect="1"/>
          </p:cNvGraphicFramePr>
          <p:nvPr/>
        </p:nvGraphicFramePr>
        <p:xfrm>
          <a:off x="2771800" y="1988840"/>
          <a:ext cx="5133975" cy="355600"/>
        </p:xfrm>
        <a:graphic>
          <a:graphicData uri="http://schemas.openxmlformats.org/presentationml/2006/ole">
            <p:oleObj spid="_x0000_s35846" name="Rovnice" r:id="rId6" imgW="1841400" imgH="177480" progId="Equation.3">
              <p:embed/>
            </p:oleObj>
          </a:graphicData>
        </a:graphic>
      </p:graphicFrame>
      <p:graphicFrame>
        <p:nvGraphicFramePr>
          <p:cNvPr id="35847" name="Object 7"/>
          <p:cNvGraphicFramePr>
            <a:graphicFrameLocks noChangeAspect="1"/>
          </p:cNvGraphicFramePr>
          <p:nvPr/>
        </p:nvGraphicFramePr>
        <p:xfrm>
          <a:off x="5741988" y="2492375"/>
          <a:ext cx="2159000" cy="355600"/>
        </p:xfrm>
        <a:graphic>
          <a:graphicData uri="http://schemas.openxmlformats.org/presentationml/2006/ole">
            <p:oleObj spid="_x0000_s35847" name="Rovnice" r:id="rId7" imgW="749160" imgH="177480" progId="Equation.3">
              <p:embed/>
            </p:oleObj>
          </a:graphicData>
        </a:graphic>
      </p:graphicFrame>
      <p:graphicFrame>
        <p:nvGraphicFramePr>
          <p:cNvPr id="35848" name="Object 8"/>
          <p:cNvGraphicFramePr>
            <a:graphicFrameLocks noChangeAspect="1"/>
          </p:cNvGraphicFramePr>
          <p:nvPr/>
        </p:nvGraphicFramePr>
        <p:xfrm>
          <a:off x="5796136" y="2924944"/>
          <a:ext cx="2159000" cy="355600"/>
        </p:xfrm>
        <a:graphic>
          <a:graphicData uri="http://schemas.openxmlformats.org/presentationml/2006/ole">
            <p:oleObj spid="_x0000_s35848" name="Rovnice" r:id="rId8" imgW="749160" imgH="177480" progId="Equation.3">
              <p:embed/>
            </p:oleObj>
          </a:graphicData>
        </a:graphic>
      </p:graphicFrame>
      <p:graphicFrame>
        <p:nvGraphicFramePr>
          <p:cNvPr id="35849" name="Object 9"/>
          <p:cNvGraphicFramePr>
            <a:graphicFrameLocks noChangeAspect="1"/>
          </p:cNvGraphicFramePr>
          <p:nvPr/>
        </p:nvGraphicFramePr>
        <p:xfrm>
          <a:off x="5724128" y="3284984"/>
          <a:ext cx="2960811" cy="406400"/>
        </p:xfrm>
        <a:graphic>
          <a:graphicData uri="http://schemas.openxmlformats.org/presentationml/2006/ole">
            <p:oleObj spid="_x0000_s35849" name="Rovnice" r:id="rId9" imgW="952200" imgH="203040" progId="Equation.3">
              <p:embed/>
            </p:oleObj>
          </a:graphicData>
        </a:graphic>
      </p:graphicFrame>
      <p:graphicFrame>
        <p:nvGraphicFramePr>
          <p:cNvPr id="35850" name="Object 10"/>
          <p:cNvGraphicFramePr>
            <a:graphicFrameLocks noChangeAspect="1"/>
          </p:cNvGraphicFramePr>
          <p:nvPr/>
        </p:nvGraphicFramePr>
        <p:xfrm>
          <a:off x="6228184" y="3717032"/>
          <a:ext cx="1512168" cy="355600"/>
        </p:xfrm>
        <a:graphic>
          <a:graphicData uri="http://schemas.openxmlformats.org/presentationml/2006/ole">
            <p:oleObj spid="_x0000_s35850" name="Rovnice" r:id="rId10" imgW="431640" imgH="177480" progId="Equation.3">
              <p:embed/>
            </p:oleObj>
          </a:graphicData>
        </a:graphic>
      </p:graphicFrame>
      <p:graphicFrame>
        <p:nvGraphicFramePr>
          <p:cNvPr id="35851" name="Object 11"/>
          <p:cNvGraphicFramePr>
            <a:graphicFrameLocks noChangeAspect="1"/>
          </p:cNvGraphicFramePr>
          <p:nvPr/>
        </p:nvGraphicFramePr>
        <p:xfrm>
          <a:off x="401638" y="4437063"/>
          <a:ext cx="7829550" cy="431800"/>
        </p:xfrm>
        <a:graphic>
          <a:graphicData uri="http://schemas.openxmlformats.org/presentationml/2006/ole">
            <p:oleObj spid="_x0000_s35851" name="Rovnice" r:id="rId11" imgW="2946240" imgH="215640" progId="Equation.3">
              <p:embed/>
            </p:oleObj>
          </a:graphicData>
        </a:graphic>
      </p:graphicFrame>
      <p:cxnSp>
        <p:nvCxnSpPr>
          <p:cNvPr id="14" name="Přímá spojovací čára 13"/>
          <p:cNvCxnSpPr/>
          <p:nvPr/>
        </p:nvCxnSpPr>
        <p:spPr>
          <a:xfrm>
            <a:off x="6372200" y="4149080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5852" name="Object 12"/>
          <p:cNvGraphicFramePr>
            <a:graphicFrameLocks noChangeAspect="1"/>
          </p:cNvGraphicFramePr>
          <p:nvPr/>
        </p:nvGraphicFramePr>
        <p:xfrm>
          <a:off x="251520" y="4869160"/>
          <a:ext cx="8564563" cy="444500"/>
        </p:xfrm>
        <a:graphic>
          <a:graphicData uri="http://schemas.openxmlformats.org/presentationml/2006/ole">
            <p:oleObj spid="_x0000_s35852" name="Rovnice" r:id="rId12" imgW="2730240" imgH="215640" progId="Equation.3">
              <p:embed/>
            </p:oleObj>
          </a:graphicData>
        </a:graphic>
      </p:graphicFrame>
      <p:graphicFrame>
        <p:nvGraphicFramePr>
          <p:cNvPr id="35853" name="Object 13"/>
          <p:cNvGraphicFramePr>
            <a:graphicFrameLocks noChangeAspect="1"/>
          </p:cNvGraphicFramePr>
          <p:nvPr/>
        </p:nvGraphicFramePr>
        <p:xfrm>
          <a:off x="467544" y="5445224"/>
          <a:ext cx="977900" cy="355600"/>
        </p:xfrm>
        <a:graphic>
          <a:graphicData uri="http://schemas.openxmlformats.org/presentationml/2006/ole">
            <p:oleObj spid="_x0000_s35853" name="Rovnice" r:id="rId13" imgW="368280" imgH="177480" progId="Equation.3">
              <p:embed/>
            </p:oleObj>
          </a:graphicData>
        </a:graphic>
      </p:graphicFrame>
      <p:graphicFrame>
        <p:nvGraphicFramePr>
          <p:cNvPr id="15" name="Objekt 14"/>
          <p:cNvGraphicFramePr>
            <a:graphicFrameLocks noChangeAspect="1"/>
          </p:cNvGraphicFramePr>
          <p:nvPr/>
        </p:nvGraphicFramePr>
        <p:xfrm>
          <a:off x="467544" y="5949280"/>
          <a:ext cx="1008112" cy="360040"/>
        </p:xfrm>
        <a:graphic>
          <a:graphicData uri="http://schemas.openxmlformats.org/presentationml/2006/ole">
            <p:oleObj spid="_x0000_s35854" name="Rovnice" r:id="rId14" imgW="380880" imgH="1648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358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358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358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358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358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358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358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3000"/>
                                        <p:tgtEl>
                                          <p:spTgt spid="358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3000"/>
                                        <p:tgtEl>
                                          <p:spTgt spid="358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2000"/>
                                        <p:tgtEl>
                                          <p:spTgt spid="358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692696"/>
            <a:ext cx="813690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LITERATURA  :</a:t>
            </a:r>
          </a:p>
          <a:p>
            <a:r>
              <a:rPr lang="cs-CZ" sz="2400" dirty="0" smtClean="0"/>
              <a:t>PŮLPÁN, Zdeněk, Josef TREJBAL a Michal Čihák. </a:t>
            </a:r>
            <a:r>
              <a:rPr lang="cs-CZ" sz="2400" i="1" dirty="0" smtClean="0"/>
              <a:t>Matematika 8 pro základní školy: učebnice pro 8. ročník</a:t>
            </a:r>
            <a:r>
              <a:rPr lang="cs-CZ" sz="2400" dirty="0" smtClean="0"/>
              <a:t>. 1. </a:t>
            </a:r>
            <a:r>
              <a:rPr lang="cs-CZ" sz="2400" dirty="0" err="1" smtClean="0"/>
              <a:t>vyd</a:t>
            </a:r>
            <a:r>
              <a:rPr lang="cs-CZ" sz="2400" dirty="0" smtClean="0"/>
              <a:t>. Praha: SPN - pedagogické nakladatelství, 2009,  ISBN 978-80-7235-419-1.</a:t>
            </a:r>
          </a:p>
          <a:p>
            <a:r>
              <a:rPr lang="cs-CZ" sz="2400" dirty="0" smtClean="0"/>
              <a:t>  </a:t>
            </a:r>
          </a:p>
          <a:p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310</TotalTime>
  <Words>208</Words>
  <Application>Microsoft Office PowerPoint</Application>
  <PresentationFormat>Předvádění na obrazovce (4:3)</PresentationFormat>
  <Paragraphs>44</Paragraphs>
  <Slides>6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Rovnice</vt:lpstr>
      <vt:lpstr>Snímek 1</vt:lpstr>
      <vt:lpstr>Lineární rovnice I.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lpt</dc:creator>
  <cp:lastModifiedBy>pc</cp:lastModifiedBy>
  <cp:revision>40</cp:revision>
  <dcterms:created xsi:type="dcterms:W3CDTF">2013-05-13T18:23:50Z</dcterms:created>
  <dcterms:modified xsi:type="dcterms:W3CDTF">2013-07-01T09:54:03Z</dcterms:modified>
</cp:coreProperties>
</file>