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7" r:id="rId2"/>
    <p:sldId id="263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90" y="-93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D44A64D-1BAE-414E-B607-B2FD1B170270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1668B00-F515-4683-9702-D9104DC1B11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3B863A-F667-4706-9305-C445E6A1288D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79260-9E5B-4E89-BD7A-04AD09C025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3B863A-F667-4706-9305-C445E6A1288D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79260-9E5B-4E89-BD7A-04AD09C025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3B863A-F667-4706-9305-C445E6A1288D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79260-9E5B-4E89-BD7A-04AD09C025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3B863A-F667-4706-9305-C445E6A1288D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79260-9E5B-4E89-BD7A-04AD09C025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3B863A-F667-4706-9305-C445E6A1288D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79260-9E5B-4E89-BD7A-04AD09C025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3B863A-F667-4706-9305-C445E6A1288D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79260-9E5B-4E89-BD7A-04AD09C025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3B863A-F667-4706-9305-C445E6A1288D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79260-9E5B-4E89-BD7A-04AD09C025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3B863A-F667-4706-9305-C445E6A1288D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79260-9E5B-4E89-BD7A-04AD09C025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3B863A-F667-4706-9305-C445E6A1288D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79260-9E5B-4E89-BD7A-04AD09C025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3B863A-F667-4706-9305-C445E6A1288D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79260-9E5B-4E89-BD7A-04AD09C025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3B863A-F667-4706-9305-C445E6A1288D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79260-9E5B-4E89-BD7A-04AD09C025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3B863A-F667-4706-9305-C445E6A1288D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179260-9E5B-4E89-BD7A-04AD09C0255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089" y="608526"/>
            <a:ext cx="1766887" cy="1167806"/>
          </a:xfrm>
          <a:prstGeom prst="rect">
            <a:avLst/>
          </a:prstGeom>
          <a:noFill/>
        </p:spPr>
      </p:pic>
      <p:sp>
        <p:nvSpPr>
          <p:cNvPr id="3" name="Obdélník 2"/>
          <p:cNvSpPr/>
          <p:nvPr/>
        </p:nvSpPr>
        <p:spPr>
          <a:xfrm>
            <a:off x="2699792" y="692696"/>
            <a:ext cx="612068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/>
              <a:t>Základní  škola a mateřská škola v Novém </a:t>
            </a:r>
            <a:r>
              <a:rPr lang="cs-CZ" b="1" dirty="0" err="1" smtClean="0"/>
              <a:t>Strašecí</a:t>
            </a:r>
            <a:r>
              <a:rPr lang="cs-CZ" dirty="0" smtClean="0"/>
              <a:t>        </a:t>
            </a:r>
          </a:p>
          <a:p>
            <a:pPr algn="ctr"/>
            <a:r>
              <a:rPr lang="cs-CZ" dirty="0" smtClean="0"/>
              <a:t> Komenského nám. 209, 271 01 Nové </a:t>
            </a:r>
            <a:r>
              <a:rPr lang="cs-CZ" dirty="0" err="1" smtClean="0"/>
              <a:t>Strašecí</a:t>
            </a:r>
            <a:r>
              <a:rPr lang="cs-CZ" dirty="0" smtClean="0"/>
              <a:t>, </a:t>
            </a:r>
          </a:p>
          <a:p>
            <a:pPr algn="ctr"/>
            <a:r>
              <a:rPr lang="cs-CZ" dirty="0" smtClean="0"/>
              <a:t>tel. 311 240 401, 311 240 400, email: </a:t>
            </a:r>
            <a:r>
              <a:rPr lang="cs-CZ" dirty="0" err="1" smtClean="0"/>
              <a:t>zsnovstra</a:t>
            </a:r>
            <a:r>
              <a:rPr lang="cs-CZ" dirty="0" smtClean="0"/>
              <a:t>@email.</a:t>
            </a:r>
            <a:r>
              <a:rPr lang="cs-CZ" dirty="0" err="1" smtClean="0"/>
              <a:t>cz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827584" y="1844824"/>
            <a:ext cx="6030416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buFont typeface="Wingdings" pitchFamily="2" charset="2"/>
              <a:buChar char="Ø"/>
            </a:pPr>
            <a:r>
              <a:rPr lang="cs-CZ" dirty="0" smtClean="0"/>
              <a:t>ČÍSLO PROJEKTU: 1.4 OP VK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NÁZEV: VY_42_INOVACE_30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AUTOR: Mgr. Stanislav  Hajný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OBDOBÍ: 2012-13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ROČNÍK: 8.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VZDĚLÁVACÍ OBLAST: Matematika a její aplikace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VZDĚLÁVACÍ OBOR: Matematika a její aplikace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TÉMATICKÝ OKRUH: Číslo a proměnná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TÉMA: Slovní úlohy řešené pomocí lineárních rovnic I.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ANOTACE: Řešení jednoduchých slovních úloh pomocí lineární rovnice.</a:t>
            </a:r>
          </a:p>
        </p:txBody>
      </p:sp>
      <p:pic>
        <p:nvPicPr>
          <p:cNvPr id="5" name="Obrázek 3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5517232"/>
            <a:ext cx="7992888" cy="100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Slovní úlohy řešené pomocí lineárních rovnic I.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332656"/>
            <a:ext cx="770485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Př</a:t>
            </a:r>
            <a:r>
              <a:rPr lang="cs-CZ" sz="2400" dirty="0" smtClean="0"/>
              <a:t> 1: Na zájezdu je 15 osob. Mužů je o 3 více než žen. Kolik mužů a kolik žen bylo na zájezdu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83568" y="1340768"/>
            <a:ext cx="3528392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r>
              <a:rPr lang="cs-CZ" sz="2400" dirty="0" smtClean="0"/>
              <a:t>Žen………………….  x</a:t>
            </a:r>
          </a:p>
          <a:p>
            <a:r>
              <a:rPr lang="cs-CZ" sz="2400" dirty="0" smtClean="0"/>
              <a:t>Mužů………………   x + 3</a:t>
            </a:r>
          </a:p>
          <a:p>
            <a:r>
              <a:rPr lang="cs-CZ" sz="2400" dirty="0" smtClean="0"/>
              <a:t>---------------------------------</a:t>
            </a:r>
          </a:p>
          <a:p>
            <a:r>
              <a:rPr lang="cs-CZ" sz="2400" dirty="0" smtClean="0"/>
              <a:t>Celkem……………  15 osob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499992" y="1268760"/>
            <a:ext cx="4104456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i="1" dirty="0" smtClean="0">
                <a:solidFill>
                  <a:srgbClr val="FF0000"/>
                </a:solidFill>
              </a:rPr>
              <a:t>Zásady správného řešení  slovních úloh rovnicí.</a:t>
            </a:r>
          </a:p>
          <a:p>
            <a:endParaRPr lang="cs-CZ" sz="2000" i="1" dirty="0" smtClean="0">
              <a:solidFill>
                <a:srgbClr val="FF0000"/>
              </a:solidFill>
            </a:endParaRPr>
          </a:p>
          <a:p>
            <a:pPr marL="457200" indent="-457200">
              <a:buAutoNum type="arabicPeriod"/>
            </a:pPr>
            <a:r>
              <a:rPr lang="cs-CZ" sz="2000" i="1" dirty="0" smtClean="0">
                <a:solidFill>
                  <a:srgbClr val="FF0000"/>
                </a:solidFill>
              </a:rPr>
              <a:t>Pozorně přečíst text slovní úlohy.</a:t>
            </a:r>
          </a:p>
          <a:p>
            <a:pPr marL="457200" indent="-457200">
              <a:buAutoNum type="arabicPeriod"/>
            </a:pPr>
            <a:endParaRPr lang="cs-CZ" sz="2000" i="1" dirty="0" smtClean="0">
              <a:solidFill>
                <a:srgbClr val="FF0000"/>
              </a:solidFill>
            </a:endParaRPr>
          </a:p>
          <a:p>
            <a:pPr marL="457200" indent="-457200">
              <a:buAutoNum type="arabicPeriod"/>
            </a:pPr>
            <a:r>
              <a:rPr lang="cs-CZ" sz="2000" i="1" dirty="0" smtClean="0">
                <a:solidFill>
                  <a:srgbClr val="FF0000"/>
                </a:solidFill>
              </a:rPr>
              <a:t>Uvědomit si vztahy mezi popisovanými jevy, porozumět formulované situaci a kladené otázce. </a:t>
            </a:r>
          </a:p>
          <a:p>
            <a:pPr marL="457200" indent="-457200">
              <a:buAutoNum type="arabicPeriod"/>
            </a:pPr>
            <a:endParaRPr lang="cs-CZ" sz="2000" i="1" dirty="0" smtClean="0">
              <a:solidFill>
                <a:srgbClr val="FF0000"/>
              </a:solidFill>
            </a:endParaRPr>
          </a:p>
          <a:p>
            <a:pPr marL="457200" indent="-457200">
              <a:buAutoNum type="arabicPeriod"/>
            </a:pPr>
            <a:r>
              <a:rPr lang="cs-CZ" sz="2000" i="1" dirty="0" smtClean="0">
                <a:solidFill>
                  <a:srgbClr val="FF0000"/>
                </a:solidFill>
              </a:rPr>
              <a:t>Vhodně zvolit neznámou, matematicky vyjádřit vztahy mezi zadanými a hledanými údaji pomocí neznámé</a:t>
            </a:r>
            <a:endParaRPr lang="cs-CZ" sz="2000" i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476672"/>
            <a:ext cx="43204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400" dirty="0" smtClean="0"/>
          </a:p>
          <a:p>
            <a:r>
              <a:rPr lang="cs-CZ" sz="2400" dirty="0" smtClean="0"/>
              <a:t> x + x + 3     =  15  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220072" y="1484785"/>
            <a:ext cx="3600400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/>
            <a:r>
              <a:rPr lang="cs-CZ" sz="2400" i="1" dirty="0" smtClean="0">
                <a:solidFill>
                  <a:srgbClr val="FF0000"/>
                </a:solidFill>
              </a:rPr>
              <a:t>4.    Sestavit rovnici.</a:t>
            </a:r>
          </a:p>
          <a:p>
            <a:endParaRPr lang="cs-CZ" sz="2000" i="1" dirty="0" smtClean="0"/>
          </a:p>
          <a:p>
            <a:endParaRPr lang="cs-CZ" sz="2000" i="1" dirty="0" smtClean="0"/>
          </a:p>
          <a:p>
            <a:endParaRPr lang="cs-CZ" sz="2000" i="1" dirty="0" smtClean="0"/>
          </a:p>
          <a:p>
            <a:endParaRPr lang="cs-CZ" sz="2000" i="1" dirty="0" smtClean="0"/>
          </a:p>
          <a:p>
            <a:r>
              <a:rPr lang="cs-CZ" sz="2400" i="1" dirty="0" smtClean="0">
                <a:solidFill>
                  <a:srgbClr val="FF0000"/>
                </a:solidFill>
              </a:rPr>
              <a:t>5.   Vyřešit ji.</a:t>
            </a:r>
          </a:p>
          <a:p>
            <a:endParaRPr lang="cs-CZ" sz="2400" i="1" dirty="0" smtClean="0">
              <a:solidFill>
                <a:srgbClr val="FF0000"/>
              </a:solidFill>
            </a:endParaRPr>
          </a:p>
          <a:p>
            <a:r>
              <a:rPr lang="cs-CZ" sz="2400" i="1" dirty="0" smtClean="0">
                <a:solidFill>
                  <a:srgbClr val="FF0000"/>
                </a:solidFill>
              </a:rPr>
              <a:t>6.   Provést zkoušku rovnice   </a:t>
            </a:r>
          </a:p>
          <a:p>
            <a:endParaRPr lang="cs-CZ" sz="2000" i="1" dirty="0" smtClean="0"/>
          </a:p>
          <a:p>
            <a:endParaRPr lang="cs-CZ" sz="2000" i="1" dirty="0" smtClean="0"/>
          </a:p>
          <a:p>
            <a:endParaRPr lang="cs-CZ" sz="2400" i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1412776"/>
            <a:ext cx="44644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 2x  +  3       =  15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827584" y="2060848"/>
            <a:ext cx="5040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2x 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259632" y="2060848"/>
            <a:ext cx="6480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+3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123728" y="2060848"/>
            <a:ext cx="10081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=  15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275856" y="2060848"/>
            <a:ext cx="10081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/ -3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987824" y="2060848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-3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475656" y="2636912"/>
            <a:ext cx="720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2x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123728" y="2636912"/>
            <a:ext cx="9361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=  12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131840" y="2636912"/>
            <a:ext cx="9361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/: 2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403648" y="3140968"/>
            <a:ext cx="17281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    x   =  6</a:t>
            </a:r>
            <a:endParaRPr lang="cs-CZ" sz="2400" dirty="0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1835696" y="3861048"/>
            <a:ext cx="86409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827584" y="4077073"/>
            <a:ext cx="36004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L= 6 + </a:t>
            </a:r>
            <a:r>
              <a:rPr lang="cs-CZ" sz="2400" dirty="0" err="1" smtClean="0"/>
              <a:t>6</a:t>
            </a:r>
            <a:r>
              <a:rPr lang="cs-CZ" sz="2400" dirty="0" smtClean="0"/>
              <a:t> + 3 = 15</a:t>
            </a:r>
            <a:endParaRPr lang="cs-CZ" sz="24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827584" y="4653136"/>
            <a:ext cx="23042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 = 15       L = P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8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9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4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9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4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9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4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9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4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6" grpId="1"/>
      <p:bldP spid="7" grpId="0"/>
      <p:bldP spid="8" grpId="0"/>
      <p:bldP spid="9" grpId="0"/>
      <p:bldP spid="10" grpId="0"/>
      <p:bldP spid="11" grpId="0"/>
      <p:bldP spid="12" grpId="0"/>
      <p:bldP spid="13" grpId="0"/>
      <p:bldP spid="20" grpId="0"/>
      <p:bldP spid="2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548680"/>
            <a:ext cx="345638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Žen………………….  x</a:t>
            </a:r>
          </a:p>
          <a:p>
            <a:r>
              <a:rPr lang="cs-CZ" sz="2400" dirty="0" smtClean="0"/>
              <a:t>Mužů………………   x + 3</a:t>
            </a:r>
          </a:p>
          <a:p>
            <a:r>
              <a:rPr lang="cs-CZ" sz="2400" dirty="0" smtClean="0"/>
              <a:t>--------------------------------</a:t>
            </a:r>
          </a:p>
          <a:p>
            <a:r>
              <a:rPr lang="cs-CZ" sz="2400" dirty="0" smtClean="0"/>
              <a:t>Celkem……………  15 osob</a:t>
            </a:r>
          </a:p>
          <a:p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851920" y="188640"/>
            <a:ext cx="158417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Zk</a:t>
            </a:r>
            <a:r>
              <a:rPr lang="cs-CZ" sz="2400" dirty="0" smtClean="0"/>
              <a:t>.</a:t>
            </a:r>
          </a:p>
          <a:p>
            <a:r>
              <a:rPr lang="cs-CZ" sz="2400" dirty="0" smtClean="0"/>
              <a:t>6</a:t>
            </a:r>
          </a:p>
          <a:p>
            <a:r>
              <a:rPr lang="cs-CZ" sz="2400" dirty="0" smtClean="0"/>
              <a:t>6+3=9</a:t>
            </a:r>
          </a:p>
          <a:p>
            <a:r>
              <a:rPr lang="cs-CZ" sz="2400" dirty="0" smtClean="0"/>
              <a:t>------------</a:t>
            </a:r>
          </a:p>
          <a:p>
            <a:r>
              <a:rPr lang="cs-CZ" sz="2400" dirty="0" smtClean="0"/>
              <a:t>6 + 9 =15</a:t>
            </a:r>
          </a:p>
          <a:p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724128" y="188640"/>
            <a:ext cx="30963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>
                <a:solidFill>
                  <a:srgbClr val="FF0000"/>
                </a:solidFill>
              </a:rPr>
              <a:t>6.  Provést zkoušku slovní úlohy.</a:t>
            </a:r>
            <a:endParaRPr lang="cs-CZ" sz="2400" i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67544" y="2708920"/>
            <a:ext cx="50405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Na zájezdu bylo 9 mužů a 6 žen.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940152" y="2636912"/>
            <a:ext cx="26642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>
                <a:solidFill>
                  <a:srgbClr val="FF0000"/>
                </a:solidFill>
              </a:rPr>
              <a:t>Napsat odpověď.</a:t>
            </a:r>
            <a:endParaRPr lang="cs-CZ" sz="2400" i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6" grpId="0"/>
      <p:bldP spid="7" grpId="0"/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404664"/>
            <a:ext cx="81369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Př</a:t>
            </a:r>
            <a:r>
              <a:rPr lang="cs-CZ" sz="2400" dirty="0" smtClean="0"/>
              <a:t> 2:  Ve sportovní třídě je 28 žáků. Chlapců je 3krát více než děvčat. Kolik je ve třídě děvčat  a kolik chlapců?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5576" y="1556792"/>
            <a:ext cx="540060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Dívky…………………   z</a:t>
            </a:r>
          </a:p>
          <a:p>
            <a:r>
              <a:rPr lang="cs-CZ" sz="2400" dirty="0" smtClean="0"/>
              <a:t>Chlapci……………..  3 z</a:t>
            </a:r>
          </a:p>
          <a:p>
            <a:r>
              <a:rPr lang="cs-CZ" sz="2400" dirty="0" smtClean="0"/>
              <a:t>-----------------------------------</a:t>
            </a:r>
          </a:p>
          <a:p>
            <a:r>
              <a:rPr lang="cs-CZ" sz="2400" dirty="0" smtClean="0"/>
              <a:t>Celkem………………  z + 3 z </a:t>
            </a:r>
          </a:p>
          <a:p>
            <a:r>
              <a:rPr lang="cs-CZ" sz="2400" dirty="0" smtClean="0"/>
              <a:t>Celkem………..……..28 žáků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827584" y="3645024"/>
            <a:ext cx="20882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  +  3 z  =  28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827584" y="4293096"/>
            <a:ext cx="25922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       4 z  =  28  / :7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475656" y="4941168"/>
            <a:ext cx="12961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 z  =  7</a:t>
            </a:r>
            <a:endParaRPr lang="cs-CZ" sz="2400" dirty="0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1691680" y="5445224"/>
            <a:ext cx="79208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1043608" y="5661248"/>
            <a:ext cx="32403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L= 7 + 3 . 7 = </a:t>
            </a:r>
            <a:r>
              <a:rPr lang="cs-CZ" sz="2400" dirty="0" err="1" smtClean="0"/>
              <a:t>7</a:t>
            </a:r>
            <a:r>
              <a:rPr lang="cs-CZ" sz="2400" dirty="0" smtClean="0"/>
              <a:t> + 21 = 28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971600" y="6309320"/>
            <a:ext cx="33123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P= 28       L = P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644008" y="1196752"/>
            <a:ext cx="3312368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Zk</a:t>
            </a:r>
            <a:r>
              <a:rPr lang="cs-CZ" sz="2400" dirty="0" smtClean="0"/>
              <a:t>:</a:t>
            </a:r>
          </a:p>
          <a:p>
            <a:r>
              <a:rPr lang="cs-CZ" sz="2400" dirty="0" smtClean="0"/>
              <a:t>7 dívek</a:t>
            </a:r>
          </a:p>
          <a:p>
            <a:r>
              <a:rPr lang="cs-CZ" sz="2400" dirty="0" smtClean="0"/>
              <a:t>21 chlapců</a:t>
            </a:r>
          </a:p>
          <a:p>
            <a:endParaRPr lang="cs-CZ" sz="2400" dirty="0" smtClean="0"/>
          </a:p>
          <a:p>
            <a:r>
              <a:rPr lang="cs-CZ" sz="2400" dirty="0" smtClean="0"/>
              <a:t>7 + 21 = 28 žáků</a:t>
            </a:r>
          </a:p>
          <a:p>
            <a:endParaRPr lang="cs-CZ" sz="2400" dirty="0" smtClean="0"/>
          </a:p>
          <a:p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716016" y="3573016"/>
            <a:ext cx="39604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Ve sportovní třídě je 7 dívek a 28 chlapců.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10" grpId="0"/>
      <p:bldP spid="11" grpId="0"/>
      <p:bldP spid="12" grpId="0"/>
      <p:bldP spid="1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115616" y="692696"/>
            <a:ext cx="734481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ROSECKÁ, Zdena. </a:t>
            </a:r>
            <a:r>
              <a:rPr lang="cs-CZ" sz="2400" i="1" dirty="0" smtClean="0"/>
              <a:t>Algebra: učebnice pro 8. ročník</a:t>
            </a:r>
            <a:r>
              <a:rPr lang="cs-CZ" sz="2400" dirty="0" smtClean="0"/>
              <a:t>. Brno: Nová škola, 1999, 111 s. ISBN 80-856-0792-1.</a:t>
            </a:r>
          </a:p>
          <a:p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243</TotalTime>
  <Words>375</Words>
  <Application>Microsoft Office PowerPoint</Application>
  <PresentationFormat>Předvádění na obrazovce (4:3)</PresentationFormat>
  <Paragraphs>84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Snímek 1</vt:lpstr>
      <vt:lpstr>Slovní úlohy řešené pomocí lineárních rovnic I.</vt:lpstr>
      <vt:lpstr>Snímek 3</vt:lpstr>
      <vt:lpstr>Snímek 4</vt:lpstr>
      <vt:lpstr>Snímek 5</vt:lpstr>
      <vt:lpstr>Snímek 6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lpt</dc:creator>
  <cp:lastModifiedBy>pc</cp:lastModifiedBy>
  <cp:revision>30</cp:revision>
  <dcterms:created xsi:type="dcterms:W3CDTF">2013-05-13T18:23:50Z</dcterms:created>
  <dcterms:modified xsi:type="dcterms:W3CDTF">2013-07-01T09:57:05Z</dcterms:modified>
</cp:coreProperties>
</file>