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6" r:id="rId3"/>
    <p:sldId id="263" r:id="rId4"/>
    <p:sldId id="264" r:id="rId5"/>
    <p:sldId id="265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0" y="-9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12" Type="http://schemas.openxmlformats.org/officeDocument/2006/relationships/image" Target="../media/image21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44A64D-1BAE-414E-B607-B2FD1B170270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668B00-F515-4683-9702-D9104DC1B1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B863A-F667-4706-9305-C445E6A1288D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79260-9E5B-4E89-BD7A-04AD09C0255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oleObject" Target="../embeddings/oleObject18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2.bin"/><Relationship Id="rId12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1.bin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0.bin"/><Relationship Id="rId10" Type="http://schemas.openxmlformats.org/officeDocument/2006/relationships/oleObject" Target="../embeddings/oleObject15.bin"/><Relationship Id="rId4" Type="http://schemas.openxmlformats.org/officeDocument/2006/relationships/oleObject" Target="../embeddings/oleObject9.bin"/><Relationship Id="rId9" Type="http://schemas.openxmlformats.org/officeDocument/2006/relationships/oleObject" Target="../embeddings/oleObject14.bin"/><Relationship Id="rId14" Type="http://schemas.openxmlformats.org/officeDocument/2006/relationships/oleObject" Target="../embeddings/oleObject19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9" y="608526"/>
            <a:ext cx="1766887" cy="1167806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2699792" y="692696"/>
            <a:ext cx="6120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Základní  škola a mateřská škola v Novém </a:t>
            </a:r>
            <a:r>
              <a:rPr lang="cs-CZ" b="1" dirty="0" err="1" smtClean="0"/>
              <a:t>Strašecí</a:t>
            </a:r>
            <a:r>
              <a:rPr lang="cs-CZ" dirty="0" smtClean="0"/>
              <a:t>        </a:t>
            </a:r>
          </a:p>
          <a:p>
            <a:pPr algn="ctr"/>
            <a:r>
              <a:rPr lang="cs-CZ" dirty="0" smtClean="0"/>
              <a:t> Komenského nám. 209, 271 01 Nové </a:t>
            </a:r>
            <a:r>
              <a:rPr lang="cs-CZ" dirty="0" err="1" smtClean="0"/>
              <a:t>Strašecí</a:t>
            </a:r>
            <a:r>
              <a:rPr lang="cs-CZ" dirty="0" smtClean="0"/>
              <a:t>, </a:t>
            </a:r>
          </a:p>
          <a:p>
            <a:pPr algn="ctr"/>
            <a:r>
              <a:rPr lang="cs-CZ" dirty="0" smtClean="0"/>
              <a:t>tel. 311 240 401, 311 240 400, email: </a:t>
            </a:r>
            <a:r>
              <a:rPr lang="cs-CZ" dirty="0" err="1" smtClean="0"/>
              <a:t>zsnovstra</a:t>
            </a:r>
            <a:r>
              <a:rPr lang="cs-CZ" dirty="0" smtClean="0"/>
              <a:t>@email.</a:t>
            </a:r>
            <a:r>
              <a:rPr lang="cs-CZ" dirty="0" err="1" smtClean="0"/>
              <a:t>cz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1844824"/>
            <a:ext cx="603041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cs-CZ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NÁZEV: VY_42_INOVACE_31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AUTOR: Mgr. Stanislav  Hajný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ROČNÍK: 8.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VZDĚLÁVACÍ OBLAST: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VZDĚLÁVACÍ OBOR: Matematika a její aplikace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TÉMATICKÝ OKRUH: Číslo a proměnná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TÉMA: Slovní úlohy řešené pomocí lineárních rovnic II.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dirty="0" smtClean="0"/>
              <a:t>ANOTACE: Řešení jednoduchých slovních úloh pomocí lineární rovnice.</a:t>
            </a:r>
          </a:p>
        </p:txBody>
      </p:sp>
      <p:pic>
        <p:nvPicPr>
          <p:cNvPr id="5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517232"/>
            <a:ext cx="7992888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Slovní </a:t>
            </a:r>
            <a:r>
              <a:rPr lang="cs-CZ" dirty="0" smtClean="0"/>
              <a:t>úlohy řešené pomocí lineárních rovnic II.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476672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Př.1:  Šestina všech stromů v sadě jsou třešně, polovina jsou meruňky a zbývajících 6 stromů jsou jabloně. Kolik stromů je v sadě.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132856"/>
            <a:ext cx="367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Celkem stromů…………………</a:t>
            </a:r>
          </a:p>
          <a:p>
            <a:endParaRPr lang="cs-CZ" sz="2400" dirty="0" smtClean="0"/>
          </a:p>
          <a:p>
            <a:r>
              <a:rPr lang="cs-CZ" sz="2400" dirty="0" smtClean="0"/>
              <a:t>Třešně………………………………</a:t>
            </a:r>
          </a:p>
          <a:p>
            <a:endParaRPr lang="cs-CZ" sz="2400" dirty="0" smtClean="0"/>
          </a:p>
          <a:p>
            <a:r>
              <a:rPr lang="cs-CZ" sz="2400" dirty="0" smtClean="0"/>
              <a:t>Meruňky………………………….</a:t>
            </a:r>
          </a:p>
          <a:p>
            <a:endParaRPr lang="cs-CZ" sz="2400" dirty="0" smtClean="0"/>
          </a:p>
          <a:p>
            <a:r>
              <a:rPr lang="cs-CZ" sz="2400" dirty="0" smtClean="0"/>
              <a:t>Jabloně ……………………………</a:t>
            </a:r>
            <a:endParaRPr lang="cs-CZ" sz="2400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4356100" y="2205038"/>
          <a:ext cx="431800" cy="360362"/>
        </p:xfrm>
        <a:graphic>
          <a:graphicData uri="http://schemas.openxmlformats.org/presentationml/2006/ole">
            <p:oleObj spid="_x0000_s1026" name="Rovnice" r:id="rId3" imgW="101520" imgH="1396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4355976" y="2636912"/>
          <a:ext cx="432048" cy="864096"/>
        </p:xfrm>
        <a:graphic>
          <a:graphicData uri="http://schemas.openxmlformats.org/presentationml/2006/ole">
            <p:oleObj spid="_x0000_s1027" name="Rovnice" r:id="rId4" imgW="152280" imgH="3934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4355976" y="3501008"/>
          <a:ext cx="432048" cy="792088"/>
        </p:xfrm>
        <a:graphic>
          <a:graphicData uri="http://schemas.openxmlformats.org/presentationml/2006/ole">
            <p:oleObj spid="_x0000_s1028" name="Rovnice" r:id="rId5" imgW="152280" imgH="393480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4427984" y="4365104"/>
          <a:ext cx="288032" cy="360040"/>
        </p:xfrm>
        <a:graphic>
          <a:graphicData uri="http://schemas.openxmlformats.org/presentationml/2006/ole">
            <p:oleObj spid="_x0000_s1029" name="Rovnice" r:id="rId6" imgW="126720" imgH="17748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611560" y="4581128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</a:t>
            </a:r>
            <a:endParaRPr lang="cs-CZ" dirty="0"/>
          </a:p>
        </p:txBody>
      </p:sp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488950" y="4797152"/>
          <a:ext cx="3343275" cy="1008336"/>
        </p:xfrm>
        <a:graphic>
          <a:graphicData uri="http://schemas.openxmlformats.org/presentationml/2006/ole">
            <p:oleObj spid="_x0000_s1031" name="Rovnice" r:id="rId7" imgW="1002960" imgH="393480" progId="Equation.3">
              <p:embed/>
            </p:oleObj>
          </a:graphicData>
        </a:graphic>
      </p:graphicFrame>
      <p:graphicFrame>
        <p:nvGraphicFramePr>
          <p:cNvPr id="13" name="Objekt 12"/>
          <p:cNvGraphicFramePr>
            <a:graphicFrameLocks noChangeAspect="1"/>
          </p:cNvGraphicFramePr>
          <p:nvPr/>
        </p:nvGraphicFramePr>
        <p:xfrm>
          <a:off x="4502150" y="3213100"/>
          <a:ext cx="139700" cy="431800"/>
        </p:xfrm>
        <a:graphic>
          <a:graphicData uri="http://schemas.openxmlformats.org/presentationml/2006/ole">
            <p:oleObj spid="_x0000_s1032" name="Rovnice" r:id="rId8" imgW="139680" imgH="431640" progId="Equation.3">
              <p:embed/>
            </p:oleObj>
          </a:graphicData>
        </a:graphic>
      </p:graphicFrame>
      <p:graphicFrame>
        <p:nvGraphicFramePr>
          <p:cNvPr id="14" name="Objekt 13"/>
          <p:cNvGraphicFramePr>
            <a:graphicFrameLocks noChangeAspect="1"/>
          </p:cNvGraphicFramePr>
          <p:nvPr/>
        </p:nvGraphicFramePr>
        <p:xfrm>
          <a:off x="251520" y="5805264"/>
          <a:ext cx="3168352" cy="465832"/>
        </p:xfrm>
        <a:graphic>
          <a:graphicData uri="http://schemas.openxmlformats.org/presentationml/2006/ole">
            <p:oleObj spid="_x0000_s1033" name="Rovnice" r:id="rId9" imgW="93960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2050" name="Rovnice" r:id="rId3" imgW="114120" imgH="215640" progId="Equation.3">
              <p:embed/>
            </p:oleObj>
          </a:graphicData>
        </a:graphic>
      </p:graphicFrame>
      <p:graphicFrame>
        <p:nvGraphicFramePr>
          <p:cNvPr id="3" name="Objekt 2"/>
          <p:cNvGraphicFramePr>
            <a:graphicFrameLocks noChangeAspect="1"/>
          </p:cNvGraphicFramePr>
          <p:nvPr/>
        </p:nvGraphicFramePr>
        <p:xfrm>
          <a:off x="611560" y="260648"/>
          <a:ext cx="2232248" cy="465832"/>
        </p:xfrm>
        <a:graphic>
          <a:graphicData uri="http://schemas.openxmlformats.org/presentationml/2006/ole">
            <p:oleObj spid="_x0000_s2051" name="Rovnice" r:id="rId4" imgW="749160" imgH="177480" progId="Equation.3">
              <p:embed/>
            </p:oleObj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987824" y="332656"/>
          <a:ext cx="720080" cy="393824"/>
        </p:xfrm>
        <a:graphic>
          <a:graphicData uri="http://schemas.openxmlformats.org/presentationml/2006/ole">
            <p:oleObj spid="_x0000_s2052" name="Rovnice" r:id="rId5" imgW="342720" imgH="17748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259632" y="692696"/>
          <a:ext cx="2700338" cy="465137"/>
        </p:xfrm>
        <a:graphic>
          <a:graphicData uri="http://schemas.openxmlformats.org/presentationml/2006/ole">
            <p:oleObj spid="_x0000_s2053" name="Rovnice" r:id="rId6" imgW="723600" imgH="1774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1259632" y="1124744"/>
          <a:ext cx="1512168" cy="504056"/>
        </p:xfrm>
        <a:graphic>
          <a:graphicData uri="http://schemas.openxmlformats.org/presentationml/2006/ole">
            <p:oleObj spid="_x0000_s2054" name="Rovnice" r:id="rId7" imgW="393480" imgH="177480" progId="Equation.3">
              <p:embed/>
            </p:oleObj>
          </a:graphicData>
        </a:graphic>
      </p:graphicFrame>
      <p:cxnSp>
        <p:nvCxnSpPr>
          <p:cNvPr id="8" name="Přímá spojovací čára 7"/>
          <p:cNvCxnSpPr/>
          <p:nvPr/>
        </p:nvCxnSpPr>
        <p:spPr>
          <a:xfrm>
            <a:off x="1403648" y="1700808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4572000" y="260648"/>
          <a:ext cx="3600400" cy="720080"/>
        </p:xfrm>
        <a:graphic>
          <a:graphicData uri="http://schemas.openxmlformats.org/presentationml/2006/ole">
            <p:oleObj spid="_x0000_s2055" name="Rovnice" r:id="rId8" imgW="2145960" imgH="393480" progId="Equation.3">
              <p:embed/>
            </p:oleObj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5004048" y="980728"/>
          <a:ext cx="1656184" cy="360040"/>
        </p:xfrm>
        <a:graphic>
          <a:graphicData uri="http://schemas.openxmlformats.org/presentationml/2006/ole">
            <p:oleObj spid="_x0000_s2056" name="Rovnice" r:id="rId9" imgW="419040" imgH="177480" progId="Equation.3">
              <p:embed/>
            </p:oleObj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5004048" y="1340768"/>
          <a:ext cx="1368152" cy="360040"/>
        </p:xfrm>
        <a:graphic>
          <a:graphicData uri="http://schemas.openxmlformats.org/presentationml/2006/ole">
            <p:oleObj spid="_x0000_s2057" name="Rovnice" r:id="rId10" imgW="380880" imgH="164880" progId="Equation.3">
              <p:embed/>
            </p:oleObj>
          </a:graphicData>
        </a:graphic>
      </p:graphicFrame>
      <p:sp>
        <p:nvSpPr>
          <p:cNvPr id="14" name="Obdélník 13"/>
          <p:cNvSpPr/>
          <p:nvPr/>
        </p:nvSpPr>
        <p:spPr>
          <a:xfrm>
            <a:off x="611560" y="2060848"/>
            <a:ext cx="38164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Celkem stromů…………………</a:t>
            </a:r>
          </a:p>
          <a:p>
            <a:endParaRPr lang="cs-CZ" sz="2400" dirty="0" smtClean="0"/>
          </a:p>
          <a:p>
            <a:r>
              <a:rPr lang="cs-CZ" sz="2400" dirty="0" smtClean="0"/>
              <a:t>Třešně………………………………</a:t>
            </a:r>
          </a:p>
          <a:p>
            <a:endParaRPr lang="cs-CZ" sz="2400" dirty="0" smtClean="0"/>
          </a:p>
          <a:p>
            <a:r>
              <a:rPr lang="cs-CZ" sz="2400" dirty="0" smtClean="0"/>
              <a:t>Meruňky………………………….</a:t>
            </a:r>
          </a:p>
          <a:p>
            <a:endParaRPr lang="cs-CZ" sz="2400" dirty="0" smtClean="0"/>
          </a:p>
          <a:p>
            <a:r>
              <a:rPr lang="cs-CZ" sz="2400" dirty="0" smtClean="0"/>
              <a:t>Jabloně ……………………………</a:t>
            </a:r>
            <a:endParaRPr lang="cs-CZ" sz="2400" dirty="0"/>
          </a:p>
        </p:txBody>
      </p:sp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4211960" y="2060848"/>
          <a:ext cx="3151187" cy="457200"/>
        </p:xfrm>
        <a:graphic>
          <a:graphicData uri="http://schemas.openxmlformats.org/presentationml/2006/ole">
            <p:oleObj spid="_x0000_s2058" name="Rovnice" r:id="rId11" imgW="1155600" imgH="177480" progId="Equation.3">
              <p:embed/>
            </p:oleObj>
          </a:graphicData>
        </a:graphic>
      </p:graphicFrame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4355976" y="2636912"/>
          <a:ext cx="2808312" cy="864096"/>
        </p:xfrm>
        <a:graphic>
          <a:graphicData uri="http://schemas.openxmlformats.org/presentationml/2006/ole">
            <p:oleObj spid="_x0000_s2059" name="Rovnice" r:id="rId12" imgW="1358640" imgH="393480" progId="Equation.3">
              <p:embed/>
            </p:oleObj>
          </a:graphicData>
        </a:graphic>
      </p:graphicFrame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4139952" y="3284984"/>
          <a:ext cx="3022600" cy="1008063"/>
        </p:xfrm>
        <a:graphic>
          <a:graphicData uri="http://schemas.openxmlformats.org/presentationml/2006/ole">
            <p:oleObj spid="_x0000_s2060" name="Rovnice" r:id="rId13" imgW="1066680" imgH="393480" progId="Equation.3">
              <p:embed/>
            </p:oleObj>
          </a:graphicData>
        </a:graphic>
      </p:graphicFrame>
      <p:graphicFrame>
        <p:nvGraphicFramePr>
          <p:cNvPr id="2061" name="Object 13"/>
          <p:cNvGraphicFramePr>
            <a:graphicFrameLocks noChangeAspect="1"/>
          </p:cNvGraphicFramePr>
          <p:nvPr/>
        </p:nvGraphicFramePr>
        <p:xfrm>
          <a:off x="4139952" y="4221088"/>
          <a:ext cx="2860675" cy="431800"/>
        </p:xfrm>
        <a:graphic>
          <a:graphicData uri="http://schemas.openxmlformats.org/presentationml/2006/ole">
            <p:oleObj spid="_x0000_s2061" name="Rovnice" r:id="rId14" imgW="1257120" imgH="177480" progId="Equation.3">
              <p:embed/>
            </p:oleObj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683568" y="4941168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sadu je celkem 18 ks stromů.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Př.2: Za pět košil a 2 svetry zaplatila maminka 2440Kč. Svetr byl o 205 Kč dražší než košile. Urči cenu košile a svetru.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               počet kusů      cena/kus         cena celkem </a:t>
            </a:r>
          </a:p>
          <a:p>
            <a:r>
              <a:rPr lang="cs-CZ" sz="2400" dirty="0" smtClean="0"/>
              <a:t>Košile…………….5 ks ……………….y Kč………….5y  Kč</a:t>
            </a:r>
          </a:p>
          <a:p>
            <a:r>
              <a:rPr lang="cs-CZ" sz="2400" dirty="0" smtClean="0"/>
              <a:t>Svetr………………2 ks………….......y+205 Kč..2(y+205) Kč</a:t>
            </a:r>
          </a:p>
          <a:p>
            <a:r>
              <a:rPr lang="cs-CZ" sz="2400" dirty="0" smtClean="0"/>
              <a:t>Celkem………………………………………………….2440 Kč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636912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----------------------------------------------------------------------------------------------------------------------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3284984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5y + 2(y+205) = 2440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3789040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5y + 2y + 410    = 2440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422108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7y                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39952" y="422108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/-410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19672" y="4653136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7y     =  2030   /:7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5085184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y  =  290</a:t>
            </a:r>
            <a:endParaRPr lang="cs-CZ" sz="2400" dirty="0"/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2051720" y="5589240"/>
            <a:ext cx="1440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4716016" y="3356992"/>
            <a:ext cx="44279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ZK : L= 5.290 + 2.(290+205)=</a:t>
            </a:r>
          </a:p>
          <a:p>
            <a:r>
              <a:rPr lang="cs-CZ" sz="2400" dirty="0" smtClean="0"/>
              <a:t>          = 1450 + 2.495= 1450+990=</a:t>
            </a:r>
          </a:p>
          <a:p>
            <a:r>
              <a:rPr lang="cs-CZ" sz="2400" dirty="0" smtClean="0"/>
              <a:t>          = 2440</a:t>
            </a:r>
          </a:p>
          <a:p>
            <a:r>
              <a:rPr lang="cs-CZ" sz="2400" dirty="0" smtClean="0"/>
              <a:t>        P= 2440         L = P      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20272" y="1268760"/>
            <a:ext cx="2123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ZK:</a:t>
            </a:r>
          </a:p>
          <a:p>
            <a:r>
              <a:rPr lang="cs-CZ" sz="2400" dirty="0" smtClean="0"/>
              <a:t>5.290 = 1450</a:t>
            </a:r>
          </a:p>
          <a:p>
            <a:r>
              <a:rPr lang="cs-CZ" sz="2400" dirty="0" smtClean="0"/>
              <a:t>2.495 =   990</a:t>
            </a:r>
          </a:p>
          <a:p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36296" y="2420888"/>
            <a:ext cx="1907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         2440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5576" y="5661248"/>
            <a:ext cx="5976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Košile stojí 290 Kč a svetr  495 Kč.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19872" y="4221088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-410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403648" y="422108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+410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339752" y="422108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= 2440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0" grpId="0"/>
      <p:bldP spid="11" grpId="0"/>
      <p:bldP spid="16" grpId="0"/>
      <p:bldP spid="17" grpId="0"/>
      <p:bldP spid="18" grpId="0"/>
      <p:bldP spid="19" grpId="0"/>
      <p:bldP spid="20" grpId="0"/>
      <p:bldP spid="21" grpId="0"/>
      <p:bldP spid="21" grpId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548680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ROSECKÁ, Zdena. </a:t>
            </a:r>
            <a:r>
              <a:rPr lang="cs-CZ" sz="2400" i="1" dirty="0" smtClean="0"/>
              <a:t>Algebra: učebnice pro 8. ročník</a:t>
            </a:r>
            <a:r>
              <a:rPr lang="cs-CZ" sz="2400" dirty="0" smtClean="0"/>
              <a:t>. Brno: Nová škola, 1999, 111 s. ISBN 80-856-0792-1.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279</Words>
  <Application>Microsoft Office PowerPoint</Application>
  <PresentationFormat>Předvádění na obrazovce (4:3)</PresentationFormat>
  <Paragraphs>58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Rovnice</vt:lpstr>
      <vt:lpstr>Snímek 1</vt:lpstr>
      <vt:lpstr>Slovní úlohy řešené pomocí lineárních rovnic II.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lpt</dc:creator>
  <cp:lastModifiedBy>pc</cp:lastModifiedBy>
  <cp:revision>44</cp:revision>
  <dcterms:created xsi:type="dcterms:W3CDTF">2013-05-13T18:23:50Z</dcterms:created>
  <dcterms:modified xsi:type="dcterms:W3CDTF">2013-07-01T09:58:43Z</dcterms:modified>
</cp:coreProperties>
</file>