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61" r:id="rId4"/>
    <p:sldId id="262" r:id="rId5"/>
    <p:sldId id="263" r:id="rId6"/>
    <p:sldId id="264" r:id="rId7"/>
    <p:sldId id="265" r:id="rId8"/>
    <p:sldId id="266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90" y="-9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Relationship Id="rId4" Type="http://schemas.openxmlformats.org/officeDocument/2006/relationships/image" Target="../media/image6.wmf"/></Relationships>
</file>

<file path=ppt/drawings/_rels/vmlDrawing2.v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8.wmf"/><Relationship Id="rId1" Type="http://schemas.openxmlformats.org/officeDocument/2006/relationships/image" Target="../media/image7.wmf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CF0AD-138F-4CE7-B58E-19B98E6679B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D5382-94ED-4CC3-B9B4-34747298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CF0AD-138F-4CE7-B58E-19B98E6679B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D5382-94ED-4CC3-B9B4-34747298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CF0AD-138F-4CE7-B58E-19B98E6679B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D5382-94ED-4CC3-B9B4-34747298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CF0AD-138F-4CE7-B58E-19B98E6679B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D5382-94ED-4CC3-B9B4-34747298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CF0AD-138F-4CE7-B58E-19B98E6679B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D5382-94ED-4CC3-B9B4-34747298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CF0AD-138F-4CE7-B58E-19B98E6679B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D5382-94ED-4CC3-B9B4-34747298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CF0AD-138F-4CE7-B58E-19B98E6679B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D5382-94ED-4CC3-B9B4-34747298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CF0AD-138F-4CE7-B58E-19B98E6679B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D5382-94ED-4CC3-B9B4-34747298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CF0AD-138F-4CE7-B58E-19B98E6679B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D5382-94ED-4CC3-B9B4-34747298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CF0AD-138F-4CE7-B58E-19B98E6679B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D5382-94ED-4CC3-B9B4-34747298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CF0AD-138F-4CE7-B58E-19B98E6679B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D5382-94ED-4CC3-B9B4-34747298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2CF0AD-138F-4CE7-B58E-19B98E6679B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FD5382-94ED-4CC3-B9B4-34747298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4.bin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0.bin"/><Relationship Id="rId3" Type="http://schemas.openxmlformats.org/officeDocument/2006/relationships/oleObject" Target="../embeddings/oleObject5.bin"/><Relationship Id="rId7" Type="http://schemas.openxmlformats.org/officeDocument/2006/relationships/oleObject" Target="../embeddings/oleObject9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8.bin"/><Relationship Id="rId5" Type="http://schemas.openxmlformats.org/officeDocument/2006/relationships/oleObject" Target="../embeddings/oleObject7.bin"/><Relationship Id="rId10" Type="http://schemas.openxmlformats.org/officeDocument/2006/relationships/oleObject" Target="../embeddings/oleObject12.bin"/><Relationship Id="rId4" Type="http://schemas.openxmlformats.org/officeDocument/2006/relationships/oleObject" Target="../embeddings/oleObject6.bin"/><Relationship Id="rId9" Type="http://schemas.openxmlformats.org/officeDocument/2006/relationships/oleObject" Target="../embeddings/oleObject11.bin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9" y="608526"/>
            <a:ext cx="1766887" cy="1167806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843808" y="692696"/>
            <a:ext cx="554461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/>
              <a:t>Základní  škola a mateřská škola v Novém </a:t>
            </a:r>
            <a:r>
              <a:rPr lang="cs-CZ" b="1" dirty="0" err="1" smtClean="0"/>
              <a:t>Strašecí</a:t>
            </a:r>
            <a:r>
              <a:rPr lang="cs-CZ" dirty="0" smtClean="0"/>
              <a:t>        </a:t>
            </a:r>
          </a:p>
          <a:p>
            <a:pPr algn="ctr"/>
            <a:r>
              <a:rPr lang="cs-CZ" dirty="0" smtClean="0"/>
              <a:t> Komenského nám. 209, 271 01 Nové </a:t>
            </a:r>
            <a:r>
              <a:rPr lang="cs-CZ" dirty="0" err="1" smtClean="0"/>
              <a:t>Strašecí</a:t>
            </a:r>
            <a:r>
              <a:rPr lang="cs-CZ" dirty="0" smtClean="0"/>
              <a:t>, </a:t>
            </a:r>
          </a:p>
          <a:p>
            <a:pPr algn="ctr"/>
            <a:r>
              <a:rPr lang="cs-CZ" dirty="0" smtClean="0"/>
              <a:t>tel. 311 240 401, 311 240 400, email: </a:t>
            </a:r>
            <a:r>
              <a:rPr lang="cs-CZ" dirty="0" err="1" smtClean="0"/>
              <a:t>zsnovstra</a:t>
            </a:r>
            <a:r>
              <a:rPr lang="cs-CZ" dirty="0" smtClean="0"/>
              <a:t>@email.</a:t>
            </a:r>
            <a:r>
              <a:rPr lang="cs-CZ" dirty="0" err="1" smtClean="0"/>
              <a:t>cz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827584" y="1916831"/>
            <a:ext cx="648072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Font typeface="Wingdings" pitchFamily="2" charset="2"/>
              <a:buChar char="Ø"/>
            </a:pPr>
            <a:r>
              <a:rPr lang="cs-CZ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NÁZEV: VY_42_INOVACE_32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AUTOR: Mgr. Stanislav  Hajný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ROČNÍK: 8.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TÉMATICKÝ OKRUH: Číslo a proměnná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TÉMA: Slovní úlohy o pohybu.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ANOTACE: Řešení slovních úloh pomocí rovnic.</a:t>
            </a:r>
          </a:p>
        </p:txBody>
      </p:sp>
      <p:pic>
        <p:nvPicPr>
          <p:cNvPr id="7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5517232"/>
            <a:ext cx="7992888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Slovní </a:t>
            </a:r>
            <a:r>
              <a:rPr lang="cs-CZ" dirty="0" smtClean="0"/>
              <a:t>úlohy o pohybu.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770485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Př.1 : Horské chaty Větrná a Roubenka spojuje trať pro běžce na lyžích dlouhá 35 km.  Z obou chat současně vyrazili v 9.00h dva spolužáci na běžkách proti sobě. Z chaty Větrná běžel Mirek  průměrnou rychlostí  13km/</a:t>
            </a:r>
            <a:r>
              <a:rPr lang="cs-CZ" sz="2400" dirty="0" err="1" smtClean="0"/>
              <a:t>h</a:t>
            </a:r>
            <a:r>
              <a:rPr lang="cs-CZ" sz="2400" dirty="0" smtClean="0"/>
              <a:t>.  Z chaty Roubenka vyjel Hynek  a běžel průměrnou rychlostí 15 km/</a:t>
            </a:r>
            <a:r>
              <a:rPr lang="cs-CZ" sz="2400" dirty="0" err="1" smtClean="0"/>
              <a:t>h</a:t>
            </a:r>
            <a:r>
              <a:rPr lang="cs-CZ" sz="2400" dirty="0" smtClean="0"/>
              <a:t>.</a:t>
            </a:r>
          </a:p>
          <a:p>
            <a:pPr marL="457200" indent="-457200">
              <a:buAutoNum type="alphaLcParenR"/>
            </a:pPr>
            <a:r>
              <a:rPr lang="cs-CZ" sz="2400" dirty="0" smtClean="0"/>
              <a:t>Za kolik hodin a minut běhu se oba chlapci setkali?</a:t>
            </a:r>
          </a:p>
          <a:p>
            <a:pPr marL="457200" indent="-457200">
              <a:buAutoNum type="alphaLcParenR"/>
            </a:pPr>
            <a:r>
              <a:rPr lang="cs-CZ" sz="2400" dirty="0" smtClean="0"/>
              <a:t>V kolik hodin a minut se potkali?</a:t>
            </a:r>
          </a:p>
          <a:p>
            <a:pPr marL="457200" indent="-457200">
              <a:buAutoNum type="alphaLcParenR"/>
            </a:pPr>
            <a:r>
              <a:rPr lang="cs-CZ" sz="2400" dirty="0" smtClean="0"/>
              <a:t>Kolik km každý z nich uběhl, než se setkali?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3573016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Rozbor příkladu a jeho řešení :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4149080"/>
            <a:ext cx="626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Úlohu  lze graficky znázornit :</a:t>
            </a:r>
            <a:endParaRPr lang="cs-CZ" sz="2400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1115616" y="5157192"/>
            <a:ext cx="56886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611560" y="4509120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Větrná</a:t>
            </a:r>
            <a:endParaRPr lang="cs-CZ" sz="2400" dirty="0">
              <a:solidFill>
                <a:srgbClr val="00B0F0"/>
              </a:solidFill>
            </a:endParaRPr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1115616" y="5085184"/>
            <a:ext cx="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6804248" y="5085184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5868144" y="4437112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Roubenka</a:t>
            </a:r>
            <a:endParaRPr lang="cs-CZ" sz="2400" dirty="0">
              <a:solidFill>
                <a:srgbClr val="00B0F0"/>
              </a:solidFill>
            </a:endParaRPr>
          </a:p>
        </p:txBody>
      </p:sp>
      <p:cxnSp>
        <p:nvCxnSpPr>
          <p:cNvPr id="18" name="Přímá spojovací čára 17"/>
          <p:cNvCxnSpPr/>
          <p:nvPr/>
        </p:nvCxnSpPr>
        <p:spPr>
          <a:xfrm>
            <a:off x="3563888" y="5157192"/>
            <a:ext cx="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2195736" y="4509120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     Místo setkání</a:t>
            </a:r>
            <a:endParaRPr lang="cs-CZ" sz="2400" dirty="0">
              <a:solidFill>
                <a:srgbClr val="00B0F0"/>
              </a:solidFill>
            </a:endParaRPr>
          </a:p>
        </p:txBody>
      </p:sp>
      <p:cxnSp>
        <p:nvCxnSpPr>
          <p:cNvPr id="21" name="Přímá spojovací šipka 20"/>
          <p:cNvCxnSpPr/>
          <p:nvPr/>
        </p:nvCxnSpPr>
        <p:spPr>
          <a:xfrm>
            <a:off x="1115616" y="5445224"/>
            <a:ext cx="24482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flipH="1">
            <a:off x="3563888" y="5445224"/>
            <a:ext cx="324036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1475656" y="5517232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</a:t>
            </a:r>
            <a:r>
              <a:rPr lang="cs-CZ" sz="2000" baseline="-25000" dirty="0" smtClean="0"/>
              <a:t>1</a:t>
            </a:r>
            <a:r>
              <a:rPr lang="cs-CZ" sz="2000" dirty="0" smtClean="0"/>
              <a:t> = v</a:t>
            </a:r>
            <a:r>
              <a:rPr lang="cs-CZ" sz="2000" baseline="-25000" dirty="0" smtClean="0"/>
              <a:t>1</a:t>
            </a:r>
            <a:r>
              <a:rPr lang="cs-CZ" sz="2000" dirty="0" smtClean="0"/>
              <a:t>.t</a:t>
            </a:r>
            <a:r>
              <a:rPr lang="cs-CZ" sz="2000" baseline="-25000" dirty="0" smtClean="0"/>
              <a:t> </a:t>
            </a:r>
            <a:r>
              <a:rPr lang="cs-CZ" sz="2000" dirty="0" smtClean="0"/>
              <a:t> </a:t>
            </a:r>
            <a:endParaRPr lang="cs-CZ" sz="2000" dirty="0"/>
          </a:p>
        </p:txBody>
      </p:sp>
      <p:sp>
        <p:nvSpPr>
          <p:cNvPr id="31" name="Obdélník 30"/>
          <p:cNvSpPr/>
          <p:nvPr/>
        </p:nvSpPr>
        <p:spPr>
          <a:xfrm>
            <a:off x="4572000" y="5517232"/>
            <a:ext cx="15841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</a:t>
            </a:r>
            <a:r>
              <a:rPr lang="cs-CZ" baseline="-25000" dirty="0" smtClean="0"/>
              <a:t>2</a:t>
            </a:r>
            <a:r>
              <a:rPr lang="cs-CZ" dirty="0" smtClean="0"/>
              <a:t>= v</a:t>
            </a:r>
            <a:r>
              <a:rPr lang="cs-CZ" baseline="-25000" dirty="0" smtClean="0"/>
              <a:t>2</a:t>
            </a:r>
            <a:r>
              <a:rPr lang="cs-CZ" dirty="0" smtClean="0"/>
              <a:t>.t</a:t>
            </a:r>
            <a:r>
              <a:rPr lang="cs-CZ" baseline="-25000" dirty="0" smtClean="0"/>
              <a:t> 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3" name="Levá složená závorka 32"/>
          <p:cNvSpPr/>
          <p:nvPr/>
        </p:nvSpPr>
        <p:spPr>
          <a:xfrm rot="16200000">
            <a:off x="3527884" y="3032956"/>
            <a:ext cx="864096" cy="5688632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extovéPole 33"/>
          <p:cNvSpPr txBox="1"/>
          <p:nvPr/>
        </p:nvSpPr>
        <p:spPr>
          <a:xfrm>
            <a:off x="3635896" y="6237312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35 km</a:t>
            </a:r>
            <a:endParaRPr lang="cs-CZ" sz="24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2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7" grpId="0"/>
      <p:bldP spid="12" grpId="0"/>
      <p:bldP spid="19" grpId="0"/>
      <p:bldP spid="26" grpId="0"/>
      <p:bldP spid="31" grpId="0"/>
      <p:bldP spid="33" grpId="0" animBg="1"/>
      <p:bldP spid="3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260648"/>
            <a:ext cx="633670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   - vzdálenost obou chat</a:t>
            </a:r>
          </a:p>
          <a:p>
            <a:r>
              <a:rPr lang="cs-CZ" sz="2400" dirty="0" smtClean="0"/>
              <a:t>s</a:t>
            </a:r>
            <a:r>
              <a:rPr lang="cs-CZ" sz="2400" baseline="-25000" dirty="0" smtClean="0"/>
              <a:t>1 </a:t>
            </a:r>
            <a:r>
              <a:rPr lang="cs-CZ" sz="2400" dirty="0" smtClean="0"/>
              <a:t> - dráha, kterou uběhl Mirek</a:t>
            </a:r>
          </a:p>
          <a:p>
            <a:r>
              <a:rPr lang="cs-CZ" sz="2400" dirty="0" smtClean="0"/>
              <a:t>v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- průměrná rychlost běhu Mirka</a:t>
            </a:r>
          </a:p>
          <a:p>
            <a:r>
              <a:rPr lang="cs-CZ" sz="2400" dirty="0" smtClean="0"/>
              <a:t>t  -  čas pohybu Mirka – je stejná jako Hynka </a:t>
            </a:r>
          </a:p>
          <a:p>
            <a:r>
              <a:rPr lang="cs-CZ" sz="2400" dirty="0" smtClean="0"/>
              <a:t>s</a:t>
            </a:r>
            <a:r>
              <a:rPr lang="cs-CZ" sz="2400" baseline="-25000" dirty="0" smtClean="0"/>
              <a:t>2 </a:t>
            </a:r>
            <a:r>
              <a:rPr lang="cs-CZ" sz="2400" dirty="0" smtClean="0"/>
              <a:t> - dráha, kterou uběhl Hynek</a:t>
            </a:r>
          </a:p>
          <a:p>
            <a:r>
              <a:rPr lang="cs-CZ" sz="2400" dirty="0" smtClean="0"/>
              <a:t>v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- průměrná rychlost běhu Hynka</a:t>
            </a:r>
          </a:p>
          <a:p>
            <a:r>
              <a:rPr lang="cs-CZ" sz="2400" dirty="0" smtClean="0"/>
              <a:t>t  -  čas pohybu Hynka –je stejná jako Mirka</a:t>
            </a:r>
            <a:endParaRPr lang="cs-CZ" sz="24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67543" y="2969687"/>
          <a:ext cx="7152457" cy="1899472"/>
        </p:xfrm>
        <a:graphic>
          <a:graphicData uri="http://schemas.openxmlformats.org/drawingml/2006/table">
            <a:tbl>
              <a:tblPr/>
              <a:tblGrid>
                <a:gridCol w="660314"/>
                <a:gridCol w="2382255"/>
                <a:gridCol w="1161243"/>
                <a:gridCol w="2948645"/>
              </a:tblGrid>
              <a:tr h="687292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80" marR="7280" marT="728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         rychlost       </a:t>
                      </a:r>
                    </a:p>
                    <a:p>
                      <a:pPr algn="l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   pohybujícího </a:t>
                      </a:r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se</a:t>
                      </a:r>
                    </a:p>
                  </a:txBody>
                  <a:tcPr marL="7280" marR="7280" marT="728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    čas   </a:t>
                      </a:r>
                    </a:p>
                    <a:p>
                      <a:pPr algn="l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  pohybu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80" marR="7280" marT="728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dráha uražená pohybujícím se</a:t>
                      </a:r>
                    </a:p>
                  </a:txBody>
                  <a:tcPr marL="7280" marR="7280" marT="728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4060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80" marR="7280" marT="728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v (km/h)</a:t>
                      </a:r>
                    </a:p>
                  </a:txBody>
                  <a:tcPr marL="7280" marR="7280" marT="728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t(h)</a:t>
                      </a:r>
                    </a:p>
                  </a:txBody>
                  <a:tcPr marL="7280" marR="7280" marT="728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s(km)</a:t>
                      </a:r>
                    </a:p>
                  </a:txBody>
                  <a:tcPr marL="7280" marR="7280" marT="728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4060"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Mirek</a:t>
                      </a:r>
                    </a:p>
                  </a:txBody>
                  <a:tcPr marL="7280" marR="7280" marT="728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13</a:t>
                      </a:r>
                    </a:p>
                  </a:txBody>
                  <a:tcPr marL="7280" marR="7280" marT="728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7280" marR="7280" marT="728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13.t</a:t>
                      </a:r>
                    </a:p>
                  </a:txBody>
                  <a:tcPr marL="7280" marR="7280" marT="728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4060"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Hynek</a:t>
                      </a:r>
                    </a:p>
                  </a:txBody>
                  <a:tcPr marL="7280" marR="7280" marT="728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15</a:t>
                      </a:r>
                    </a:p>
                  </a:txBody>
                  <a:tcPr marL="7280" marR="7280" marT="728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7280" marR="7280" marT="728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15.t</a:t>
                      </a:r>
                    </a:p>
                  </a:txBody>
                  <a:tcPr marL="7280" marR="7280" marT="728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39552" y="5013176"/>
            <a:ext cx="74168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 grafického znázornění je patrné, že součet drah uražených lyžaři se rovná celkové vzdálenosti obou chat.</a:t>
            </a:r>
          </a:p>
          <a:p>
            <a:r>
              <a:rPr lang="cs-CZ" sz="2400" dirty="0" smtClean="0"/>
              <a:t>Obecně se vyjádří rovnice  s</a:t>
            </a:r>
            <a:r>
              <a:rPr lang="cs-CZ" sz="2400" baseline="-25000" dirty="0" smtClean="0"/>
              <a:t>1 </a:t>
            </a:r>
            <a:r>
              <a:rPr lang="cs-CZ" sz="2400" dirty="0" smtClean="0"/>
              <a:t> + s</a:t>
            </a:r>
            <a:r>
              <a:rPr lang="cs-CZ" sz="2400" baseline="-25000" dirty="0" smtClean="0"/>
              <a:t>2 </a:t>
            </a:r>
            <a:r>
              <a:rPr lang="cs-CZ" sz="2400" dirty="0" smtClean="0"/>
              <a:t> = s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1"/>
            <a:ext cx="331236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     s</a:t>
            </a:r>
            <a:r>
              <a:rPr lang="cs-CZ" sz="2400" baseline="-25000" dirty="0" smtClean="0"/>
              <a:t>1 </a:t>
            </a:r>
            <a:r>
              <a:rPr lang="cs-CZ" sz="2400" dirty="0" smtClean="0"/>
              <a:t> + s</a:t>
            </a:r>
            <a:r>
              <a:rPr lang="cs-CZ" sz="2400" baseline="-25000" dirty="0" smtClean="0"/>
              <a:t>2 </a:t>
            </a:r>
            <a:r>
              <a:rPr lang="cs-CZ" sz="2400" dirty="0" smtClean="0"/>
              <a:t>  = 35                      </a:t>
            </a:r>
          </a:p>
          <a:p>
            <a:r>
              <a:rPr lang="cs-CZ" sz="2400" dirty="0" smtClean="0"/>
              <a:t>      v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.t  + v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.t = 35</a:t>
            </a:r>
          </a:p>
          <a:p>
            <a:r>
              <a:rPr lang="cs-CZ" sz="2400" dirty="0" smtClean="0"/>
              <a:t>     13.t + 15.t = 35</a:t>
            </a:r>
          </a:p>
          <a:p>
            <a:r>
              <a:rPr lang="cs-CZ" sz="2400" dirty="0" smtClean="0"/>
              <a:t>               28.t  = 35 / :28</a:t>
            </a:r>
          </a:p>
          <a:p>
            <a:r>
              <a:rPr lang="cs-CZ" sz="2400" dirty="0" smtClean="0"/>
              <a:t>                    </a:t>
            </a:r>
          </a:p>
          <a:p>
            <a:r>
              <a:rPr lang="cs-CZ" sz="2400" dirty="0" smtClean="0"/>
              <a:t>                     t  =</a:t>
            </a:r>
            <a:endParaRPr lang="cs-CZ" dirty="0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2483768" y="2204864"/>
          <a:ext cx="432048" cy="720080"/>
        </p:xfrm>
        <a:graphic>
          <a:graphicData uri="http://schemas.openxmlformats.org/presentationml/2006/ole">
            <p:oleObj spid="_x0000_s17409" name="Rovnice" r:id="rId3" imgW="228600" imgH="393480" progId="Equation.3">
              <p:embed/>
            </p:oleObj>
          </a:graphicData>
        </a:graphic>
      </p:graphicFrame>
      <p:graphicFrame>
        <p:nvGraphicFramePr>
          <p:cNvPr id="17410" name="Object 2"/>
          <p:cNvGraphicFramePr>
            <a:graphicFrameLocks noChangeAspect="1"/>
          </p:cNvGraphicFramePr>
          <p:nvPr/>
        </p:nvGraphicFramePr>
        <p:xfrm>
          <a:off x="2555875" y="2997200"/>
          <a:ext cx="288925" cy="719138"/>
        </p:xfrm>
        <a:graphic>
          <a:graphicData uri="http://schemas.openxmlformats.org/presentationml/2006/ole">
            <p:oleObj spid="_x0000_s17410" name="Rovnice" r:id="rId4" imgW="152280" imgH="393480" progId="Equation.3">
              <p:embed/>
            </p:oleObj>
          </a:graphicData>
        </a:graphic>
      </p:graphicFrame>
      <p:graphicFrame>
        <p:nvGraphicFramePr>
          <p:cNvPr id="17411" name="Object 3"/>
          <p:cNvGraphicFramePr>
            <a:graphicFrameLocks noChangeAspect="1"/>
          </p:cNvGraphicFramePr>
          <p:nvPr/>
        </p:nvGraphicFramePr>
        <p:xfrm>
          <a:off x="3933825" y="549275"/>
          <a:ext cx="1276350" cy="719138"/>
        </p:xfrm>
        <a:graphic>
          <a:graphicData uri="http://schemas.openxmlformats.org/presentationml/2006/ole">
            <p:oleObj spid="_x0000_s17411" name="Rovnice" r:id="rId5" imgW="672840" imgH="393480" progId="Equation.3">
              <p:embed/>
            </p:oleObj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5292080" y="692696"/>
            <a:ext cx="316835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= 1 hodina  15 minut</a:t>
            </a:r>
            <a:endParaRPr lang="cs-CZ" sz="2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95936" y="1412776"/>
            <a:ext cx="460851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2400" dirty="0" smtClean="0"/>
              <a:t>Odpověď :</a:t>
            </a:r>
          </a:p>
          <a:p>
            <a:pPr marL="457200" indent="-457200">
              <a:buAutoNum type="alphaLcParenR"/>
            </a:pPr>
            <a:r>
              <a:rPr lang="cs-CZ" sz="2400" dirty="0" smtClean="0"/>
              <a:t>běželi celkem 1 hodinu a 15 minut. </a:t>
            </a:r>
          </a:p>
          <a:p>
            <a:pPr marL="457200" indent="-457200">
              <a:buAutoNum type="alphaLcParenR"/>
            </a:pPr>
            <a:r>
              <a:rPr lang="cs-CZ" sz="2400" dirty="0" smtClean="0"/>
              <a:t>Lyžaři vyběhli v 9,00 h, to znamená, že se setkali </a:t>
            </a:r>
          </a:p>
          <a:p>
            <a:pPr marL="457200" indent="-457200"/>
            <a:r>
              <a:rPr lang="cs-CZ" sz="2400" dirty="0" smtClean="0"/>
              <a:t>       v 10 hodin a 15 minut.</a:t>
            </a:r>
          </a:p>
          <a:p>
            <a:pPr marL="457200" indent="-457200"/>
            <a:r>
              <a:rPr lang="cs-CZ" sz="2400" dirty="0" smtClean="0"/>
              <a:t> c)    Mirek uběhl celkem </a:t>
            </a:r>
          </a:p>
          <a:p>
            <a:pPr marL="457200" indent="-457200"/>
            <a:r>
              <a:rPr lang="cs-CZ" sz="2400" dirty="0" smtClean="0"/>
              <a:t>        13. 1,25 = 16,25km.</a:t>
            </a:r>
          </a:p>
          <a:p>
            <a:pPr marL="457200" indent="-457200"/>
            <a:r>
              <a:rPr lang="cs-CZ" sz="2400" dirty="0" smtClean="0"/>
              <a:t>         Hynek uběhl 15.1,25=18,75km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1403648" y="3140968"/>
            <a:ext cx="115212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        t =</a:t>
            </a:r>
            <a:r>
              <a:rPr lang="cs-CZ" sz="2400" baseline="-25000" dirty="0" smtClean="0"/>
              <a:t> 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0" y="3717032"/>
          <a:ext cx="4139952" cy="1552699"/>
        </p:xfrm>
        <a:graphic>
          <a:graphicData uri="http://schemas.openxmlformats.org/presentationml/2006/ole">
            <p:oleObj spid="_x0000_s17412" name="Rovnice" r:id="rId6" imgW="2323800" imgH="812520" progId="Equation.3">
              <p:embed/>
            </p:oleObj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179512" y="5589240"/>
            <a:ext cx="381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Zk</a:t>
            </a:r>
            <a:r>
              <a:rPr lang="cs-CZ" sz="2400" dirty="0" smtClean="0"/>
              <a:t>:  16,25 + 18,75 = 35 km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2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17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8" grpId="0"/>
      <p:bldP spid="9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835292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Př. 2 :  V 7,00 h ráno vyjel Dan z chebského náměstí na kole a jel do Plzně průměrnou rychlostí 15 km/</a:t>
            </a:r>
            <a:r>
              <a:rPr lang="cs-CZ" sz="2400" dirty="0" err="1" smtClean="0"/>
              <a:t>h</a:t>
            </a:r>
            <a:r>
              <a:rPr lang="cs-CZ" sz="2400" dirty="0" smtClean="0"/>
              <a:t>. V 9 hodin ráno vyjel z téhož náměstí pan </a:t>
            </a:r>
            <a:r>
              <a:rPr lang="cs-CZ" sz="2400" dirty="0" err="1" smtClean="0"/>
              <a:t>Baroš</a:t>
            </a:r>
            <a:r>
              <a:rPr lang="cs-CZ" sz="2400" dirty="0" smtClean="0"/>
              <a:t> osobním automobilem a jel po stejné trase také do Plzně. Jeho průměrná rychlost byla 60 km/</a:t>
            </a:r>
            <a:r>
              <a:rPr lang="cs-CZ" sz="2400" dirty="0" err="1" smtClean="0"/>
              <a:t>h</a:t>
            </a:r>
            <a:r>
              <a:rPr lang="cs-CZ" sz="2400" dirty="0" smtClean="0"/>
              <a:t>. Vzdálenost mezi oběma městy  je 102 km. Za kolik minut po výjezdu z chebského náměstí dohonil pan </a:t>
            </a:r>
            <a:r>
              <a:rPr lang="cs-CZ" sz="2400" dirty="0" err="1" smtClean="0"/>
              <a:t>Baroš</a:t>
            </a:r>
            <a:r>
              <a:rPr lang="cs-CZ" sz="2400" dirty="0" smtClean="0"/>
              <a:t> Dana a na kolikátém kilometru od Plzně?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2852936"/>
            <a:ext cx="82809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Úlohu znovu znázorníme graficky :</a:t>
            </a:r>
          </a:p>
          <a:p>
            <a:r>
              <a:rPr lang="cs-CZ" sz="2400" dirty="0" smtClean="0"/>
              <a:t>C – chebské náměstí – místo výjezdu obou</a:t>
            </a:r>
          </a:p>
          <a:p>
            <a:r>
              <a:rPr lang="cs-CZ" sz="2400" dirty="0" smtClean="0"/>
              <a:t>P – počátek Plzně</a:t>
            </a:r>
          </a:p>
          <a:p>
            <a:r>
              <a:rPr lang="cs-CZ" sz="2400" dirty="0" smtClean="0"/>
              <a:t>M – místo, ve kterém byl Dan dostižen panem </a:t>
            </a:r>
            <a:r>
              <a:rPr lang="cs-CZ" sz="2400" dirty="0" err="1" smtClean="0"/>
              <a:t>Barošem</a:t>
            </a:r>
            <a:endParaRPr lang="cs-CZ" sz="2400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755576" y="6093296"/>
            <a:ext cx="65527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755576" y="5373216"/>
            <a:ext cx="0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7308304" y="5373216"/>
            <a:ext cx="0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683568" y="6165304"/>
            <a:ext cx="6840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                               M                                                          P</a:t>
            </a:r>
            <a:endParaRPr lang="cs-CZ" sz="2400" dirty="0"/>
          </a:p>
        </p:txBody>
      </p:sp>
      <p:cxnSp>
        <p:nvCxnSpPr>
          <p:cNvPr id="16" name="Přímá spojovací čára 15"/>
          <p:cNvCxnSpPr/>
          <p:nvPr/>
        </p:nvCxnSpPr>
        <p:spPr>
          <a:xfrm flipV="1">
            <a:off x="3131840" y="5373216"/>
            <a:ext cx="0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179512" y="5301208"/>
            <a:ext cx="5040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7h</a:t>
            </a:r>
          </a:p>
          <a:p>
            <a:r>
              <a:rPr lang="cs-CZ" sz="2400" dirty="0" smtClean="0"/>
              <a:t>9h</a:t>
            </a:r>
            <a:endParaRPr lang="cs-CZ" sz="2400" dirty="0"/>
          </a:p>
        </p:txBody>
      </p:sp>
      <p:cxnSp>
        <p:nvCxnSpPr>
          <p:cNvPr id="20" name="Přímá spojovací šipka 19"/>
          <p:cNvCxnSpPr/>
          <p:nvPr/>
        </p:nvCxnSpPr>
        <p:spPr>
          <a:xfrm>
            <a:off x="755576" y="5517232"/>
            <a:ext cx="237626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>
            <a:off x="755576" y="5877272"/>
            <a:ext cx="237626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Pravá složená závorka 22"/>
          <p:cNvSpPr/>
          <p:nvPr/>
        </p:nvSpPr>
        <p:spPr>
          <a:xfrm rot="16200000">
            <a:off x="3774486" y="1850250"/>
            <a:ext cx="514908" cy="6552728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3635896" y="4437112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102 km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899592" y="51571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r>
              <a:rPr lang="cs-CZ" baseline="-25000" dirty="0" smtClean="0"/>
              <a:t>1</a:t>
            </a:r>
            <a:r>
              <a:rPr lang="cs-CZ" dirty="0" smtClean="0"/>
              <a:t> = 15km/h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899592" y="5589240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r>
              <a:rPr lang="cs-CZ" baseline="-25000" dirty="0" smtClean="0"/>
              <a:t>2</a:t>
            </a:r>
            <a:r>
              <a:rPr lang="cs-CZ" dirty="0" smtClean="0"/>
              <a:t> = 60km/h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4" grpId="0"/>
      <p:bldP spid="18" grpId="0"/>
      <p:bldP spid="23" grpId="0" animBg="1"/>
      <p:bldP spid="24" grpId="0"/>
      <p:bldP spid="25" grpId="0"/>
      <p:bldP spid="2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916832"/>
            <a:ext cx="7200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Údaje o pohybujících lze zapsat do tabulky :</a:t>
            </a:r>
            <a:endParaRPr lang="cs-CZ" sz="24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95536" y="2564904"/>
          <a:ext cx="7152457" cy="1656188"/>
        </p:xfrm>
        <a:graphic>
          <a:graphicData uri="http://schemas.openxmlformats.org/drawingml/2006/table">
            <a:tbl>
              <a:tblPr/>
              <a:tblGrid>
                <a:gridCol w="660314"/>
                <a:gridCol w="2382255"/>
                <a:gridCol w="1161243"/>
                <a:gridCol w="2948645"/>
              </a:tblGrid>
              <a:tr h="414047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80" marR="7280" marT="728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rychlost pohybujícího se</a:t>
                      </a:r>
                    </a:p>
                  </a:txBody>
                  <a:tcPr marL="7280" marR="7280" marT="728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čas pohybu</a:t>
                      </a:r>
                    </a:p>
                  </a:txBody>
                  <a:tcPr marL="7280" marR="7280" marT="728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dráha uražená pohybujícím se</a:t>
                      </a:r>
                    </a:p>
                  </a:txBody>
                  <a:tcPr marL="7280" marR="7280" marT="728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4047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280" marR="7280" marT="728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 (km/h)</a:t>
                      </a:r>
                    </a:p>
                  </a:txBody>
                  <a:tcPr marL="7280" marR="7280" marT="728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t(h)</a:t>
                      </a:r>
                    </a:p>
                  </a:txBody>
                  <a:tcPr marL="7280" marR="7280" marT="728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s(km)</a:t>
                      </a:r>
                    </a:p>
                  </a:txBody>
                  <a:tcPr marL="7280" marR="7280" marT="728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4047"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Dan</a:t>
                      </a:r>
                    </a:p>
                  </a:txBody>
                  <a:tcPr marL="7280" marR="7280" marT="728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15</a:t>
                      </a:r>
                    </a:p>
                  </a:txBody>
                  <a:tcPr marL="7280" marR="7280" marT="728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 + 2</a:t>
                      </a:r>
                    </a:p>
                  </a:txBody>
                  <a:tcPr marL="7280" marR="7280" marT="728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15.(t + 2)</a:t>
                      </a:r>
                    </a:p>
                  </a:txBody>
                  <a:tcPr marL="7280" marR="7280" marT="728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4047">
                <a:tc>
                  <a:txBody>
                    <a:bodyPr/>
                    <a:lstStyle/>
                    <a:p>
                      <a:pPr algn="l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Baroš</a:t>
                      </a:r>
                    </a:p>
                  </a:txBody>
                  <a:tcPr marL="7280" marR="7280" marT="728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60</a:t>
                      </a:r>
                    </a:p>
                  </a:txBody>
                  <a:tcPr marL="7280" marR="7280" marT="728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7280" marR="7280" marT="728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5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60.t</a:t>
                      </a:r>
                    </a:p>
                  </a:txBody>
                  <a:tcPr marL="7280" marR="7280" marT="728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467544" y="332656"/>
            <a:ext cx="69847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tomto případě je třeba vyjádřit dobu pohybu jednotlivých osob. Jestliže vyjádříme dobu pohybu pana </a:t>
            </a:r>
            <a:r>
              <a:rPr lang="cs-CZ" sz="2400" dirty="0" err="1" smtClean="0"/>
              <a:t>Baroše</a:t>
            </a:r>
            <a:r>
              <a:rPr lang="cs-CZ" sz="2400" dirty="0" smtClean="0"/>
              <a:t>  jako  </a:t>
            </a:r>
            <a:r>
              <a:rPr lang="cs-CZ" sz="2400" b="1" u="sng" dirty="0" smtClean="0"/>
              <a:t>t</a:t>
            </a:r>
            <a:r>
              <a:rPr lang="cs-CZ" sz="2400" dirty="0" smtClean="0"/>
              <a:t>,  Dan se pohyboval o dvě hodiny déle, proto  čas jeho pohybu byl </a:t>
            </a:r>
            <a:r>
              <a:rPr lang="cs-CZ" sz="2400" b="1" u="sng" dirty="0" smtClean="0"/>
              <a:t>t + 2.</a:t>
            </a:r>
            <a:endParaRPr lang="cs-CZ" sz="24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4509120"/>
            <a:ext cx="74168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 grafického vyjádření je patrné, že Dan i pan </a:t>
            </a:r>
            <a:r>
              <a:rPr lang="cs-CZ" sz="2400" dirty="0" err="1" smtClean="0"/>
              <a:t>Baroš</a:t>
            </a:r>
            <a:r>
              <a:rPr lang="cs-CZ" sz="2400" dirty="0" smtClean="0"/>
              <a:t> urazí stejnou vzdálenost. Proto obecně     s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  =    s</a:t>
            </a:r>
            <a:r>
              <a:rPr lang="cs-CZ" sz="2400" baseline="-25000" dirty="0" smtClean="0"/>
              <a:t>2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360040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      s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   =    s</a:t>
            </a:r>
            <a:r>
              <a:rPr lang="cs-CZ" sz="2400" baseline="-25000" dirty="0" smtClean="0"/>
              <a:t>2</a:t>
            </a:r>
          </a:p>
          <a:p>
            <a:r>
              <a:rPr lang="cs-CZ" sz="2400" baseline="-25000" dirty="0" smtClean="0"/>
              <a:t>            15.(t + 2)= 60.t</a:t>
            </a:r>
          </a:p>
          <a:p>
            <a:r>
              <a:rPr lang="cs-CZ" sz="2400" baseline="-25000" dirty="0" smtClean="0"/>
              <a:t>            15t + 30</a:t>
            </a:r>
            <a:r>
              <a:rPr lang="cs-CZ" sz="2400" dirty="0" smtClean="0"/>
              <a:t> </a:t>
            </a:r>
            <a:r>
              <a:rPr lang="cs-CZ" sz="2400" baseline="-25000" dirty="0" smtClean="0"/>
              <a:t>= 60 . t</a:t>
            </a:r>
          </a:p>
          <a:p>
            <a:r>
              <a:rPr lang="cs-CZ" sz="2400" baseline="-25000" dirty="0" smtClean="0"/>
              <a:t>                      30  =  60t – 15t</a:t>
            </a:r>
          </a:p>
          <a:p>
            <a:r>
              <a:rPr lang="cs-CZ" sz="2400" baseline="-25000" dirty="0" smtClean="0"/>
              <a:t>                        30 =</a:t>
            </a:r>
            <a:r>
              <a:rPr lang="cs-CZ" sz="2400" dirty="0" smtClean="0"/>
              <a:t> </a:t>
            </a:r>
            <a:r>
              <a:rPr lang="cs-CZ" sz="2400" baseline="-25000" dirty="0" smtClean="0"/>
              <a:t> 45t  / : 45</a:t>
            </a:r>
          </a:p>
          <a:p>
            <a:r>
              <a:rPr lang="cs-CZ" sz="2400" baseline="-25000" dirty="0" smtClean="0"/>
              <a:t>                              =    t</a:t>
            </a:r>
            <a:endParaRPr lang="cs-CZ" sz="2400" dirty="0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1547664" y="2204864"/>
          <a:ext cx="360040" cy="504056"/>
        </p:xfrm>
        <a:graphic>
          <a:graphicData uri="http://schemas.openxmlformats.org/presentationml/2006/ole">
            <p:oleObj spid="_x0000_s20481" name="Rovnice" r:id="rId3" imgW="228600" imgH="393480" progId="Equation.3">
              <p:embed/>
            </p:oleObj>
          </a:graphicData>
        </a:graphic>
      </p:graphicFrame>
      <p:graphicFrame>
        <p:nvGraphicFramePr>
          <p:cNvPr id="20482" name="Object 2"/>
          <p:cNvGraphicFramePr>
            <a:graphicFrameLocks noChangeAspect="1"/>
          </p:cNvGraphicFramePr>
          <p:nvPr/>
        </p:nvGraphicFramePr>
        <p:xfrm>
          <a:off x="1547664" y="2780928"/>
          <a:ext cx="360040" cy="503237"/>
        </p:xfrm>
        <a:graphic>
          <a:graphicData uri="http://schemas.openxmlformats.org/presentationml/2006/ole">
            <p:oleObj spid="_x0000_s20482" name="Rovnice" r:id="rId4" imgW="152280" imgH="393480" progId="Equation.3">
              <p:embed/>
            </p:oleObj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835696" y="285293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=  t</a:t>
            </a:r>
            <a:endParaRPr lang="cs-CZ" dirty="0"/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4514850" y="3321050"/>
          <a:ext cx="114300" cy="215900"/>
        </p:xfrm>
        <a:graphic>
          <a:graphicData uri="http://schemas.openxmlformats.org/presentationml/2006/ole">
            <p:oleObj spid="_x0000_s20484" name="Rovnice" r:id="rId5" imgW="114120" imgH="215640" progId="Equation.3">
              <p:embed/>
            </p:oleObj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467544" y="3356992"/>
          <a:ext cx="4320480" cy="504056"/>
        </p:xfrm>
        <a:graphic>
          <a:graphicData uri="http://schemas.openxmlformats.org/presentationml/2006/ole">
            <p:oleObj spid="_x0000_s20485" name="Rovnice" r:id="rId6" imgW="2781000" imgH="393480" progId="Equation.3">
              <p:embed/>
            </p:oleObj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395536" y="3933056"/>
          <a:ext cx="3960440" cy="792088"/>
        </p:xfrm>
        <a:graphic>
          <a:graphicData uri="http://schemas.openxmlformats.org/presentationml/2006/ole">
            <p:oleObj spid="_x0000_s20486" name="Rovnice" r:id="rId7" imgW="1282680" imgH="583920" progId="Equation.3">
              <p:embed/>
            </p:oleObj>
          </a:graphicData>
        </a:graphic>
      </p:graphicFrame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4235450" y="549275"/>
          <a:ext cx="2759075" cy="647700"/>
        </p:xfrm>
        <a:graphic>
          <a:graphicData uri="http://schemas.openxmlformats.org/presentationml/2006/ole">
            <p:oleObj spid="_x0000_s20487" name="Rovnice" r:id="rId8" imgW="1244520" imgH="393480" progId="Equation.3">
              <p:embed/>
            </p:oleObj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179512" y="5013176"/>
            <a:ext cx="8712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Pan </a:t>
            </a:r>
            <a:r>
              <a:rPr lang="cs-CZ" sz="2400" dirty="0" err="1" smtClean="0"/>
              <a:t>Baroš</a:t>
            </a:r>
            <a:r>
              <a:rPr lang="cs-CZ" sz="2400" dirty="0" smtClean="0"/>
              <a:t> dohoní Dana za 40 minut ve vzdálenosti 62 km od Plzně.</a:t>
            </a:r>
            <a:endParaRPr lang="cs-CZ" sz="2400" dirty="0"/>
          </a:p>
        </p:txBody>
      </p:sp>
      <p:graphicFrame>
        <p:nvGraphicFramePr>
          <p:cNvPr id="14" name="Objekt 13"/>
          <p:cNvGraphicFramePr>
            <a:graphicFrameLocks noChangeAspect="1"/>
          </p:cNvGraphicFramePr>
          <p:nvPr/>
        </p:nvGraphicFramePr>
        <p:xfrm>
          <a:off x="6156176" y="1340768"/>
          <a:ext cx="1800200" cy="648072"/>
        </p:xfrm>
        <a:graphic>
          <a:graphicData uri="http://schemas.openxmlformats.org/presentationml/2006/ole">
            <p:oleObj spid="_x0000_s20488" name="Rovnice" r:id="rId9" imgW="927000" imgH="393480" progId="Equation.3">
              <p:embed/>
            </p:oleObj>
          </a:graphicData>
        </a:graphic>
      </p:graphicFrame>
      <p:sp>
        <p:nvSpPr>
          <p:cNvPr id="15" name="TextovéPole 14"/>
          <p:cNvSpPr txBox="1"/>
          <p:nvPr/>
        </p:nvSpPr>
        <p:spPr>
          <a:xfrm>
            <a:off x="3419872" y="1412776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Pan </a:t>
            </a:r>
            <a:r>
              <a:rPr lang="cs-CZ" sz="2400" dirty="0" err="1" smtClean="0"/>
              <a:t>Baroš</a:t>
            </a:r>
            <a:r>
              <a:rPr lang="cs-CZ" sz="2400" dirty="0" smtClean="0"/>
              <a:t> ujede  s</a:t>
            </a:r>
            <a:r>
              <a:rPr lang="cs-CZ" sz="2400" baseline="-25000" dirty="0" smtClean="0"/>
              <a:t>2 </a:t>
            </a:r>
            <a:r>
              <a:rPr lang="cs-CZ" sz="2400" dirty="0" smtClean="0"/>
              <a:t> =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419872" y="2204864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Dan ujede s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 </a:t>
            </a:r>
            <a:endParaRPr lang="cs-CZ" sz="2400" dirty="0"/>
          </a:p>
        </p:txBody>
      </p:sp>
      <p:graphicFrame>
        <p:nvGraphicFramePr>
          <p:cNvPr id="17" name="Objekt 16"/>
          <p:cNvGraphicFramePr>
            <a:graphicFrameLocks noChangeAspect="1"/>
          </p:cNvGraphicFramePr>
          <p:nvPr/>
        </p:nvGraphicFramePr>
        <p:xfrm>
          <a:off x="5292080" y="2060848"/>
          <a:ext cx="3851920" cy="720080"/>
        </p:xfrm>
        <a:graphic>
          <a:graphicData uri="http://schemas.openxmlformats.org/presentationml/2006/ole">
            <p:oleObj spid="_x0000_s20489" name="Rovnice" r:id="rId10" imgW="234936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2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12" grpId="0"/>
      <p:bldP spid="15" grpId="0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404664"/>
            <a:ext cx="784887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LITERATURA  :  </a:t>
            </a:r>
          </a:p>
          <a:p>
            <a:r>
              <a:rPr lang="cs-CZ" sz="2400" dirty="0" smtClean="0"/>
              <a:t>PŮLPÁN, Zdeněk, Josef TREJBAL a Michal Čihák. </a:t>
            </a:r>
            <a:r>
              <a:rPr lang="cs-CZ" sz="2400" i="1" dirty="0" smtClean="0"/>
              <a:t>Matematika 8 pro základní školy: učebnice pro 8. ročník</a:t>
            </a:r>
            <a:r>
              <a:rPr lang="cs-CZ" sz="2400" dirty="0" smtClean="0"/>
              <a:t>. 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Praha: SPN - pedagogické nakladatelství, 2009,  ISBN 978-80-7235-419-1.</a:t>
            </a:r>
          </a:p>
          <a:p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261</TotalTime>
  <Words>682</Words>
  <Application>Microsoft Office PowerPoint</Application>
  <PresentationFormat>Předvádění na obrazovce (4:3)</PresentationFormat>
  <Paragraphs>109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Rovnice</vt:lpstr>
      <vt:lpstr>Snímek 1</vt:lpstr>
      <vt:lpstr>Slovní úlohy o pohybu.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lpt</dc:creator>
  <cp:lastModifiedBy>pc</cp:lastModifiedBy>
  <cp:revision>31</cp:revision>
  <dcterms:created xsi:type="dcterms:W3CDTF">2013-05-28T19:14:44Z</dcterms:created>
  <dcterms:modified xsi:type="dcterms:W3CDTF">2013-07-01T10:00:35Z</dcterms:modified>
</cp:coreProperties>
</file>