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61" r:id="rId4"/>
    <p:sldId id="262" r:id="rId5"/>
    <p:sldId id="263" r:id="rId6"/>
    <p:sldId id="264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90" y="-9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image" Target="../media/image7.wmf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image" Target="../media/image13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image" Target="../media/image16.wmf"/><Relationship Id="rId4" Type="http://schemas.openxmlformats.org/officeDocument/2006/relationships/image" Target="../media/image19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CF0AD-138F-4CE7-B58E-19B98E6679B7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FD5382-94ED-4CC3-B9B4-347472985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CF0AD-138F-4CE7-B58E-19B98E6679B7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FD5382-94ED-4CC3-B9B4-347472985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CF0AD-138F-4CE7-B58E-19B98E6679B7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FD5382-94ED-4CC3-B9B4-347472985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CF0AD-138F-4CE7-B58E-19B98E6679B7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FD5382-94ED-4CC3-B9B4-347472985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CF0AD-138F-4CE7-B58E-19B98E6679B7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FD5382-94ED-4CC3-B9B4-347472985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CF0AD-138F-4CE7-B58E-19B98E6679B7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FD5382-94ED-4CC3-B9B4-347472985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CF0AD-138F-4CE7-B58E-19B98E6679B7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FD5382-94ED-4CC3-B9B4-347472985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CF0AD-138F-4CE7-B58E-19B98E6679B7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FD5382-94ED-4CC3-B9B4-347472985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CF0AD-138F-4CE7-B58E-19B98E6679B7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FD5382-94ED-4CC3-B9B4-347472985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CF0AD-138F-4CE7-B58E-19B98E6679B7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FD5382-94ED-4CC3-B9B4-347472985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CF0AD-138F-4CE7-B58E-19B98E6679B7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FD5382-94ED-4CC3-B9B4-347472985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2CF0AD-138F-4CE7-B58E-19B98E6679B7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FD5382-94ED-4CC3-B9B4-347472985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3.bin"/><Relationship Id="rId5" Type="http://schemas.openxmlformats.org/officeDocument/2006/relationships/oleObject" Target="../embeddings/oleObject2.bin"/><Relationship Id="rId4" Type="http://schemas.openxmlformats.org/officeDocument/2006/relationships/oleObject" Target="../embeddings/oleObject1.bin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9.bin"/><Relationship Id="rId3" Type="http://schemas.openxmlformats.org/officeDocument/2006/relationships/oleObject" Target="../embeddings/oleObject4.bin"/><Relationship Id="rId7" Type="http://schemas.openxmlformats.org/officeDocument/2006/relationships/oleObject" Target="../embeddings/oleObject8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7.bin"/><Relationship Id="rId5" Type="http://schemas.openxmlformats.org/officeDocument/2006/relationships/oleObject" Target="../embeddings/oleObject6.bin"/><Relationship Id="rId4" Type="http://schemas.openxmlformats.org/officeDocument/2006/relationships/oleObject" Target="../embeddings/oleObject5.bin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0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Relationship Id="rId5" Type="http://schemas.openxmlformats.org/officeDocument/2006/relationships/oleObject" Target="../embeddings/oleObject12.bin"/><Relationship Id="rId4" Type="http://schemas.openxmlformats.org/officeDocument/2006/relationships/oleObject" Target="../embeddings/oleObject11.bin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3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oleObject16.bin"/><Relationship Id="rId5" Type="http://schemas.openxmlformats.org/officeDocument/2006/relationships/oleObject" Target="../embeddings/oleObject15.bin"/><Relationship Id="rId4" Type="http://schemas.openxmlformats.org/officeDocument/2006/relationships/oleObject" Target="../embeddings/oleObject14.bin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089" y="608526"/>
            <a:ext cx="1766887" cy="1167806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2843808" y="692696"/>
            <a:ext cx="554461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/>
              <a:t>Základní  škola a mateřská škola v Novém </a:t>
            </a:r>
            <a:r>
              <a:rPr lang="cs-CZ" b="1" dirty="0" err="1" smtClean="0"/>
              <a:t>Strašecí</a:t>
            </a:r>
            <a:r>
              <a:rPr lang="cs-CZ" dirty="0" smtClean="0"/>
              <a:t>        </a:t>
            </a:r>
          </a:p>
          <a:p>
            <a:pPr algn="ctr"/>
            <a:r>
              <a:rPr lang="cs-CZ" dirty="0" smtClean="0"/>
              <a:t> Komenského nám. 209, 271 01 Nové </a:t>
            </a:r>
            <a:r>
              <a:rPr lang="cs-CZ" dirty="0" err="1" smtClean="0"/>
              <a:t>Strašecí</a:t>
            </a:r>
            <a:r>
              <a:rPr lang="cs-CZ" dirty="0" smtClean="0"/>
              <a:t>, </a:t>
            </a:r>
          </a:p>
          <a:p>
            <a:pPr algn="ctr"/>
            <a:r>
              <a:rPr lang="cs-CZ" dirty="0" smtClean="0"/>
              <a:t>tel. 311 240 401, 311 240 400, email: </a:t>
            </a:r>
            <a:r>
              <a:rPr lang="cs-CZ" dirty="0" err="1" smtClean="0"/>
              <a:t>zsnovstra</a:t>
            </a:r>
            <a:r>
              <a:rPr lang="cs-CZ" dirty="0" smtClean="0"/>
              <a:t>@email.</a:t>
            </a:r>
            <a:r>
              <a:rPr lang="cs-CZ" dirty="0" err="1" smtClean="0"/>
              <a:t>cz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827584" y="1916831"/>
            <a:ext cx="6480720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buFont typeface="Wingdings" pitchFamily="2" charset="2"/>
              <a:buChar char="Ø"/>
            </a:pPr>
            <a:r>
              <a:rPr lang="cs-CZ" dirty="0" smtClean="0"/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NÁZEV: VY_42_INOVACE_33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AUTOR: Mgr. Stanislav  Hajný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OBDOBÍ: 2012-13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ROČNÍK: 8.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VZDĚLÁVACÍ OBLAST: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VZDĚLÁVACÍ OBOR: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TÉMATICKÝ OKRUH: Číslo a proměnná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TÉMA: Slovní úlohy o společné práci.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ANOTACE: Řešení slovních úloh pomocí rovnic.</a:t>
            </a:r>
          </a:p>
        </p:txBody>
      </p:sp>
      <p:pic>
        <p:nvPicPr>
          <p:cNvPr id="7" name="Obrázek 3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5517232"/>
            <a:ext cx="7992888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Slovní </a:t>
            </a:r>
            <a:r>
              <a:rPr lang="cs-CZ" dirty="0" smtClean="0"/>
              <a:t>úlohy o společné práci.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260648"/>
            <a:ext cx="73448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Př</a:t>
            </a:r>
            <a:r>
              <a:rPr lang="cs-CZ" sz="2400" dirty="0" smtClean="0"/>
              <a:t> 1 : Mistr pokrývač je schopen pokrýt taškami celou střechu novostavby za 16 hodin, jeho učeň za 24 hodin. Za kolik hodin zvládnou celou střechu společně?</a:t>
            </a:r>
            <a:endParaRPr lang="cs-CZ" sz="24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11560" y="1844824"/>
          <a:ext cx="7200799" cy="2610966"/>
        </p:xfrm>
        <a:graphic>
          <a:graphicData uri="http://schemas.openxmlformats.org/drawingml/2006/table">
            <a:tbl>
              <a:tblPr/>
              <a:tblGrid>
                <a:gridCol w="722714"/>
                <a:gridCol w="1882070"/>
                <a:gridCol w="1641165"/>
                <a:gridCol w="1159355"/>
                <a:gridCol w="1795495"/>
              </a:tblGrid>
              <a:tr h="391645">
                <a:tc>
                  <a:txBody>
                    <a:bodyPr/>
                    <a:lstStyle/>
                    <a:p>
                      <a:pPr algn="l" fontAlgn="b"/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pracovní doba potřebná 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část střechy pokryta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Pracovní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Část střechy pokrytá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91645">
                <a:tc>
                  <a:txBody>
                    <a:bodyPr/>
                    <a:lstStyle/>
                    <a:p>
                      <a:pPr algn="l" fontAlgn="b"/>
                      <a:endParaRPr lang="cs-CZ" sz="12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 pokrytí celé střechy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za 1 hodinu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doba  (h)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 pracovní době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32488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mistr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16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x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95188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učeň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x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9937" name="Picture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3645024"/>
            <a:ext cx="1584176" cy="72008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</p:pic>
      <p:graphicFrame>
        <p:nvGraphicFramePr>
          <p:cNvPr id="39941" name="Object 5"/>
          <p:cNvGraphicFramePr>
            <a:graphicFrameLocks noChangeAspect="1"/>
          </p:cNvGraphicFramePr>
          <p:nvPr/>
        </p:nvGraphicFramePr>
        <p:xfrm>
          <a:off x="3995936" y="2708920"/>
          <a:ext cx="360040" cy="720080"/>
        </p:xfrm>
        <a:graphic>
          <a:graphicData uri="http://schemas.openxmlformats.org/presentationml/2006/ole">
            <p:oleObj spid="_x0000_s39941" name="Rovnice" r:id="rId4" imgW="203040" imgH="393480" progId="Equation.3">
              <p:embed/>
            </p:oleObj>
          </a:graphicData>
        </a:graphic>
      </p:graphicFrame>
      <p:graphicFrame>
        <p:nvGraphicFramePr>
          <p:cNvPr id="39942" name="Object 6"/>
          <p:cNvGraphicFramePr>
            <a:graphicFrameLocks noChangeAspect="1"/>
          </p:cNvGraphicFramePr>
          <p:nvPr/>
        </p:nvGraphicFramePr>
        <p:xfrm>
          <a:off x="4067944" y="3645024"/>
          <a:ext cx="360040" cy="720080"/>
        </p:xfrm>
        <a:graphic>
          <a:graphicData uri="http://schemas.openxmlformats.org/presentationml/2006/ole">
            <p:oleObj spid="_x0000_s39942" name="Rovnice" r:id="rId5" imgW="228600" imgH="393480" progId="Equation.3">
              <p:embed/>
            </p:oleObj>
          </a:graphicData>
        </a:graphic>
      </p:graphicFrame>
      <p:graphicFrame>
        <p:nvGraphicFramePr>
          <p:cNvPr id="39944" name="Object 8"/>
          <p:cNvGraphicFramePr>
            <a:graphicFrameLocks noChangeAspect="1"/>
          </p:cNvGraphicFramePr>
          <p:nvPr/>
        </p:nvGraphicFramePr>
        <p:xfrm>
          <a:off x="6300192" y="2852936"/>
          <a:ext cx="1152128" cy="576064"/>
        </p:xfrm>
        <a:graphic>
          <a:graphicData uri="http://schemas.openxmlformats.org/presentationml/2006/ole">
            <p:oleObj spid="_x0000_s39944" name="Rovnice" r:id="rId6" imgW="647640" imgH="393480" progId="Equation.3">
              <p:embed/>
            </p:oleObj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611560" y="4653136"/>
            <a:ext cx="7920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Celou střechu považujeme za jeden celek.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399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399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399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2000"/>
                                        <p:tgtEl>
                                          <p:spTgt spid="399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Protože jsme označili neznámý počet hodin potřebný k pokrytí celé střechy proměnnou </a:t>
            </a:r>
            <a:r>
              <a:rPr lang="cs-CZ" sz="2400" b="1" u="sng" dirty="0" smtClean="0"/>
              <a:t>x</a:t>
            </a:r>
            <a:r>
              <a:rPr lang="cs-CZ" sz="2400" dirty="0" smtClean="0"/>
              <a:t> , můžeme psát :</a:t>
            </a:r>
            <a:endParaRPr lang="cs-CZ" sz="2400" dirty="0"/>
          </a:p>
        </p:txBody>
      </p:sp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395536" y="2564904"/>
          <a:ext cx="3024336" cy="504056"/>
        </p:xfrm>
        <a:graphic>
          <a:graphicData uri="http://schemas.openxmlformats.org/presentationml/2006/ole">
            <p:oleObj spid="_x0000_s54278" name="Rovnice" r:id="rId3" imgW="799920" imgH="177480" progId="Equation.3">
              <p:embed/>
            </p:oleObj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899592" y="1484784"/>
          <a:ext cx="2664296" cy="936104"/>
        </p:xfrm>
        <a:graphic>
          <a:graphicData uri="http://schemas.openxmlformats.org/presentationml/2006/ole">
            <p:oleObj spid="_x0000_s54279" name="Rovnice" r:id="rId4" imgW="990360" imgH="393480" progId="Equation.3">
              <p:embed/>
            </p:oleObj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/>
        </p:nvGraphicFramePr>
        <p:xfrm>
          <a:off x="1619672" y="3212976"/>
          <a:ext cx="2520280" cy="504056"/>
        </p:xfrm>
        <a:graphic>
          <a:graphicData uri="http://schemas.openxmlformats.org/presentationml/2006/ole">
            <p:oleObj spid="_x0000_s54280" name="Rovnice" r:id="rId5" imgW="736560" imgH="177480" progId="Equation.3">
              <p:embed/>
            </p:oleObj>
          </a:graphicData>
        </a:graphic>
      </p:graphicFrame>
      <p:graphicFrame>
        <p:nvGraphicFramePr>
          <p:cNvPr id="10" name="Objekt 9"/>
          <p:cNvGraphicFramePr>
            <a:graphicFrameLocks noChangeAspect="1"/>
          </p:cNvGraphicFramePr>
          <p:nvPr/>
        </p:nvGraphicFramePr>
        <p:xfrm>
          <a:off x="1907704" y="3717032"/>
          <a:ext cx="1440160" cy="1008112"/>
        </p:xfrm>
        <a:graphic>
          <a:graphicData uri="http://schemas.openxmlformats.org/presentationml/2006/ole">
            <p:oleObj spid="_x0000_s54281" name="Rovnice" r:id="rId6" imgW="457200" imgH="393480" progId="Equation.3">
              <p:embed/>
            </p:oleObj>
          </a:graphicData>
        </a:graphic>
      </p:graphicFrame>
      <p:graphicFrame>
        <p:nvGraphicFramePr>
          <p:cNvPr id="11" name="Objekt 10"/>
          <p:cNvGraphicFramePr>
            <a:graphicFrameLocks noChangeAspect="1"/>
          </p:cNvGraphicFramePr>
          <p:nvPr/>
        </p:nvGraphicFramePr>
        <p:xfrm>
          <a:off x="4283968" y="1556792"/>
          <a:ext cx="3960440" cy="864096"/>
        </p:xfrm>
        <a:graphic>
          <a:graphicData uri="http://schemas.openxmlformats.org/presentationml/2006/ole">
            <p:oleObj spid="_x0000_s54282" name="Rovnice" r:id="rId7" imgW="1726920" imgH="393480" progId="Equation.3">
              <p:embed/>
            </p:oleObj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4355976" y="2564904"/>
            <a:ext cx="403244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Zkouška :Kolikrát lze vložit část střechy pokryté oběma pracovníky za hodinu do jednoho celku ( celé střechy  ), tolik hodin bude trvat pokrytí celé střechy. </a:t>
            </a:r>
            <a:endParaRPr lang="cs-CZ" sz="2400" dirty="0"/>
          </a:p>
        </p:txBody>
      </p:sp>
      <p:graphicFrame>
        <p:nvGraphicFramePr>
          <p:cNvPr id="13" name="Objekt 12"/>
          <p:cNvGraphicFramePr>
            <a:graphicFrameLocks noChangeAspect="1"/>
          </p:cNvGraphicFramePr>
          <p:nvPr/>
        </p:nvGraphicFramePr>
        <p:xfrm>
          <a:off x="4499992" y="5013176"/>
          <a:ext cx="3600400" cy="792088"/>
        </p:xfrm>
        <a:graphic>
          <a:graphicData uri="http://schemas.openxmlformats.org/presentationml/2006/ole">
            <p:oleObj spid="_x0000_s54283" name="Rovnice" r:id="rId8" imgW="2108160" imgH="393480" progId="Equation.3">
              <p:embed/>
            </p:oleObj>
          </a:graphicData>
        </a:graphic>
      </p:graphicFrame>
      <p:sp>
        <p:nvSpPr>
          <p:cNvPr id="14" name="TextovéPole 13"/>
          <p:cNvSpPr txBox="1"/>
          <p:nvPr/>
        </p:nvSpPr>
        <p:spPr>
          <a:xfrm>
            <a:off x="467544" y="5949280"/>
            <a:ext cx="76328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Oba pracovníci společně pokryjí střechu za 9 h a 36minut.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92696"/>
            <a:ext cx="763284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Př</a:t>
            </a:r>
            <a:r>
              <a:rPr lang="cs-CZ" sz="2400" dirty="0" smtClean="0"/>
              <a:t> 2: Šest obkladačů mělo podle normy obložit  dolní část stěn nové potravinářské prodejny za 12 pracovních směn. Po uplynutí 3 směn společné práce byli 2 obkladači odvoláni na jiné pracoviště. Kolik směn celkem trvalo obkládání stěn prodejny?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2636912"/>
            <a:ext cx="71287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Rozbor příkladu, výpočet, zkouška a odpověď :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3068960"/>
            <a:ext cx="45365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 smtClean="0"/>
          </a:p>
          <a:p>
            <a:r>
              <a:rPr lang="cs-CZ" sz="2400" dirty="0" smtClean="0"/>
              <a:t>6 obkladačů obloží za jednu směnu </a:t>
            </a:r>
            <a:endParaRPr lang="cs-CZ" sz="2400" dirty="0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5004048" y="3212976"/>
          <a:ext cx="432048" cy="792088"/>
        </p:xfrm>
        <a:graphic>
          <a:graphicData uri="http://schemas.openxmlformats.org/presentationml/2006/ole">
            <p:oleObj spid="_x0000_s55298" name="Rovnice" r:id="rId3" imgW="203040" imgH="393480" progId="Equation.3">
              <p:embed/>
            </p:oleObj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5508104" y="3429000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požadované plochy.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4293096"/>
            <a:ext cx="4032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6 obkladačů obloží za 3 směny</a:t>
            </a:r>
            <a:endParaRPr lang="cs-CZ" sz="2400" dirty="0"/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4499992" y="4077072"/>
          <a:ext cx="1440160" cy="864096"/>
        </p:xfrm>
        <a:graphic>
          <a:graphicData uri="http://schemas.openxmlformats.org/presentationml/2006/ole">
            <p:oleObj spid="_x0000_s55299" name="Rovnice" r:id="rId4" imgW="901440" imgH="393480" progId="Equation.3">
              <p:embed/>
            </p:oleObj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6012160" y="4293096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požadované plochy.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1560" y="5157192"/>
            <a:ext cx="54726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 3 směnách je tedy potřeba ještě obložit</a:t>
            </a:r>
            <a:endParaRPr lang="cs-CZ" sz="2400" dirty="0"/>
          </a:p>
        </p:txBody>
      </p:sp>
      <p:graphicFrame>
        <p:nvGraphicFramePr>
          <p:cNvPr id="11" name="Objekt 10"/>
          <p:cNvGraphicFramePr>
            <a:graphicFrameLocks noChangeAspect="1"/>
          </p:cNvGraphicFramePr>
          <p:nvPr/>
        </p:nvGraphicFramePr>
        <p:xfrm>
          <a:off x="5940152" y="5013176"/>
          <a:ext cx="648072" cy="792088"/>
        </p:xfrm>
        <a:graphic>
          <a:graphicData uri="http://schemas.openxmlformats.org/presentationml/2006/ole">
            <p:oleObj spid="_x0000_s55300" name="Rovnice" r:id="rId5" imgW="152280" imgH="393480" progId="Equation.3">
              <p:embed/>
            </p:oleObj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6516216" y="5157192"/>
            <a:ext cx="26277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požadované plochy.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6" grpId="0"/>
      <p:bldP spid="7" grpId="0"/>
      <p:bldP spid="9" grpId="0"/>
      <p:bldP spid="10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flipH="1">
            <a:off x="513262" y="476672"/>
            <a:ext cx="600295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 dalšímu výpočtu použijeme trojčlenku :</a:t>
            </a:r>
          </a:p>
          <a:p>
            <a:endParaRPr lang="cs-CZ" sz="2400" dirty="0" smtClean="0"/>
          </a:p>
          <a:p>
            <a:r>
              <a:rPr lang="cs-CZ" sz="2400" dirty="0" smtClean="0"/>
              <a:t>       6 obkladačů………………………………..9 směn</a:t>
            </a:r>
          </a:p>
          <a:p>
            <a:r>
              <a:rPr lang="cs-CZ" sz="2400" dirty="0" smtClean="0"/>
              <a:t>       4 obkladači ………………………………… x směn</a:t>
            </a:r>
            <a:endParaRPr lang="cs-CZ" sz="2400" dirty="0"/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683568" y="2060848"/>
            <a:ext cx="59046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 flipV="1">
            <a:off x="6444208" y="1196752"/>
            <a:ext cx="0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899592" y="1268760"/>
            <a:ext cx="0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971600" y="2204864"/>
            <a:ext cx="19442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x : 9  =  6 : 4</a:t>
            </a:r>
          </a:p>
          <a:p>
            <a:r>
              <a:rPr lang="cs-CZ" sz="2400" dirty="0" smtClean="0"/>
              <a:t>    4x =  6.9</a:t>
            </a:r>
            <a:endParaRPr lang="cs-CZ" sz="2400" dirty="0"/>
          </a:p>
        </p:txBody>
      </p:sp>
      <p:graphicFrame>
        <p:nvGraphicFramePr>
          <p:cNvPr id="11" name="Objekt 10"/>
          <p:cNvGraphicFramePr>
            <a:graphicFrameLocks noChangeAspect="1"/>
          </p:cNvGraphicFramePr>
          <p:nvPr/>
        </p:nvGraphicFramePr>
        <p:xfrm>
          <a:off x="1403648" y="2996952"/>
          <a:ext cx="936104" cy="792088"/>
        </p:xfrm>
        <a:graphic>
          <a:graphicData uri="http://schemas.openxmlformats.org/presentationml/2006/ole">
            <p:oleObj spid="_x0000_s56322" name="Rovnice" r:id="rId3" imgW="457200" imgH="393480" progId="Equation.3">
              <p:embed/>
            </p:oleObj>
          </a:graphicData>
        </a:graphic>
      </p:graphicFrame>
      <p:graphicFrame>
        <p:nvGraphicFramePr>
          <p:cNvPr id="12" name="Objekt 11"/>
          <p:cNvGraphicFramePr>
            <a:graphicFrameLocks noChangeAspect="1"/>
          </p:cNvGraphicFramePr>
          <p:nvPr/>
        </p:nvGraphicFramePr>
        <p:xfrm>
          <a:off x="1403648" y="3717032"/>
          <a:ext cx="1890712" cy="792162"/>
        </p:xfrm>
        <a:graphic>
          <a:graphicData uri="http://schemas.openxmlformats.org/presentationml/2006/ole">
            <p:oleObj spid="_x0000_s56323" name="Rovnice" r:id="rId4" imgW="863280" imgH="393480" progId="Equation.3">
              <p:embed/>
            </p:oleObj>
          </a:graphicData>
        </a:graphic>
      </p:graphicFrame>
      <p:sp>
        <p:nvSpPr>
          <p:cNvPr id="13" name="TextovéPole 12"/>
          <p:cNvSpPr txBox="1"/>
          <p:nvPr/>
        </p:nvSpPr>
        <p:spPr>
          <a:xfrm>
            <a:off x="3707904" y="2276872"/>
            <a:ext cx="38164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Zbývající část obkladů byla provedena za 13,5 směny.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707904" y="3501008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ZK: Za první 3 směny byla obloženo</a:t>
            </a:r>
            <a:endParaRPr lang="cs-CZ" sz="2400" dirty="0"/>
          </a:p>
        </p:txBody>
      </p:sp>
      <p:graphicFrame>
        <p:nvGraphicFramePr>
          <p:cNvPr id="15" name="Objekt 14"/>
          <p:cNvGraphicFramePr>
            <a:graphicFrameLocks noChangeAspect="1"/>
          </p:cNvGraphicFramePr>
          <p:nvPr/>
        </p:nvGraphicFramePr>
        <p:xfrm>
          <a:off x="8244408" y="3284984"/>
          <a:ext cx="360040" cy="792088"/>
        </p:xfrm>
        <a:graphic>
          <a:graphicData uri="http://schemas.openxmlformats.org/presentationml/2006/ole">
            <p:oleObj spid="_x0000_s56324" name="Rovnice" r:id="rId5" imgW="152280" imgH="393480" progId="Equation.3">
              <p:embed/>
            </p:oleObj>
          </a:graphicData>
        </a:graphic>
      </p:graphicFrame>
      <p:sp>
        <p:nvSpPr>
          <p:cNvPr id="16" name="TextovéPole 15"/>
          <p:cNvSpPr txBox="1"/>
          <p:nvPr/>
        </p:nvSpPr>
        <p:spPr>
          <a:xfrm>
            <a:off x="4139952" y="4077072"/>
            <a:ext cx="5004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celkové plochy, v dalších 13,5 směnách </a:t>
            </a:r>
          </a:p>
        </p:txBody>
      </p:sp>
      <p:graphicFrame>
        <p:nvGraphicFramePr>
          <p:cNvPr id="17" name="Objekt 16"/>
          <p:cNvGraphicFramePr>
            <a:graphicFrameLocks noChangeAspect="1"/>
          </p:cNvGraphicFramePr>
          <p:nvPr/>
        </p:nvGraphicFramePr>
        <p:xfrm>
          <a:off x="4211960" y="4509120"/>
          <a:ext cx="432048" cy="720080"/>
        </p:xfrm>
        <a:graphic>
          <a:graphicData uri="http://schemas.openxmlformats.org/presentationml/2006/ole">
            <p:oleObj spid="_x0000_s56325" name="Rovnice" r:id="rId6" imgW="152280" imgH="393480" progId="Equation.3">
              <p:embed/>
            </p:oleObj>
          </a:graphicData>
        </a:graphic>
      </p:graphicFrame>
      <p:sp>
        <p:nvSpPr>
          <p:cNvPr id="18" name="TextovéPole 17"/>
          <p:cNvSpPr txBox="1"/>
          <p:nvPr/>
        </p:nvSpPr>
        <p:spPr>
          <a:xfrm>
            <a:off x="4644008" y="4653136"/>
            <a:ext cx="38164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celkové plochy.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827584" y="5301208"/>
            <a:ext cx="77048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Odpověď : Obkládání stěn prodejny trvalo 16,5 směny.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/>
      <p:bldP spid="13" grpId="0"/>
      <p:bldP spid="14" grpId="0"/>
      <p:bldP spid="16" grpId="0"/>
      <p:bldP spid="18" grpId="0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404664"/>
            <a:ext cx="7992888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LITERATURA  :  </a:t>
            </a:r>
          </a:p>
          <a:p>
            <a:r>
              <a:rPr lang="cs-CZ" sz="2400" dirty="0" smtClean="0"/>
              <a:t>PŮLPÁN, Zdeněk, Josef TREJBAL a Michal Čihák. </a:t>
            </a:r>
            <a:r>
              <a:rPr lang="cs-CZ" sz="2400" i="1" dirty="0" smtClean="0"/>
              <a:t>Matematika 8 pro základní školy: učebnice pro 8. ročník</a:t>
            </a:r>
            <a:r>
              <a:rPr lang="cs-CZ" sz="2400" dirty="0" smtClean="0"/>
              <a:t>. 1. </a:t>
            </a:r>
            <a:r>
              <a:rPr lang="cs-CZ" sz="2400" dirty="0" err="1" smtClean="0"/>
              <a:t>vyd</a:t>
            </a:r>
            <a:r>
              <a:rPr lang="cs-CZ" sz="2400" dirty="0" smtClean="0"/>
              <a:t>. Praha: SPN - pedagogické nakladatelství, 2009,  ISBN 978-80-7235-419-1.</a:t>
            </a:r>
          </a:p>
          <a:p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371</TotalTime>
  <Words>367</Words>
  <Application>Microsoft Office PowerPoint</Application>
  <PresentationFormat>Předvádění na obrazovce (4:3)</PresentationFormat>
  <Paragraphs>57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Rovnice</vt:lpstr>
      <vt:lpstr>Snímek 1</vt:lpstr>
      <vt:lpstr>Slovní úlohy o společné práci.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lpt</dc:creator>
  <cp:lastModifiedBy>pc</cp:lastModifiedBy>
  <cp:revision>42</cp:revision>
  <dcterms:created xsi:type="dcterms:W3CDTF">2013-05-28T19:14:44Z</dcterms:created>
  <dcterms:modified xsi:type="dcterms:W3CDTF">2013-07-01T10:01:47Z</dcterms:modified>
</cp:coreProperties>
</file>