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66" r:id="rId3"/>
    <p:sldId id="263" r:id="rId4"/>
    <p:sldId id="264" r:id="rId5"/>
    <p:sldId id="265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90" y="-9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44A64D-1BAE-414E-B607-B2FD1B170270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668B00-F515-4683-9702-D9104DC1B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4.bin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9" y="608526"/>
            <a:ext cx="1766887" cy="1167806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699792" y="692696"/>
            <a:ext cx="61206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Základní  škola a mateřská škola v Novém </a:t>
            </a:r>
            <a:r>
              <a:rPr lang="cs-CZ" b="1" dirty="0" err="1" smtClean="0"/>
              <a:t>Strašecí</a:t>
            </a:r>
            <a:r>
              <a:rPr lang="cs-CZ" dirty="0" smtClean="0"/>
              <a:t>        </a:t>
            </a:r>
          </a:p>
          <a:p>
            <a:pPr algn="ctr"/>
            <a:r>
              <a:rPr lang="cs-CZ" dirty="0" smtClean="0"/>
              <a:t> Komenského nám. 209, 271 01 Nové </a:t>
            </a:r>
            <a:r>
              <a:rPr lang="cs-CZ" dirty="0" err="1" smtClean="0"/>
              <a:t>Strašecí</a:t>
            </a:r>
            <a:r>
              <a:rPr lang="cs-CZ" dirty="0" smtClean="0"/>
              <a:t>, </a:t>
            </a:r>
          </a:p>
          <a:p>
            <a:pPr algn="ctr"/>
            <a:r>
              <a:rPr lang="cs-CZ" dirty="0" smtClean="0"/>
              <a:t>tel. 311 240 401, 311 240 400, email: </a:t>
            </a:r>
            <a:r>
              <a:rPr lang="cs-CZ" dirty="0" err="1" smtClean="0"/>
              <a:t>zsnovstra</a:t>
            </a:r>
            <a:r>
              <a:rPr lang="cs-CZ" dirty="0" smtClean="0"/>
              <a:t>@email.</a:t>
            </a:r>
            <a:r>
              <a:rPr lang="cs-CZ" dirty="0" err="1" smtClean="0"/>
              <a:t>cz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1844824"/>
            <a:ext cx="603041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NÁZEV: VY_42_INOVACE_34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AUTOR: Mgr. Stanislav  Hajný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ROČNÍK: 8.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TÉMA: Výpočet neznámé ze vzorce.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ANOTACE: Obecné vyjádření veličin ze vzorce.</a:t>
            </a:r>
          </a:p>
        </p:txBody>
      </p:sp>
      <p:pic>
        <p:nvPicPr>
          <p:cNvPr id="5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5517232"/>
            <a:ext cx="7992888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Výpočet </a:t>
            </a:r>
            <a:r>
              <a:rPr lang="cs-CZ" dirty="0" smtClean="0"/>
              <a:t>neznámé ze vzorce.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Př</a:t>
            </a:r>
            <a:r>
              <a:rPr lang="cs-CZ" sz="2400" dirty="0" smtClean="0"/>
              <a:t> 1: Vypočítej délku podstavné hrany </a:t>
            </a:r>
            <a:r>
              <a:rPr lang="cs-CZ" sz="2400" b="1" u="sng" dirty="0" smtClean="0"/>
              <a:t>a </a:t>
            </a:r>
            <a:r>
              <a:rPr lang="cs-CZ" sz="2400" dirty="0" smtClean="0"/>
              <a:t>pravidelného čtyřbokého hranolu, který má objem V = 1 260 cm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a výšku v = 3,5 dm.</a:t>
            </a:r>
            <a:endParaRPr lang="cs-CZ" sz="2400" b="1" u="sng" dirty="0"/>
          </a:p>
        </p:txBody>
      </p:sp>
      <p:sp>
        <p:nvSpPr>
          <p:cNvPr id="3074" name="AutoShape 2" descr="http://www.datakabinet.cz/files/documents/dk/dynamik/s_ilo_hranol_s_popisem_cz.jpg"/>
          <p:cNvSpPr>
            <a:spLocks noChangeAspect="1" noChangeArrowheads="1"/>
          </p:cNvSpPr>
          <p:nvPr/>
        </p:nvSpPr>
        <p:spPr bwMode="auto">
          <a:xfrm>
            <a:off x="63500" y="-136525"/>
            <a:ext cx="9896475" cy="158115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75" name="Picture 3" descr="C:\Users\lpt\Desktop\dumy moje\s_ilo_hranol_s_popisem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772816"/>
            <a:ext cx="1727452" cy="281787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771800" y="191683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= </a:t>
            </a:r>
            <a:r>
              <a:rPr lang="cs-CZ" sz="2400" dirty="0" err="1" smtClean="0"/>
              <a:t>S</a:t>
            </a:r>
            <a:r>
              <a:rPr lang="cs-CZ" sz="2400" baseline="-25000" dirty="0" err="1" smtClean="0"/>
              <a:t>p</a:t>
            </a:r>
            <a:r>
              <a:rPr lang="cs-CZ" sz="2400" baseline="-25000" dirty="0" smtClean="0"/>
              <a:t> </a:t>
            </a:r>
            <a:r>
              <a:rPr lang="cs-CZ" sz="2400" dirty="0" smtClean="0"/>
              <a:t>. v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2771800" y="2492896"/>
            <a:ext cx="144745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V = a</a:t>
            </a:r>
            <a:r>
              <a:rPr lang="cs-CZ" sz="2400" baseline="30000" dirty="0" smtClean="0"/>
              <a:t>2</a:t>
            </a:r>
            <a:r>
              <a:rPr lang="cs-CZ" sz="2400" baseline="-25000" dirty="0" smtClean="0"/>
              <a:t> </a:t>
            </a:r>
            <a:r>
              <a:rPr lang="cs-CZ" sz="2400" dirty="0" smtClean="0"/>
              <a:t>. v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99992" y="1916832"/>
            <a:ext cx="42484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dáno : V = 1 260 cm</a:t>
            </a:r>
            <a:r>
              <a:rPr lang="cs-CZ" sz="2400" baseline="30000" dirty="0" smtClean="0"/>
              <a:t>3 </a:t>
            </a:r>
          </a:p>
          <a:p>
            <a:r>
              <a:rPr lang="cs-CZ" sz="2400" baseline="30000" dirty="0" smtClean="0"/>
              <a:t>                          </a:t>
            </a:r>
            <a:r>
              <a:rPr lang="cs-CZ" sz="2400" dirty="0" smtClean="0"/>
              <a:t> v = 3,5 dm = 35 cm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2267744" y="2996952"/>
            <a:ext cx="201622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1 260 = a</a:t>
            </a:r>
            <a:r>
              <a:rPr lang="cs-CZ" sz="2400" baseline="30000" dirty="0" smtClean="0">
                <a:solidFill>
                  <a:prstClr val="black"/>
                </a:solidFill>
              </a:rPr>
              <a:t>2</a:t>
            </a:r>
            <a:r>
              <a:rPr lang="cs-CZ" sz="2400" baseline="-25000" dirty="0" smtClean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prstClr val="black"/>
                </a:solidFill>
              </a:rPr>
              <a:t>. 35 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67944" y="299695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 : 35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2627784" y="3501008"/>
            <a:ext cx="10855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36 = a</a:t>
            </a:r>
            <a:r>
              <a:rPr lang="cs-CZ" sz="2400" baseline="30000" dirty="0" smtClean="0">
                <a:solidFill>
                  <a:prstClr val="black"/>
                </a:solidFill>
              </a:rPr>
              <a:t>2</a:t>
            </a:r>
            <a:r>
              <a:rPr lang="cs-CZ" sz="2400" baseline="-25000" dirty="0" smtClean="0">
                <a:solidFill>
                  <a:prstClr val="black"/>
                </a:solidFill>
              </a:rPr>
              <a:t> 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71800" y="4005064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a = 6 ( cm )</a:t>
            </a:r>
            <a:endParaRPr lang="cs-CZ" sz="2400" b="1" u="sng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92080" y="2780928"/>
            <a:ext cx="38519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Zk</a:t>
            </a:r>
            <a:r>
              <a:rPr lang="cs-CZ" sz="2400" dirty="0" smtClean="0"/>
              <a:t> : výpočet objemu hranolu</a:t>
            </a:r>
          </a:p>
          <a:p>
            <a:r>
              <a:rPr lang="cs-CZ" sz="2400" dirty="0" smtClean="0"/>
              <a:t>V = a</a:t>
            </a:r>
            <a:r>
              <a:rPr lang="cs-CZ" sz="2400" baseline="30000" dirty="0" smtClean="0"/>
              <a:t>2</a:t>
            </a:r>
            <a:r>
              <a:rPr lang="cs-CZ" sz="2400" baseline="-25000" dirty="0" smtClean="0"/>
              <a:t> </a:t>
            </a:r>
            <a:r>
              <a:rPr lang="cs-CZ" sz="2400" dirty="0" smtClean="0"/>
              <a:t>. v</a:t>
            </a:r>
          </a:p>
          <a:p>
            <a:r>
              <a:rPr lang="cs-CZ" sz="2400" dirty="0" smtClean="0"/>
              <a:t>V = 6</a:t>
            </a:r>
            <a:r>
              <a:rPr lang="cs-CZ" sz="2400" baseline="30000" dirty="0" smtClean="0"/>
              <a:t>2</a:t>
            </a:r>
            <a:r>
              <a:rPr lang="cs-CZ" sz="2400" baseline="-25000" dirty="0" smtClean="0"/>
              <a:t> </a:t>
            </a:r>
            <a:r>
              <a:rPr lang="cs-CZ" sz="2400" dirty="0" smtClean="0"/>
              <a:t>. 35</a:t>
            </a:r>
          </a:p>
          <a:p>
            <a:r>
              <a:rPr lang="cs-CZ" sz="2400" dirty="0" smtClean="0"/>
              <a:t>V = 36 . 35 = 1 260 cm</a:t>
            </a:r>
            <a:r>
              <a:rPr lang="cs-CZ" sz="2400" baseline="30000" dirty="0" smtClean="0"/>
              <a:t>3</a:t>
            </a:r>
            <a:endParaRPr lang="cs-CZ" sz="2400" dirty="0" smtClean="0"/>
          </a:p>
          <a:p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1560" y="4941168"/>
            <a:ext cx="6552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Odpověď : Pravidelný čtyřboký hranol má podstavnou hranu délky 6 cm.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9" grpId="0"/>
      <p:bldP spid="10" grpId="0"/>
      <p:bldP spid="12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332656"/>
            <a:ext cx="82809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err="1" smtClean="0"/>
              <a:t>Př</a:t>
            </a:r>
            <a:r>
              <a:rPr lang="cs-CZ" sz="2400" dirty="0" smtClean="0"/>
              <a:t> : Vypočítej délku podstavné hrany </a:t>
            </a:r>
            <a:r>
              <a:rPr lang="cs-CZ" sz="2400" b="1" u="sng" dirty="0" smtClean="0"/>
              <a:t>a </a:t>
            </a:r>
            <a:r>
              <a:rPr lang="cs-CZ" sz="2400" dirty="0" smtClean="0"/>
              <a:t>pravidelného čtyřbokého hranolu, který má objem </a:t>
            </a:r>
            <a:r>
              <a:rPr lang="cs-CZ" sz="2400" b="1" i="1" u="sng" dirty="0" smtClean="0"/>
              <a:t>V</a:t>
            </a:r>
            <a:r>
              <a:rPr lang="cs-CZ" sz="2400" i="1" dirty="0" smtClean="0"/>
              <a:t>  </a:t>
            </a:r>
            <a:r>
              <a:rPr lang="cs-CZ" sz="2400" dirty="0" smtClean="0"/>
              <a:t>a výšku </a:t>
            </a:r>
            <a:r>
              <a:rPr lang="cs-CZ" sz="2400" b="1" i="1" u="sng" dirty="0" smtClean="0"/>
              <a:t>v</a:t>
            </a:r>
            <a:r>
              <a:rPr lang="cs-CZ" sz="2400" dirty="0" smtClean="0"/>
              <a:t>.</a:t>
            </a:r>
            <a:endParaRPr lang="cs-CZ" sz="2400" b="1" u="sng" dirty="0"/>
          </a:p>
        </p:txBody>
      </p:sp>
      <p:pic>
        <p:nvPicPr>
          <p:cNvPr id="3" name="Picture 3" descr="C:\Users\lpt\Desktop\dumy moje\s_ilo_hranol_s_popisem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196752"/>
            <a:ext cx="1727452" cy="2448272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2771801" y="1268760"/>
            <a:ext cx="151216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V = </a:t>
            </a:r>
            <a:r>
              <a:rPr lang="cs-CZ" sz="2400" dirty="0" err="1" smtClean="0"/>
              <a:t>S</a:t>
            </a:r>
            <a:r>
              <a:rPr lang="cs-CZ" sz="2400" baseline="-25000" dirty="0" err="1" smtClean="0"/>
              <a:t>p</a:t>
            </a:r>
            <a:r>
              <a:rPr lang="cs-CZ" sz="2400" baseline="-25000" dirty="0" smtClean="0"/>
              <a:t> </a:t>
            </a:r>
            <a:r>
              <a:rPr lang="cs-CZ" sz="2400" dirty="0" smtClean="0"/>
              <a:t>. v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2771800" y="1844824"/>
            <a:ext cx="123463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V = a</a:t>
            </a:r>
            <a:r>
              <a:rPr lang="cs-CZ" sz="2400" baseline="30000" dirty="0" smtClean="0"/>
              <a:t>2</a:t>
            </a:r>
            <a:r>
              <a:rPr lang="cs-CZ" sz="2400" baseline="-25000" dirty="0" smtClean="0"/>
              <a:t> </a:t>
            </a:r>
            <a:r>
              <a:rPr lang="cs-CZ" sz="2400" dirty="0" smtClean="0"/>
              <a:t>. v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7984" y="1268760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dáno objem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V</a:t>
            </a:r>
            <a:r>
              <a:rPr lang="cs-CZ" sz="2400" dirty="0" smtClean="0"/>
              <a:t> a výška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v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2771800" y="2348880"/>
            <a:ext cx="120097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V</a:t>
            </a:r>
            <a:r>
              <a:rPr lang="cs-CZ" sz="2400" dirty="0" smtClean="0"/>
              <a:t> = a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.</a:t>
            </a:r>
            <a:r>
              <a:rPr lang="cs-CZ" sz="2400" b="1" i="1" dirty="0" smtClean="0">
                <a:solidFill>
                  <a:srgbClr val="FF0000"/>
                </a:solidFill>
              </a:rPr>
              <a:t> v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39952" y="2348880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 : </a:t>
            </a:r>
            <a:r>
              <a:rPr lang="cs-CZ" sz="2400" b="1" i="1" dirty="0" smtClean="0">
                <a:solidFill>
                  <a:srgbClr val="FF0000"/>
                </a:solidFill>
              </a:rPr>
              <a:t>v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87824" y="2780928"/>
            <a:ext cx="12961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 = a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.</a:t>
            </a:r>
            <a:r>
              <a:rPr lang="cs-CZ" sz="2400" b="1" i="1" dirty="0" smtClean="0">
                <a:solidFill>
                  <a:srgbClr val="FF0000"/>
                </a:solidFill>
              </a:rPr>
              <a:t> 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07904" y="2780928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v</a:t>
            </a:r>
          </a:p>
          <a:p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2267744" y="2780928"/>
            <a:ext cx="36004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i="1" dirty="0" smtClean="0">
                <a:solidFill>
                  <a:srgbClr val="FF0000"/>
                </a:solidFill>
              </a:rPr>
              <a:t>V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27784" y="278092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:v</a:t>
            </a:r>
            <a:endParaRPr lang="cs-CZ" sz="2400" dirty="0">
              <a:solidFill>
                <a:srgbClr val="FF0000"/>
              </a:solidFill>
            </a:endParaRPr>
          </a:p>
        </p:txBody>
      </p:sp>
      <p:graphicFrame>
        <p:nvGraphicFramePr>
          <p:cNvPr id="14" name="Objekt 13"/>
          <p:cNvGraphicFramePr>
            <a:graphicFrameLocks noChangeAspect="1"/>
          </p:cNvGraphicFramePr>
          <p:nvPr/>
        </p:nvGraphicFramePr>
        <p:xfrm>
          <a:off x="2555776" y="3212976"/>
          <a:ext cx="576064" cy="864096"/>
        </p:xfrm>
        <a:graphic>
          <a:graphicData uri="http://schemas.openxmlformats.org/presentationml/2006/ole">
            <p:oleObj spid="_x0000_s2049" name="Rovnice" r:id="rId4" imgW="190440" imgH="393480" progId="Equation.3">
              <p:embed/>
            </p:oleObj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3059832" y="3429000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a</a:t>
            </a:r>
            <a:r>
              <a:rPr lang="cs-CZ" sz="2400" baseline="30000" dirty="0" smtClean="0"/>
              <a:t>2</a:t>
            </a:r>
            <a:endParaRPr lang="cs-CZ" sz="2400" dirty="0"/>
          </a:p>
        </p:txBody>
      </p:sp>
      <p:graphicFrame>
        <p:nvGraphicFramePr>
          <p:cNvPr id="16" name="Objekt 15"/>
          <p:cNvGraphicFramePr>
            <a:graphicFrameLocks noChangeAspect="1"/>
          </p:cNvGraphicFramePr>
          <p:nvPr/>
        </p:nvGraphicFramePr>
        <p:xfrm>
          <a:off x="2705100" y="4221163"/>
          <a:ext cx="419100" cy="863600"/>
        </p:xfrm>
        <a:graphic>
          <a:graphicData uri="http://schemas.openxmlformats.org/presentationml/2006/ole">
            <p:oleObj spid="_x0000_s2050" name="Rovnice" r:id="rId5" imgW="304560" imgH="444240" progId="Equation.3">
              <p:embed/>
            </p:oleObj>
          </a:graphicData>
        </a:graphic>
      </p:graphicFrame>
      <p:sp>
        <p:nvSpPr>
          <p:cNvPr id="17" name="TextovéPole 16"/>
          <p:cNvSpPr txBox="1"/>
          <p:nvPr/>
        </p:nvSpPr>
        <p:spPr>
          <a:xfrm>
            <a:off x="3059832" y="443711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a</a:t>
            </a:r>
            <a:endParaRPr lang="cs-CZ" sz="2400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2699792" y="5157192"/>
            <a:ext cx="1080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0" grpId="1"/>
      <p:bldP spid="12" grpId="0"/>
      <p:bldP spid="13" grpId="0"/>
      <p:bldP spid="15" grpId="1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4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Př</a:t>
            </a:r>
            <a:r>
              <a:rPr lang="cs-CZ" sz="2400" dirty="0" smtClean="0"/>
              <a:t> 2: Ze vzorce pro výpočet rovnováhy na páce vyjádři sílu F.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412776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 . a = G . b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47864" y="1412776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dáno :  a, b, G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91880" y="1916832"/>
            <a:ext cx="54726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Uvědom si : Ve vzorcích se snažíme pomocí ekvivalentních úprav osamostatnit neznámou. V našem případě sílu </a:t>
            </a:r>
            <a:r>
              <a:rPr lang="cs-CZ" sz="2400" dirty="0" smtClean="0">
                <a:solidFill>
                  <a:srgbClr val="FF0000"/>
                </a:solidFill>
              </a:rPr>
              <a:t>F 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39752" y="1412776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 : a</a:t>
            </a:r>
            <a:endParaRPr lang="cs-CZ" sz="2400" dirty="0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1115616" y="1844824"/>
          <a:ext cx="1224136" cy="864096"/>
        </p:xfrm>
        <a:graphic>
          <a:graphicData uri="http://schemas.openxmlformats.org/presentationml/2006/ole">
            <p:oleObj spid="_x0000_s1025" name="Rovnice" r:id="rId3" imgW="533160" imgH="393480" progId="Equation.3">
              <p:embed/>
            </p:oleObj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827584" y="3429000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Odpověď :  Pro rovnováhu na páce platí pro sílu vztah:</a:t>
            </a:r>
            <a:endParaRPr lang="cs-CZ" sz="2400" dirty="0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3563888" y="4077072"/>
          <a:ext cx="1223962" cy="863600"/>
        </p:xfrm>
        <a:graphic>
          <a:graphicData uri="http://schemas.openxmlformats.org/presentationml/2006/ole">
            <p:oleObj spid="_x0000_s1026" name="Rovnice" r:id="rId4" imgW="53316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692696"/>
            <a:ext cx="7920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ROSECKÁ, Zdena. </a:t>
            </a:r>
            <a:r>
              <a:rPr lang="cs-CZ" sz="2400" i="1" dirty="0" smtClean="0"/>
              <a:t>Algebra: učebnice pro 8. ročník</a:t>
            </a:r>
            <a:r>
              <a:rPr lang="cs-CZ" sz="2400" dirty="0" smtClean="0"/>
              <a:t>. Brno: Nová škola, 1999, 111 s. ISBN 80-85607-92-1.</a:t>
            </a:r>
          </a:p>
          <a:p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323528" y="1916832"/>
            <a:ext cx="84249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http://www.</a:t>
            </a:r>
            <a:r>
              <a:rPr lang="cs-CZ" sz="2400" dirty="0" err="1" smtClean="0"/>
              <a:t>datakabinet.cz</a:t>
            </a:r>
            <a:r>
              <a:rPr lang="cs-CZ" sz="2400" dirty="0" smtClean="0"/>
              <a:t>/</a:t>
            </a:r>
            <a:r>
              <a:rPr lang="cs-CZ" sz="2400" dirty="0" err="1" smtClean="0"/>
              <a:t>cs</a:t>
            </a:r>
            <a:r>
              <a:rPr lang="cs-CZ" sz="2400" dirty="0" smtClean="0"/>
              <a:t>/</a:t>
            </a:r>
            <a:r>
              <a:rPr lang="cs-CZ" sz="2400" dirty="0" err="1" smtClean="0"/>
              <a:t>Vyukove</a:t>
            </a:r>
            <a:r>
              <a:rPr lang="cs-CZ" sz="2400" dirty="0" smtClean="0"/>
              <a:t>-</a:t>
            </a:r>
            <a:r>
              <a:rPr lang="cs-CZ" sz="2400" dirty="0" err="1" smtClean="0"/>
              <a:t>materialy</a:t>
            </a:r>
            <a:r>
              <a:rPr lang="cs-CZ" sz="2400" dirty="0" smtClean="0"/>
              <a:t>-a-data/Matematika-a-</a:t>
            </a:r>
            <a:r>
              <a:rPr lang="cs-CZ" sz="2400" dirty="0" err="1" smtClean="0"/>
              <a:t>jeji</a:t>
            </a:r>
            <a:r>
              <a:rPr lang="cs-CZ" sz="2400" dirty="0" smtClean="0"/>
              <a:t>-aplikace/Ilustrace-a-</a:t>
            </a:r>
            <a:r>
              <a:rPr lang="cs-CZ" sz="2400" dirty="0" err="1" smtClean="0"/>
              <a:t>obrazky</a:t>
            </a:r>
            <a:r>
              <a:rPr lang="cs-CZ" sz="2400" dirty="0" smtClean="0"/>
              <a:t>/</a:t>
            </a:r>
            <a:r>
              <a:rPr lang="cs-CZ" sz="2400" dirty="0" err="1" smtClean="0"/>
              <a:t>Kolmy</a:t>
            </a:r>
            <a:r>
              <a:rPr lang="cs-CZ" sz="2400" dirty="0" smtClean="0"/>
              <a:t>-hranol-s-popisem.</a:t>
            </a:r>
            <a:r>
              <a:rPr lang="cs-CZ" sz="2400" dirty="0" err="1" smtClean="0"/>
              <a:t>html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340</TotalTime>
  <Words>313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Rovnice</vt:lpstr>
      <vt:lpstr>Snímek 1</vt:lpstr>
      <vt:lpstr>Výpočet neznámé ze vzorce.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pc</cp:lastModifiedBy>
  <cp:revision>42</cp:revision>
  <dcterms:created xsi:type="dcterms:W3CDTF">2013-05-13T18:23:50Z</dcterms:created>
  <dcterms:modified xsi:type="dcterms:W3CDTF">2013-07-01T10:03:26Z</dcterms:modified>
</cp:coreProperties>
</file>