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6" r:id="rId3"/>
    <p:sldId id="263" r:id="rId4"/>
    <p:sldId id="264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0.emf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apez.cs.svg" TargetMode="External"/><Relationship Id="rId2" Type="http://schemas.openxmlformats.org/officeDocument/2006/relationships/hyperlink" Target="http://cs.wikipedia.org/wiki/Soubor:Kruh-1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VY_42_INOVACE_35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Pracovní list – výpočet neznámé ze vzorce.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Vyjádření veličin ze vzorce – užití v praxi.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neznámé ze vzorce.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1: Vyjádři průměr kružnice, je-li </a:t>
            </a:r>
            <a:r>
              <a:rPr lang="cs-CZ" sz="2400" dirty="0" smtClean="0"/>
              <a:t>známá </a:t>
            </a:r>
            <a:r>
              <a:rPr lang="cs-CZ" sz="2400" dirty="0" smtClean="0"/>
              <a:t>délka kružnice </a:t>
            </a:r>
            <a:r>
              <a:rPr lang="cs-CZ" sz="2400" b="1" u="sng" dirty="0" smtClean="0"/>
              <a:t>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Vzorec pro výpočet délky kružnice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90872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= </a:t>
            </a:r>
            <a:r>
              <a:rPr lang="el-GR" sz="2400" dirty="0" smtClean="0"/>
              <a:t>π</a:t>
            </a:r>
            <a:r>
              <a:rPr lang="cs-CZ" sz="2400" dirty="0" smtClean="0"/>
              <a:t> . d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340768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Známe obvod </a:t>
            </a:r>
            <a:r>
              <a:rPr lang="cs-CZ" sz="2400" b="1" u="sng" dirty="0" smtClean="0"/>
              <a:t>o</a:t>
            </a:r>
            <a:r>
              <a:rPr lang="cs-CZ" sz="2400" dirty="0" smtClean="0"/>
              <a:t>, </a:t>
            </a:r>
            <a:r>
              <a:rPr lang="el-GR" sz="2400" dirty="0" smtClean="0"/>
              <a:t>π</a:t>
            </a:r>
            <a:r>
              <a:rPr lang="cs-CZ" sz="2400" dirty="0" smtClean="0"/>
              <a:t> – Ludolfovo číslo : 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13407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=  </a:t>
            </a:r>
            <a:r>
              <a:rPr lang="el-GR" sz="2400" dirty="0" smtClean="0"/>
              <a:t>π</a:t>
            </a:r>
            <a:r>
              <a:rPr lang="cs-CZ" sz="2400" dirty="0" smtClean="0"/>
              <a:t> .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1340768"/>
            <a:ext cx="1124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 </a:t>
            </a:r>
            <a:r>
              <a:rPr lang="el-GR" sz="2400" dirty="0" smtClean="0"/>
              <a:t>π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1844824"/>
            <a:ext cx="432048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</a:t>
            </a:r>
          </a:p>
          <a:p>
            <a:r>
              <a:rPr lang="cs-CZ" sz="2400" dirty="0" smtClean="0"/>
              <a:t>π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1916832"/>
            <a:ext cx="64807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212976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2: Ze vzorce pro výpočet délky dráhy vyjádři rychlost.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077072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 vzorce  s = v . t  chceme osamostatnit  </a:t>
            </a:r>
            <a:r>
              <a:rPr lang="cs-CZ" sz="2400" b="1" u="sng" dirty="0" smtClean="0"/>
              <a:t>v :</a:t>
            </a:r>
            <a:endParaRPr lang="cs-CZ" sz="24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40770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v . 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40770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 t</a:t>
            </a:r>
            <a:endParaRPr lang="cs-CZ" sz="2400" dirty="0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6156176" y="4509120"/>
          <a:ext cx="1008112" cy="792088"/>
        </p:xfrm>
        <a:graphic>
          <a:graphicData uri="http://schemas.openxmlformats.org/presentationml/2006/ole">
            <p:oleObj spid="_x0000_s18435" name="Rovnice" r:id="rId3" imgW="368280" imgH="393480" progId="Equation.3">
              <p:embed/>
            </p:oleObj>
          </a:graphicData>
        </a:graphic>
      </p:graphicFrame>
      <p:pic>
        <p:nvPicPr>
          <p:cNvPr id="18439" name="Picture 7" descr="C:\Users\lpt\Desktop\567px-Kruh-1_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772817"/>
            <a:ext cx="1512168" cy="1512168"/>
          </a:xfrm>
          <a:prstGeom prst="rect">
            <a:avLst/>
          </a:prstGeom>
          <a:noFill/>
        </p:spPr>
      </p:pic>
      <p:pic>
        <p:nvPicPr>
          <p:cNvPr id="21" name="Picture 9" descr="C:\Users\lpt\AppData\Local\Microsoft\Windows\Temporary Internet Files\Content.IE5\NDV2BR2L\MP9004424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725144"/>
            <a:ext cx="4248472" cy="1751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11" grpId="0" animBg="1"/>
      <p:bldP spid="12" grpId="0" animBg="1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3: Ze vzorce pro výpočet hustoty těles </a:t>
            </a:r>
            <a:r>
              <a:rPr lang="el-GR" sz="2400" b="1" u="sng" dirty="0" smtClean="0"/>
              <a:t>ρ</a:t>
            </a:r>
            <a:r>
              <a:rPr lang="cs-CZ" sz="2400" b="1" u="sng" dirty="0" smtClean="0"/>
              <a:t> </a:t>
            </a:r>
            <a:r>
              <a:rPr lang="cs-CZ" sz="2400" dirty="0" smtClean="0"/>
              <a:t>vyjádři hmotnost </a:t>
            </a:r>
            <a:r>
              <a:rPr lang="cs-CZ" sz="2400" b="1" u="sng" dirty="0" smtClean="0"/>
              <a:t>m:</a:t>
            </a:r>
            <a:endParaRPr lang="cs-CZ" sz="2400" b="1" u="sng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971600" y="1124744"/>
          <a:ext cx="1080120" cy="936104"/>
        </p:xfrm>
        <a:graphic>
          <a:graphicData uri="http://schemas.openxmlformats.org/presentationml/2006/ole">
            <p:oleObj spid="_x0000_s19458" name="Rovnice" r:id="rId3" imgW="419040" imgH="39348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95736" y="134076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. V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34076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Odstraníme jmenovatele zlomku</a:t>
            </a:r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39552" y="2060848"/>
          <a:ext cx="1440160" cy="504056"/>
        </p:xfrm>
        <a:graphic>
          <a:graphicData uri="http://schemas.openxmlformats.org/presentationml/2006/ole">
            <p:oleObj spid="_x0000_s19459" name="Rovnice" r:id="rId4" imgW="545760" imgH="203040" progId="Equation.3">
              <p:embed/>
            </p:oleObj>
          </a:graphicData>
        </a:graphic>
      </p:graphicFrame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827584" y="2636912"/>
          <a:ext cx="1439863" cy="504825"/>
        </p:xfrm>
        <a:graphic>
          <a:graphicData uri="http://schemas.openxmlformats.org/presentationml/2006/ole">
            <p:oleObj spid="_x0000_s19460" name="Rovnice" r:id="rId5" imgW="545760" imgH="203040" progId="Equation.3">
              <p:embed/>
            </p:oleObj>
          </a:graphicData>
        </a:graphic>
      </p:graphicFrame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916832"/>
            <a:ext cx="11620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39552" y="393305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4: Ze vzorce pro výpočet hustoty  vypočítej objem </a:t>
            </a:r>
            <a:r>
              <a:rPr lang="cs-CZ" sz="2400" b="1" u="sng" dirty="0" smtClean="0"/>
              <a:t>V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683568" y="4437112"/>
          <a:ext cx="1079500" cy="935037"/>
        </p:xfrm>
        <a:graphic>
          <a:graphicData uri="http://schemas.openxmlformats.org/presentationml/2006/ole">
            <p:oleObj spid="_x0000_s19462" name="Rovnice" r:id="rId7" imgW="41904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419872" y="4437112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Chceme osamostatnit V, nejdříve jej převedeme do čitatele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465313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/. V</a:t>
            </a:r>
            <a:endParaRPr lang="cs-CZ" sz="2400" dirty="0"/>
          </a:p>
        </p:txBody>
      </p:sp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47675" y="5599113"/>
          <a:ext cx="1406525" cy="482600"/>
        </p:xfrm>
        <a:graphic>
          <a:graphicData uri="http://schemas.openxmlformats.org/presentationml/2006/ole">
            <p:oleObj spid="_x0000_s19463" name="Rovnice" r:id="rId8" imgW="545760" imgH="20304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347864" y="551723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Chceme osamostatnit V, obě strany rovnice dělíme  </a:t>
            </a:r>
            <a:r>
              <a:rPr lang="el-GR" sz="2400" b="1" u="sng" dirty="0" smtClean="0"/>
              <a:t>ρ</a:t>
            </a:r>
            <a:endParaRPr lang="cs-CZ" sz="24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5892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</a:t>
            </a:r>
            <a:r>
              <a:rPr lang="el-GR" sz="2400" b="1" u="sng" dirty="0" smtClean="0"/>
              <a:t>ρ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9" grpId="0"/>
      <p:bldP spid="11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19" name="Object 3"/>
          <p:cNvGraphicFramePr>
            <a:graphicFrameLocks noChangeAspect="1"/>
          </p:cNvGraphicFramePr>
          <p:nvPr/>
        </p:nvGraphicFramePr>
        <p:xfrm>
          <a:off x="704850" y="292100"/>
          <a:ext cx="1077913" cy="995363"/>
        </p:xfrm>
        <a:graphic>
          <a:graphicData uri="http://schemas.openxmlformats.org/presentationml/2006/ole">
            <p:oleObj spid="_x0000_s34819" name="Rovnice" r:id="rId3" imgW="419040" imgH="41904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95736" y="404664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Objem tělesa se rovná podílu hmotnosti tělesa a hustoty látky, ze které je vyroben.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34076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Otázka : Mám dvě tělesa o stejné hmotnosti. Jedno je vyrobeno z papíru a druhé ze železa. Které je větší a proč? </a:t>
            </a:r>
            <a:endParaRPr lang="cs-CZ" sz="2400" dirty="0"/>
          </a:p>
        </p:txBody>
      </p:sp>
      <p:pic>
        <p:nvPicPr>
          <p:cNvPr id="34820" name="Picture 4" descr="C:\Users\lpt\Desktop\220px-Trapez_cs_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924944"/>
            <a:ext cx="2664296" cy="208823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9552" y="234888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5: Ze vzorce pro výpočet obsahu lichoběžníka vyjádři stranu </a:t>
            </a:r>
            <a:r>
              <a:rPr lang="cs-CZ" sz="2400" b="1" u="sng" dirty="0" smtClean="0"/>
              <a:t>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491880" y="3140968"/>
          <a:ext cx="1918568" cy="792088"/>
        </p:xfrm>
        <a:graphic>
          <a:graphicData uri="http://schemas.openxmlformats.org/presentationml/2006/ole">
            <p:oleObj spid="_x0000_s34821" name="Rovnice" r:id="rId5" imgW="812520" imgH="39348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436096" y="32129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/.2</a:t>
            </a:r>
            <a:endParaRPr lang="cs-CZ" sz="2400" dirty="0"/>
          </a:p>
        </p:txBody>
      </p:sp>
      <p:graphicFrame>
        <p:nvGraphicFramePr>
          <p:cNvPr id="34822" name="Object 6"/>
          <p:cNvGraphicFramePr>
            <a:graphicFrameLocks noChangeAspect="1"/>
          </p:cNvGraphicFramePr>
          <p:nvPr/>
        </p:nvGraphicFramePr>
        <p:xfrm>
          <a:off x="3275856" y="4005064"/>
          <a:ext cx="2128837" cy="409575"/>
        </p:xfrm>
        <a:graphic>
          <a:graphicData uri="http://schemas.openxmlformats.org/presentationml/2006/ole">
            <p:oleObj spid="_x0000_s34822" name="Rovnice" r:id="rId6" imgW="901440" imgH="20304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292080" y="40050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/:v</a:t>
            </a:r>
            <a:endParaRPr lang="cs-CZ" sz="2400" dirty="0"/>
          </a:p>
        </p:txBody>
      </p:sp>
      <p:graphicFrame>
        <p:nvGraphicFramePr>
          <p:cNvPr id="34823" name="Object 7"/>
          <p:cNvGraphicFramePr>
            <a:graphicFrameLocks noChangeAspect="1"/>
          </p:cNvGraphicFramePr>
          <p:nvPr/>
        </p:nvGraphicFramePr>
        <p:xfrm>
          <a:off x="3275856" y="4437112"/>
          <a:ext cx="1619250" cy="793750"/>
        </p:xfrm>
        <a:graphic>
          <a:graphicData uri="http://schemas.openxmlformats.org/presentationml/2006/ole">
            <p:oleObj spid="_x0000_s34823" name="Rovnice" r:id="rId7" imgW="68580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5004048" y="458112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/-c</a:t>
            </a:r>
            <a:endParaRPr lang="cs-CZ" sz="2400" dirty="0"/>
          </a:p>
        </p:txBody>
      </p:sp>
      <p:graphicFrame>
        <p:nvGraphicFramePr>
          <p:cNvPr id="34825" name="Object 9"/>
          <p:cNvGraphicFramePr>
            <a:graphicFrameLocks noChangeAspect="1"/>
          </p:cNvGraphicFramePr>
          <p:nvPr/>
        </p:nvGraphicFramePr>
        <p:xfrm>
          <a:off x="2843808" y="5301208"/>
          <a:ext cx="1589087" cy="793750"/>
        </p:xfrm>
        <a:graphic>
          <a:graphicData uri="http://schemas.openxmlformats.org/presentationml/2006/ole">
            <p:oleObj spid="_x0000_s34825" name="Rovnice" r:id="rId8" imgW="672840" imgH="39348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2843808" y="6093296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ROSECKÁ, Zdena. </a:t>
            </a:r>
            <a:r>
              <a:rPr lang="cs-CZ" sz="1600" i="1" dirty="0" smtClean="0"/>
              <a:t>Algebra: učebnice pro 8. ročník</a:t>
            </a:r>
            <a:r>
              <a:rPr lang="cs-CZ" sz="1600" dirty="0" smtClean="0"/>
              <a:t>. Brno: Nová škola, 1999, 111 s. ISBN 80-856-0792-1.</a:t>
            </a:r>
          </a:p>
          <a:p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79512" y="1643316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Soubor:Kruh-1.svg.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14. 2. 2008, 09:51 Náhled verze z 14. 2. 2008, 09: [cit. 2013-07-01]. Dostupné z: </a:t>
            </a:r>
            <a:r>
              <a:rPr lang="cs-CZ" sz="1600" dirty="0" smtClean="0">
                <a:hlinkClick r:id="rId2"/>
              </a:rPr>
              <a:t>http://cs.wikipedia.org/wiki/Soubor:Kruh-1.svg#file</a:t>
            </a:r>
            <a:r>
              <a:rPr lang="cs-CZ" sz="1600" dirty="0" smtClean="0"/>
              <a:t>  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179512" y="2852936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Soubor:</a:t>
            </a:r>
            <a:r>
              <a:rPr lang="cs-CZ" sz="1600" dirty="0" err="1" smtClean="0"/>
              <a:t>Trapez.cs.svg</a:t>
            </a:r>
            <a:r>
              <a:rPr lang="cs-CZ" sz="1600" dirty="0" smtClean="0"/>
              <a:t>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8. 11. 2010, 20:03 Náhled verze z 8. 11. 2010, 20: [cit. 2013-07-01]. Dostupné z: </a:t>
            </a:r>
            <a:r>
              <a:rPr lang="cs-CZ" sz="1600" dirty="0" smtClean="0">
                <a:hlinkClick r:id="rId3"/>
              </a:rPr>
              <a:t>http://cs.wikipedia.org/wiki/Soubor:Trapez.cs.svg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373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Výpočet neznámé ze vzorce.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Dum</cp:lastModifiedBy>
  <cp:revision>63</cp:revision>
  <dcterms:created xsi:type="dcterms:W3CDTF">2013-05-13T18:23:50Z</dcterms:created>
  <dcterms:modified xsi:type="dcterms:W3CDTF">2013-07-01T15:12:57Z</dcterms:modified>
</cp:coreProperties>
</file>