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6" r:id="rId3"/>
    <p:sldId id="261" r:id="rId4"/>
    <p:sldId id="262" r:id="rId5"/>
    <p:sldId id="263" r:id="rId6"/>
    <p:sldId id="264" r:id="rId7"/>
    <p:sldId id="265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wmf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image" Target="../media/image22.wmf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10" Type="http://schemas.openxmlformats.org/officeDocument/2006/relationships/image" Target="../media/image31.wmf"/><Relationship Id="rId4" Type="http://schemas.openxmlformats.org/officeDocument/2006/relationships/image" Target="../media/image25.wmf"/><Relationship Id="rId9" Type="http://schemas.openxmlformats.org/officeDocument/2006/relationships/image" Target="../media/image30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19.wmf"/><Relationship Id="rId1" Type="http://schemas.openxmlformats.org/officeDocument/2006/relationships/image" Target="../media/image17.wmf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C0B9E-F1F8-4A1F-B2C2-E258C048300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91FFB1-DF7B-4512-868A-8373CCD90B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91FFB1-DF7B-4512-868A-8373CCD90BA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CF0AD-138F-4CE7-B58E-19B98E6679B7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FD5382-94ED-4CC3-B9B4-347472985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13" Type="http://schemas.openxmlformats.org/officeDocument/2006/relationships/oleObject" Target="../embeddings/oleObject11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12" Type="http://schemas.openxmlformats.org/officeDocument/2006/relationships/oleObject" Target="../embeddings/oleObject1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Relationship Id="rId14" Type="http://schemas.openxmlformats.org/officeDocument/2006/relationships/oleObject" Target="../embeddings/oleObject1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1.bin"/><Relationship Id="rId3" Type="http://schemas.openxmlformats.org/officeDocument/2006/relationships/oleObject" Target="../embeddings/oleObject16.bin"/><Relationship Id="rId7" Type="http://schemas.openxmlformats.org/officeDocument/2006/relationships/oleObject" Target="../embeddings/oleObject20.bin"/><Relationship Id="rId12" Type="http://schemas.openxmlformats.org/officeDocument/2006/relationships/oleObject" Target="../embeddings/oleObject2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9.bin"/><Relationship Id="rId11" Type="http://schemas.openxmlformats.org/officeDocument/2006/relationships/oleObject" Target="../embeddings/oleObject24.bin"/><Relationship Id="rId5" Type="http://schemas.openxmlformats.org/officeDocument/2006/relationships/oleObject" Target="../embeddings/oleObject18.bin"/><Relationship Id="rId10" Type="http://schemas.openxmlformats.org/officeDocument/2006/relationships/oleObject" Target="../embeddings/oleObject23.bin"/><Relationship Id="rId4" Type="http://schemas.openxmlformats.org/officeDocument/2006/relationships/oleObject" Target="../embeddings/oleObject17.bin"/><Relationship Id="rId9" Type="http://schemas.openxmlformats.org/officeDocument/2006/relationships/oleObject" Target="../embeddings/oleObject22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9.bin"/><Relationship Id="rId3" Type="http://schemas.openxmlformats.org/officeDocument/2006/relationships/image" Target="../media/image20.wmf"/><Relationship Id="rId7" Type="http://schemas.openxmlformats.org/officeDocument/2006/relationships/oleObject" Target="../embeddings/oleObject2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27.bin"/><Relationship Id="rId5" Type="http://schemas.openxmlformats.org/officeDocument/2006/relationships/oleObject" Target="../embeddings/oleObject26.bin"/><Relationship Id="rId10" Type="http://schemas.openxmlformats.org/officeDocument/2006/relationships/oleObject" Target="../embeddings/oleObject31.bin"/><Relationship Id="rId4" Type="http://schemas.openxmlformats.org/officeDocument/2006/relationships/image" Target="../media/image21.wmf"/><Relationship Id="rId9" Type="http://schemas.openxmlformats.org/officeDocument/2006/relationships/oleObject" Target="../embeddings/oleObject30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nb.cz/cs/platidla/mince/mince_2czk.html" TargetMode="External"/><Relationship Id="rId2" Type="http://schemas.openxmlformats.org/officeDocument/2006/relationships/hyperlink" Target="http://www.cnb.cz/cs/platidla/mince/mince_10czk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843808" y="692696"/>
            <a:ext cx="55446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1916831"/>
            <a:ext cx="648072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VY_42_INOVACE_36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Slovní úlohy o směsích.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Řešení slovních úloh pomocí rovnic.</a:t>
            </a:r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</a:t>
            </a:r>
            <a:r>
              <a:rPr lang="cs-CZ" dirty="0" smtClean="0"/>
              <a:t>úlohy o směsích.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1: David spoří dvoukoruny a desetikoruny. Má celkem 32 mincí, což je 128 Kč. Kolik  má David dvoukorun a kolik desetikorun?</a:t>
            </a:r>
            <a:endParaRPr lang="cs-CZ" sz="2400" dirty="0"/>
          </a:p>
        </p:txBody>
      </p:sp>
      <p:pic>
        <p:nvPicPr>
          <p:cNvPr id="58370" name="Picture 2" descr="C:\Users\lpt\Desktop\Nová složka (2)\index_m2k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92896"/>
            <a:ext cx="864096" cy="792088"/>
          </a:xfrm>
          <a:prstGeom prst="rect">
            <a:avLst/>
          </a:prstGeom>
          <a:noFill/>
        </p:spPr>
      </p:pic>
      <p:pic>
        <p:nvPicPr>
          <p:cNvPr id="58371" name="Picture 3" descr="C:\Users\lpt\Desktop\Nová složka (2)\index_m10k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429000"/>
            <a:ext cx="864096" cy="79208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75656" y="2708920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………. x ks …………... 2.x Kč ……………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628800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Mince       počet kusů     hodnota Kč           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3645025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………. (32-x) ks......10.(32-x) Kč.....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Celkem ……..32 ks …........ 128, - Kč</a:t>
            </a:r>
            <a:endParaRPr lang="cs-CZ" sz="24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51520" y="4437112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1043608" y="450912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2x + 10(32-x) = 128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486916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2x + 320 – 10x = 128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971600" y="5157192"/>
            <a:ext cx="347242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                -8x = 128 - 320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79912" y="486916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/-320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5517233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-8</a:t>
            </a:r>
            <a:r>
              <a:rPr lang="cs-CZ" dirty="0" smtClean="0"/>
              <a:t> </a:t>
            </a:r>
            <a:r>
              <a:rPr lang="cs-CZ" sz="2400" dirty="0" smtClean="0"/>
              <a:t>x = - 192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23928" y="551723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/: (-8)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83768" y="587727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x = 24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400506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128 Kč</a:t>
            </a:r>
            <a:endParaRPr lang="cs-CZ" sz="2400" dirty="0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6444208" y="4077072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364088" y="4725144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L= 2.24 +10.(32-24)=48 + 10.8 = 48 + 80 = 128</a:t>
            </a:r>
          </a:p>
          <a:p>
            <a:r>
              <a:rPr lang="cs-CZ" sz="2400" dirty="0" smtClean="0"/>
              <a:t>P= 128   L=P</a:t>
            </a:r>
            <a:endParaRPr lang="cs-CZ" sz="2400" dirty="0"/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2699792" y="6858000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2699792" y="6309320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652120" y="270892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2.24 =       48 Kč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940152" y="1556792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Zkouška úlohy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652120" y="357301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10.8=          80 Kč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99592" y="630932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David měl naspořeno 24 dvoukorun a 8 desetikorun.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58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3" grpId="0"/>
      <p:bldP spid="14" grpId="0"/>
      <p:bldP spid="16" grpId="0"/>
      <p:bldP spid="17" grpId="0"/>
      <p:bldP spid="18" grpId="0"/>
      <p:bldP spid="20" grpId="0"/>
      <p:bldP spid="21" grpId="0"/>
      <p:bldP spid="22" grpId="0"/>
      <p:bldP spid="28" grpId="0"/>
      <p:bldP spid="39" grpId="0"/>
      <p:bldP spid="40" grpId="0"/>
      <p:bldP spid="4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 další úlohou si zopakuj 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052736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Vyjádři počet procent jako část celku 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700808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50 %</a:t>
            </a:r>
          </a:p>
          <a:p>
            <a:endParaRPr lang="cs-CZ" sz="2400" dirty="0" smtClean="0"/>
          </a:p>
          <a:p>
            <a:r>
              <a:rPr lang="cs-CZ" sz="2400" dirty="0" smtClean="0"/>
              <a:t>20 %</a:t>
            </a:r>
          </a:p>
          <a:p>
            <a:endParaRPr lang="cs-CZ" sz="2400" dirty="0" smtClean="0"/>
          </a:p>
          <a:p>
            <a:r>
              <a:rPr lang="cs-CZ" sz="2400" dirty="0" smtClean="0"/>
              <a:t>75%</a:t>
            </a:r>
          </a:p>
          <a:p>
            <a:endParaRPr lang="cs-CZ" sz="2400" dirty="0" smtClean="0"/>
          </a:p>
          <a:p>
            <a:r>
              <a:rPr lang="cs-CZ" sz="2400" dirty="0" smtClean="0"/>
              <a:t>60 %</a:t>
            </a:r>
          </a:p>
          <a:p>
            <a:endParaRPr lang="cs-CZ" sz="2400" dirty="0" smtClean="0"/>
          </a:p>
          <a:p>
            <a:r>
              <a:rPr lang="cs-CZ" sz="2400" dirty="0" smtClean="0"/>
              <a:t>80 %</a:t>
            </a:r>
          </a:p>
          <a:p>
            <a:endParaRPr lang="cs-CZ" sz="2400" dirty="0" smtClean="0"/>
          </a:p>
          <a:p>
            <a:r>
              <a:rPr lang="cs-CZ" sz="2400" dirty="0" smtClean="0"/>
              <a:t>120 %</a:t>
            </a:r>
          </a:p>
          <a:p>
            <a:endParaRPr lang="cs-CZ" sz="2400" dirty="0" smtClean="0"/>
          </a:p>
          <a:p>
            <a:r>
              <a:rPr lang="cs-CZ" sz="2400" dirty="0" smtClean="0"/>
              <a:t>105 %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63688" y="1700809"/>
            <a:ext cx="10081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0,5</a:t>
            </a:r>
          </a:p>
          <a:p>
            <a:endParaRPr lang="cs-CZ" sz="2400" dirty="0" smtClean="0"/>
          </a:p>
          <a:p>
            <a:r>
              <a:rPr lang="cs-CZ" sz="2400" dirty="0" smtClean="0"/>
              <a:t>0,2</a:t>
            </a:r>
          </a:p>
          <a:p>
            <a:endParaRPr lang="cs-CZ" sz="2400" dirty="0" smtClean="0"/>
          </a:p>
          <a:p>
            <a:r>
              <a:rPr lang="cs-CZ" sz="2400" dirty="0" smtClean="0"/>
              <a:t>0,75</a:t>
            </a:r>
          </a:p>
          <a:p>
            <a:endParaRPr lang="cs-CZ" sz="2400" dirty="0" smtClean="0"/>
          </a:p>
          <a:p>
            <a:r>
              <a:rPr lang="cs-CZ" sz="2400" dirty="0" smtClean="0"/>
              <a:t>0,6</a:t>
            </a:r>
          </a:p>
          <a:p>
            <a:endParaRPr lang="cs-CZ" sz="2400" dirty="0" smtClean="0"/>
          </a:p>
          <a:p>
            <a:r>
              <a:rPr lang="cs-CZ" sz="2400" dirty="0" smtClean="0"/>
              <a:t>0,8</a:t>
            </a:r>
          </a:p>
          <a:p>
            <a:endParaRPr lang="cs-CZ" sz="2400" dirty="0" smtClean="0"/>
          </a:p>
          <a:p>
            <a:r>
              <a:rPr lang="cs-CZ" sz="2400" dirty="0" smtClean="0"/>
              <a:t>1,2</a:t>
            </a:r>
          </a:p>
          <a:p>
            <a:endParaRPr lang="cs-CZ" sz="2400" dirty="0" smtClean="0"/>
          </a:p>
          <a:p>
            <a:r>
              <a:rPr lang="cs-CZ" sz="2400" dirty="0" smtClean="0"/>
              <a:t>1,05</a:t>
            </a:r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2699792" y="1556792"/>
          <a:ext cx="360040" cy="725488"/>
        </p:xfrm>
        <a:graphic>
          <a:graphicData uri="http://schemas.openxmlformats.org/presentationml/2006/ole">
            <p:oleObj spid="_x0000_s59394" name="Rovnice" r:id="rId3" imgW="152280" imgH="393480" progId="Equation.3">
              <p:embed/>
            </p:oleObj>
          </a:graphicData>
        </a:graphic>
      </p:graphicFrame>
      <p:graphicFrame>
        <p:nvGraphicFramePr>
          <p:cNvPr id="59395" name="Object 3"/>
          <p:cNvGraphicFramePr>
            <a:graphicFrameLocks noChangeAspect="1"/>
          </p:cNvGraphicFramePr>
          <p:nvPr/>
        </p:nvGraphicFramePr>
        <p:xfrm>
          <a:off x="2728913" y="2276475"/>
          <a:ext cx="402927" cy="725488"/>
        </p:xfrm>
        <a:graphic>
          <a:graphicData uri="http://schemas.openxmlformats.org/presentationml/2006/ole">
            <p:oleObj spid="_x0000_s59395" name="Rovnice" r:id="rId4" imgW="139680" imgH="393480" progId="Equation.3">
              <p:embed/>
            </p:oleObj>
          </a:graphicData>
        </a:graphic>
      </p:graphicFrame>
      <p:sp>
        <p:nvSpPr>
          <p:cNvPr id="11" name="Obdélník 10"/>
          <p:cNvSpPr/>
          <p:nvPr/>
        </p:nvSpPr>
        <p:spPr>
          <a:xfrm>
            <a:off x="4932040" y="1700808"/>
            <a:ext cx="129614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46 %</a:t>
            </a:r>
          </a:p>
          <a:p>
            <a:endParaRPr lang="cs-CZ" sz="2400" dirty="0" smtClean="0"/>
          </a:p>
          <a:p>
            <a:r>
              <a:rPr lang="cs-CZ" sz="2400" dirty="0" smtClean="0"/>
              <a:t>25 %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180 %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320 %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480 %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084168" y="1700808"/>
            <a:ext cx="8640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0,46</a:t>
            </a:r>
          </a:p>
          <a:p>
            <a:endParaRPr lang="cs-CZ" sz="2400" dirty="0" smtClean="0"/>
          </a:p>
          <a:p>
            <a:r>
              <a:rPr lang="cs-CZ" sz="2400" dirty="0" smtClean="0"/>
              <a:t>0,25</a:t>
            </a:r>
          </a:p>
          <a:p>
            <a:endParaRPr lang="cs-CZ" sz="2400" dirty="0" smtClean="0"/>
          </a:p>
          <a:p>
            <a:r>
              <a:rPr lang="cs-CZ" sz="2400" dirty="0" smtClean="0"/>
              <a:t>1,8</a:t>
            </a:r>
          </a:p>
          <a:p>
            <a:endParaRPr lang="cs-CZ" sz="2400" dirty="0" smtClean="0"/>
          </a:p>
          <a:p>
            <a:r>
              <a:rPr lang="cs-CZ" sz="2400" dirty="0" smtClean="0"/>
              <a:t>3,2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4,8</a:t>
            </a:r>
            <a:endParaRPr lang="cs-CZ" sz="2400" dirty="0"/>
          </a:p>
        </p:txBody>
      </p:sp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2699792" y="2996952"/>
          <a:ext cx="439737" cy="725487"/>
        </p:xfrm>
        <a:graphic>
          <a:graphicData uri="http://schemas.openxmlformats.org/presentationml/2006/ole">
            <p:oleObj spid="_x0000_s59396" name="Rovnice" r:id="rId5" imgW="152280" imgH="393480" progId="Equation.3">
              <p:embed/>
            </p:oleObj>
          </a:graphicData>
        </a:graphic>
      </p:graphicFrame>
      <p:graphicFrame>
        <p:nvGraphicFramePr>
          <p:cNvPr id="59397" name="Object 5"/>
          <p:cNvGraphicFramePr>
            <a:graphicFrameLocks noChangeAspect="1"/>
          </p:cNvGraphicFramePr>
          <p:nvPr/>
        </p:nvGraphicFramePr>
        <p:xfrm>
          <a:off x="2699792" y="3789040"/>
          <a:ext cx="475233" cy="725488"/>
        </p:xfrm>
        <a:graphic>
          <a:graphicData uri="http://schemas.openxmlformats.org/presentationml/2006/ole">
            <p:oleObj spid="_x0000_s59397" name="Rovnice" r:id="rId6" imgW="139680" imgH="393480" progId="Equation.3">
              <p:embed/>
            </p:oleObj>
          </a:graphicData>
        </a:graphic>
      </p:graphicFrame>
      <p:graphicFrame>
        <p:nvGraphicFramePr>
          <p:cNvPr id="59398" name="Object 6"/>
          <p:cNvGraphicFramePr>
            <a:graphicFrameLocks noChangeAspect="1"/>
          </p:cNvGraphicFramePr>
          <p:nvPr/>
        </p:nvGraphicFramePr>
        <p:xfrm>
          <a:off x="2699792" y="4509120"/>
          <a:ext cx="536550" cy="725487"/>
        </p:xfrm>
        <a:graphic>
          <a:graphicData uri="http://schemas.openxmlformats.org/presentationml/2006/ole">
            <p:oleObj spid="_x0000_s59398" name="Rovnice" r:id="rId7" imgW="152280" imgH="393480" progId="Equation.3">
              <p:embed/>
            </p:oleObj>
          </a:graphicData>
        </a:graphic>
      </p:graphicFrame>
      <p:graphicFrame>
        <p:nvGraphicFramePr>
          <p:cNvPr id="59399" name="Object 7"/>
          <p:cNvGraphicFramePr>
            <a:graphicFrameLocks noChangeAspect="1"/>
          </p:cNvGraphicFramePr>
          <p:nvPr/>
        </p:nvGraphicFramePr>
        <p:xfrm>
          <a:off x="2555776" y="5301208"/>
          <a:ext cx="1317625" cy="725488"/>
        </p:xfrm>
        <a:graphic>
          <a:graphicData uri="http://schemas.openxmlformats.org/presentationml/2006/ole">
            <p:oleObj spid="_x0000_s59399" name="Rovnice" r:id="rId8" imgW="457200" imgH="393480" progId="Equation.3">
              <p:embed/>
            </p:oleObj>
          </a:graphicData>
        </a:graphic>
      </p:graphicFrame>
      <p:graphicFrame>
        <p:nvGraphicFramePr>
          <p:cNvPr id="59400" name="Object 8"/>
          <p:cNvGraphicFramePr>
            <a:graphicFrameLocks noChangeAspect="1"/>
          </p:cNvGraphicFramePr>
          <p:nvPr/>
        </p:nvGraphicFramePr>
        <p:xfrm>
          <a:off x="2555776" y="5877272"/>
          <a:ext cx="1656184" cy="725488"/>
        </p:xfrm>
        <a:graphic>
          <a:graphicData uri="http://schemas.openxmlformats.org/presentationml/2006/ole">
            <p:oleObj spid="_x0000_s59400" name="Rovnice" r:id="rId9" imgW="749160" imgH="393480" progId="Equation.3">
              <p:embed/>
            </p:oleObj>
          </a:graphicData>
        </a:graphic>
      </p:graphicFrame>
      <p:graphicFrame>
        <p:nvGraphicFramePr>
          <p:cNvPr id="59401" name="Object 9"/>
          <p:cNvGraphicFramePr>
            <a:graphicFrameLocks noChangeAspect="1"/>
          </p:cNvGraphicFramePr>
          <p:nvPr/>
        </p:nvGraphicFramePr>
        <p:xfrm>
          <a:off x="7107238" y="1557338"/>
          <a:ext cx="489098" cy="725487"/>
        </p:xfrm>
        <a:graphic>
          <a:graphicData uri="http://schemas.openxmlformats.org/presentationml/2006/ole">
            <p:oleObj spid="_x0000_s59401" name="Rovnice" r:id="rId10" imgW="279360" imgH="393480" progId="Equation.3">
              <p:embed/>
            </p:oleObj>
          </a:graphicData>
        </a:graphic>
      </p:graphicFrame>
      <p:graphicFrame>
        <p:nvGraphicFramePr>
          <p:cNvPr id="59402" name="Object 10"/>
          <p:cNvGraphicFramePr>
            <a:graphicFrameLocks noChangeAspect="1"/>
          </p:cNvGraphicFramePr>
          <p:nvPr/>
        </p:nvGraphicFramePr>
        <p:xfrm>
          <a:off x="7146925" y="2276475"/>
          <a:ext cx="439738" cy="725488"/>
        </p:xfrm>
        <a:graphic>
          <a:graphicData uri="http://schemas.openxmlformats.org/presentationml/2006/ole">
            <p:oleObj spid="_x0000_s59402" name="Rovnice" r:id="rId11" imgW="152280" imgH="393480" progId="Equation.3">
              <p:embed/>
            </p:oleObj>
          </a:graphicData>
        </a:graphic>
      </p:graphicFrame>
      <p:graphicFrame>
        <p:nvGraphicFramePr>
          <p:cNvPr id="59403" name="Object 11"/>
          <p:cNvGraphicFramePr>
            <a:graphicFrameLocks noChangeAspect="1"/>
          </p:cNvGraphicFramePr>
          <p:nvPr/>
        </p:nvGraphicFramePr>
        <p:xfrm>
          <a:off x="7020272" y="2996952"/>
          <a:ext cx="1725612" cy="725487"/>
        </p:xfrm>
        <a:graphic>
          <a:graphicData uri="http://schemas.openxmlformats.org/presentationml/2006/ole">
            <p:oleObj spid="_x0000_s59403" name="Rovnice" r:id="rId12" imgW="850680" imgH="393480" progId="Equation.3">
              <p:embed/>
            </p:oleObj>
          </a:graphicData>
        </a:graphic>
      </p:graphicFrame>
      <p:graphicFrame>
        <p:nvGraphicFramePr>
          <p:cNvPr id="59404" name="Object 12"/>
          <p:cNvGraphicFramePr>
            <a:graphicFrameLocks noChangeAspect="1"/>
          </p:cNvGraphicFramePr>
          <p:nvPr/>
        </p:nvGraphicFramePr>
        <p:xfrm>
          <a:off x="7020272" y="3789040"/>
          <a:ext cx="1776413" cy="725487"/>
        </p:xfrm>
        <a:graphic>
          <a:graphicData uri="http://schemas.openxmlformats.org/presentationml/2006/ole">
            <p:oleObj spid="_x0000_s59404" name="Rovnice" r:id="rId13" imgW="939600" imgH="393480" progId="Equation.3">
              <p:embed/>
            </p:oleObj>
          </a:graphicData>
        </a:graphic>
      </p:graphicFrame>
      <p:graphicFrame>
        <p:nvGraphicFramePr>
          <p:cNvPr id="59405" name="Object 13"/>
          <p:cNvGraphicFramePr>
            <a:graphicFrameLocks noChangeAspect="1"/>
          </p:cNvGraphicFramePr>
          <p:nvPr/>
        </p:nvGraphicFramePr>
        <p:xfrm>
          <a:off x="7020272" y="4797152"/>
          <a:ext cx="1757016" cy="725488"/>
        </p:xfrm>
        <a:graphic>
          <a:graphicData uri="http://schemas.openxmlformats.org/presentationml/2006/ole">
            <p:oleObj spid="_x0000_s59405" name="Rovnice" r:id="rId14" imgW="9777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59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593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59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59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59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594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594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2000"/>
                                        <p:tgtEl>
                                          <p:spTgt spid="59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7" dur="2000"/>
                                        <p:tgtEl>
                                          <p:spTgt spid="59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2" dur="2000"/>
                                        <p:tgtEl>
                                          <p:spTgt spid="59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Př</a:t>
            </a:r>
            <a:r>
              <a:rPr lang="cs-CZ" sz="2400" dirty="0" smtClean="0"/>
              <a:t> 2: Petr utratil pětinu svých úspor za kompaktní disk a 25% úspor za knihu o přírodě. Zbylo mu 550 Kč. Kolik Kč měl Petr našetřeno?</a:t>
            </a:r>
            <a:endParaRPr lang="cs-CZ" sz="2400" dirty="0"/>
          </a:p>
        </p:txBody>
      </p:sp>
      <p:pic>
        <p:nvPicPr>
          <p:cNvPr id="60418" name="Picture 2" descr="C:\Users\lpt\AppData\Local\Microsoft\Windows\Temporary Internet Files\Content.IE5\OFIEMLAG\MC9000564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72816"/>
            <a:ext cx="864096" cy="936104"/>
          </a:xfrm>
          <a:prstGeom prst="rect">
            <a:avLst/>
          </a:prstGeom>
          <a:noFill/>
        </p:spPr>
      </p:pic>
      <p:pic>
        <p:nvPicPr>
          <p:cNvPr id="60419" name="Picture 3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924945"/>
            <a:ext cx="792088" cy="86409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91680" y="2204864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……………………….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779912" y="3068960"/>
          <a:ext cx="1924050" cy="754063"/>
        </p:xfrm>
        <a:graphic>
          <a:graphicData uri="http://schemas.openxmlformats.org/presentationml/2006/ole">
            <p:oleObj spid="_x0000_s60420" name="Rovnice" r:id="rId5" imgW="863280" imgH="39348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763688" y="3284984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……………………… 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3933056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Zbylo   ………………………   550 Kč</a:t>
            </a:r>
            <a:endParaRPr lang="cs-CZ" sz="2400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755576" y="4509120"/>
            <a:ext cx="5040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99592" y="4653136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Celkem …………………….      x Kč</a:t>
            </a:r>
            <a:endParaRPr lang="cs-CZ" sz="2400" dirty="0"/>
          </a:p>
        </p:txBody>
      </p: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1043608" y="5157192"/>
          <a:ext cx="2880320" cy="864096"/>
        </p:xfrm>
        <a:graphic>
          <a:graphicData uri="http://schemas.openxmlformats.org/presentationml/2006/ole">
            <p:oleObj spid="_x0000_s60421" name="Rovnice" r:id="rId6" imgW="1002960" imgH="393480" progId="Equation.3">
              <p:embed/>
            </p:oleObj>
          </a:graphicData>
        </a:graphic>
      </p:graphicFrame>
      <p:graphicFrame>
        <p:nvGraphicFramePr>
          <p:cNvPr id="60422" name="Object 6"/>
          <p:cNvGraphicFramePr>
            <a:graphicFrameLocks noChangeAspect="1"/>
          </p:cNvGraphicFramePr>
          <p:nvPr/>
        </p:nvGraphicFramePr>
        <p:xfrm>
          <a:off x="3707905" y="1988840"/>
          <a:ext cx="864096" cy="725488"/>
        </p:xfrm>
        <a:graphic>
          <a:graphicData uri="http://schemas.openxmlformats.org/presentationml/2006/ole">
            <p:oleObj spid="_x0000_s60422" name="Rovnice" r:id="rId7" imgW="3553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0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0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60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10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42" name="Object 2"/>
          <p:cNvGraphicFramePr>
            <a:graphicFrameLocks noChangeAspect="1"/>
          </p:cNvGraphicFramePr>
          <p:nvPr/>
        </p:nvGraphicFramePr>
        <p:xfrm>
          <a:off x="539552" y="404664"/>
          <a:ext cx="2881312" cy="863600"/>
        </p:xfrm>
        <a:graphic>
          <a:graphicData uri="http://schemas.openxmlformats.org/presentationml/2006/ole">
            <p:oleObj spid="_x0000_s61442" name="Rovnice" r:id="rId3" imgW="1002960" imgH="393480" progId="Equation.3">
              <p:embed/>
            </p:oleObj>
          </a:graphicData>
        </a:graphic>
      </p:graphicFrame>
      <p:graphicFrame>
        <p:nvGraphicFramePr>
          <p:cNvPr id="61444" name="Object 4"/>
          <p:cNvGraphicFramePr>
            <a:graphicFrameLocks noChangeAspect="1"/>
          </p:cNvGraphicFramePr>
          <p:nvPr/>
        </p:nvGraphicFramePr>
        <p:xfrm>
          <a:off x="3419872" y="404664"/>
          <a:ext cx="1787525" cy="863600"/>
        </p:xfrm>
        <a:graphic>
          <a:graphicData uri="http://schemas.openxmlformats.org/presentationml/2006/ole">
            <p:oleObj spid="_x0000_s61444" name="Rovnice" r:id="rId4" imgW="622080" imgH="393480" progId="Equation.3">
              <p:embed/>
            </p:oleObj>
          </a:graphicData>
        </a:graphic>
      </p:graphicFrame>
      <p:graphicFrame>
        <p:nvGraphicFramePr>
          <p:cNvPr id="61445" name="Object 5"/>
          <p:cNvGraphicFramePr>
            <a:graphicFrameLocks noChangeAspect="1"/>
          </p:cNvGraphicFramePr>
          <p:nvPr/>
        </p:nvGraphicFramePr>
        <p:xfrm>
          <a:off x="1979712" y="1268760"/>
          <a:ext cx="2881313" cy="863600"/>
        </p:xfrm>
        <a:graphic>
          <a:graphicData uri="http://schemas.openxmlformats.org/presentationml/2006/ole">
            <p:oleObj spid="_x0000_s61445" name="Rovnice" r:id="rId5" imgW="1002960" imgH="393480" progId="Equation.3">
              <p:embed/>
            </p:oleObj>
          </a:graphicData>
        </a:graphic>
      </p:graphicFrame>
      <p:graphicFrame>
        <p:nvGraphicFramePr>
          <p:cNvPr id="61447" name="Object 7"/>
          <p:cNvGraphicFramePr>
            <a:graphicFrameLocks noChangeAspect="1"/>
          </p:cNvGraphicFramePr>
          <p:nvPr/>
        </p:nvGraphicFramePr>
        <p:xfrm>
          <a:off x="2051720" y="2132856"/>
          <a:ext cx="3683000" cy="863600"/>
        </p:xfrm>
        <a:graphic>
          <a:graphicData uri="http://schemas.openxmlformats.org/presentationml/2006/ole">
            <p:oleObj spid="_x0000_s61447" name="Rovnice" r:id="rId6" imgW="1282680" imgH="393480" progId="Equation.3">
              <p:embed/>
            </p:oleObj>
          </a:graphicData>
        </a:graphic>
      </p:graphicFrame>
      <p:graphicFrame>
        <p:nvGraphicFramePr>
          <p:cNvPr id="61448" name="Object 8"/>
          <p:cNvGraphicFramePr>
            <a:graphicFrameLocks noChangeAspect="1"/>
          </p:cNvGraphicFramePr>
          <p:nvPr/>
        </p:nvGraphicFramePr>
        <p:xfrm>
          <a:off x="2123728" y="3068960"/>
          <a:ext cx="2660650" cy="863600"/>
        </p:xfrm>
        <a:graphic>
          <a:graphicData uri="http://schemas.openxmlformats.org/presentationml/2006/ole">
            <p:oleObj spid="_x0000_s61448" name="Rovnice" r:id="rId7" imgW="927000" imgH="393480" progId="Equation.3">
              <p:embed/>
            </p:oleObj>
          </a:graphicData>
        </a:graphic>
      </p:graphicFrame>
      <p:graphicFrame>
        <p:nvGraphicFramePr>
          <p:cNvPr id="61450" name="Object 10"/>
          <p:cNvGraphicFramePr>
            <a:graphicFrameLocks noChangeAspect="1"/>
          </p:cNvGraphicFramePr>
          <p:nvPr/>
        </p:nvGraphicFramePr>
        <p:xfrm>
          <a:off x="1619672" y="4005064"/>
          <a:ext cx="2370138" cy="388937"/>
        </p:xfrm>
        <a:graphic>
          <a:graphicData uri="http://schemas.openxmlformats.org/presentationml/2006/ole">
            <p:oleObj spid="_x0000_s61450" name="Rovnice" r:id="rId8" imgW="825480" imgH="177480" progId="Equation.3">
              <p:embed/>
            </p:oleObj>
          </a:graphicData>
        </a:graphic>
      </p:graphicFrame>
      <p:graphicFrame>
        <p:nvGraphicFramePr>
          <p:cNvPr id="61451" name="Object 11"/>
          <p:cNvGraphicFramePr>
            <a:graphicFrameLocks noChangeAspect="1"/>
          </p:cNvGraphicFramePr>
          <p:nvPr/>
        </p:nvGraphicFramePr>
        <p:xfrm>
          <a:off x="1763688" y="4437112"/>
          <a:ext cx="3027362" cy="388937"/>
        </p:xfrm>
        <a:graphic>
          <a:graphicData uri="http://schemas.openxmlformats.org/presentationml/2006/ole">
            <p:oleObj spid="_x0000_s61451" name="Rovnice" r:id="rId9" imgW="1054080" imgH="177480" progId="Equation.3">
              <p:embed/>
            </p:oleObj>
          </a:graphicData>
        </a:graphic>
      </p:graphicFrame>
      <p:graphicFrame>
        <p:nvGraphicFramePr>
          <p:cNvPr id="61452" name="Object 12"/>
          <p:cNvGraphicFramePr>
            <a:graphicFrameLocks noChangeAspect="1"/>
          </p:cNvGraphicFramePr>
          <p:nvPr/>
        </p:nvGraphicFramePr>
        <p:xfrm>
          <a:off x="1979712" y="4869160"/>
          <a:ext cx="1641475" cy="388937"/>
        </p:xfrm>
        <a:graphic>
          <a:graphicData uri="http://schemas.openxmlformats.org/presentationml/2006/ole">
            <p:oleObj spid="_x0000_s61452" name="Rovnice" r:id="rId10" imgW="571320" imgH="17748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251520" y="5373216"/>
          <a:ext cx="5112568" cy="720080"/>
        </p:xfrm>
        <a:graphic>
          <a:graphicData uri="http://schemas.openxmlformats.org/presentationml/2006/ole">
            <p:oleObj spid="_x0000_s61453" name="Rovnice" r:id="rId11" imgW="2958840" imgH="393480" progId="Equation.3">
              <p:embed/>
            </p:oleObj>
          </a:graphicData>
        </a:graphic>
      </p:graphicFrame>
      <p:graphicFrame>
        <p:nvGraphicFramePr>
          <p:cNvPr id="61454" name="Object 14"/>
          <p:cNvGraphicFramePr>
            <a:graphicFrameLocks noChangeAspect="1"/>
          </p:cNvGraphicFramePr>
          <p:nvPr/>
        </p:nvGraphicFramePr>
        <p:xfrm>
          <a:off x="5796136" y="5445224"/>
          <a:ext cx="987425" cy="744537"/>
        </p:xfrm>
        <a:graphic>
          <a:graphicData uri="http://schemas.openxmlformats.org/presentationml/2006/ole">
            <p:oleObj spid="_x0000_s61454" name="Rovnice" r:id="rId12" imgW="571320" imgH="4060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1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1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1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1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1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61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61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61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pt\AppData\Local\Microsoft\Windows\Temporary Internet Files\Content.IE5\OFIEMLAG\MC9000564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620688"/>
            <a:ext cx="864096" cy="1080120"/>
          </a:xfrm>
          <a:prstGeom prst="rect">
            <a:avLst/>
          </a:prstGeom>
          <a:noFill/>
        </p:spPr>
      </p:pic>
      <p:pic>
        <p:nvPicPr>
          <p:cNvPr id="3" name="Picture 3" descr="C:\Program Files (x86)\Microsoft Office\MEDIA\CAGCAT10\j0217698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988840"/>
            <a:ext cx="792088" cy="79208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691680" y="141277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……………………….</a:t>
            </a:r>
            <a:endParaRPr lang="cs-CZ" sz="24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779912" y="1988840"/>
          <a:ext cx="1924050" cy="936104"/>
        </p:xfrm>
        <a:graphic>
          <a:graphicData uri="http://schemas.openxmlformats.org/presentationml/2006/ole">
            <p:oleObj spid="_x0000_s78850" name="Rovnice" r:id="rId5" imgW="863280" imgH="393480" progId="Equation.3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691680" y="227687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………………………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140968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Zbylo   ………………………   550 Kč</a:t>
            </a:r>
            <a:endParaRPr lang="cs-CZ" sz="24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611560" y="3717032"/>
            <a:ext cx="5040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Object 6"/>
          <p:cNvGraphicFramePr>
            <a:graphicFrameLocks noChangeAspect="1"/>
          </p:cNvGraphicFramePr>
          <p:nvPr/>
        </p:nvGraphicFramePr>
        <p:xfrm>
          <a:off x="3779912" y="908720"/>
          <a:ext cx="864096" cy="936104"/>
        </p:xfrm>
        <a:graphic>
          <a:graphicData uri="http://schemas.openxmlformats.org/presentationml/2006/ole">
            <p:oleObj spid="_x0000_s78851" name="Rovnice" r:id="rId6" imgW="355320" imgH="393480" progId="Equation.3">
              <p:embed/>
            </p:oleObj>
          </a:graphicData>
        </a:graphic>
      </p:graphicFrame>
      <p:sp>
        <p:nvSpPr>
          <p:cNvPr id="19" name="Obdélník 18"/>
          <p:cNvSpPr/>
          <p:nvPr/>
        </p:nvSpPr>
        <p:spPr>
          <a:xfrm>
            <a:off x="683568" y="3861048"/>
            <a:ext cx="52845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Celkem …………………….      x Kč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84168" y="33265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Zkouška úlohy</a:t>
            </a:r>
          </a:p>
        </p:txBody>
      </p:sp>
      <p:graphicFrame>
        <p:nvGraphicFramePr>
          <p:cNvPr id="21" name="Objekt 20"/>
          <p:cNvGraphicFramePr>
            <a:graphicFrameLocks noChangeAspect="1"/>
          </p:cNvGraphicFramePr>
          <p:nvPr/>
        </p:nvGraphicFramePr>
        <p:xfrm>
          <a:off x="5786438" y="981075"/>
          <a:ext cx="2900362" cy="792163"/>
        </p:xfrm>
        <a:graphic>
          <a:graphicData uri="http://schemas.openxmlformats.org/presentationml/2006/ole">
            <p:oleObj spid="_x0000_s78854" name="Rovnice" r:id="rId7" imgW="927000" imgH="393480" progId="Equation.3">
              <p:embed/>
            </p:oleObj>
          </a:graphicData>
        </a:graphic>
      </p:graphicFrame>
      <p:graphicFrame>
        <p:nvGraphicFramePr>
          <p:cNvPr id="78855" name="Object 7"/>
          <p:cNvGraphicFramePr>
            <a:graphicFrameLocks noChangeAspect="1"/>
          </p:cNvGraphicFramePr>
          <p:nvPr/>
        </p:nvGraphicFramePr>
        <p:xfrm>
          <a:off x="5796136" y="2060848"/>
          <a:ext cx="2900362" cy="792163"/>
        </p:xfrm>
        <a:graphic>
          <a:graphicData uri="http://schemas.openxmlformats.org/presentationml/2006/ole">
            <p:oleObj spid="_x0000_s78855" name="Rovnice" r:id="rId8" imgW="927000" imgH="393480" progId="Equation.3">
              <p:embed/>
            </p:oleObj>
          </a:graphicData>
        </a:graphic>
      </p:graphicFrame>
      <p:graphicFrame>
        <p:nvGraphicFramePr>
          <p:cNvPr id="78857" name="Object 9"/>
          <p:cNvGraphicFramePr>
            <a:graphicFrameLocks noChangeAspect="1"/>
          </p:cNvGraphicFramePr>
          <p:nvPr/>
        </p:nvGraphicFramePr>
        <p:xfrm>
          <a:off x="7236296" y="3140968"/>
          <a:ext cx="1430337" cy="357187"/>
        </p:xfrm>
        <a:graphic>
          <a:graphicData uri="http://schemas.openxmlformats.org/presentationml/2006/ole">
            <p:oleObj spid="_x0000_s78857" name="Rovnice" r:id="rId9" imgW="457200" imgH="177480" progId="Equation.3">
              <p:embed/>
            </p:oleObj>
          </a:graphicData>
        </a:graphic>
      </p:graphicFrame>
      <p:cxnSp>
        <p:nvCxnSpPr>
          <p:cNvPr id="25" name="Přímá spojovací čára 24"/>
          <p:cNvCxnSpPr/>
          <p:nvPr/>
        </p:nvCxnSpPr>
        <p:spPr>
          <a:xfrm>
            <a:off x="6372200" y="3717032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8858" name="Object 10"/>
          <p:cNvGraphicFramePr>
            <a:graphicFrameLocks noChangeAspect="1"/>
          </p:cNvGraphicFramePr>
          <p:nvPr/>
        </p:nvGraphicFramePr>
        <p:xfrm>
          <a:off x="7164288" y="3789040"/>
          <a:ext cx="1628775" cy="357187"/>
        </p:xfrm>
        <a:graphic>
          <a:graphicData uri="http://schemas.openxmlformats.org/presentationml/2006/ole">
            <p:oleObj spid="_x0000_s78858" name="Rovnice" r:id="rId10" imgW="520560" imgH="177480" progId="Equation.3">
              <p:embed/>
            </p:oleObj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683568" y="4725144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Petr měl ušetřeno 1000 Kč.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30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20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2000"/>
                                        <p:tgtEl>
                                          <p:spTgt spid="78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9" grpId="0"/>
      <p:bldP spid="20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620688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ROSECKÁ, Zdena. </a:t>
            </a:r>
            <a:r>
              <a:rPr lang="cs-CZ" sz="2400" i="1" dirty="0" smtClean="0"/>
              <a:t>Algebra: učebnice pro 8. ročník</a:t>
            </a:r>
            <a:r>
              <a:rPr lang="cs-CZ" sz="2400" dirty="0" smtClean="0"/>
              <a:t>. Brno: Nová škola, 1999, 111 s. ISBN 80-856-0792-1.</a:t>
            </a:r>
          </a:p>
          <a:p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67544" y="1772816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cnb.cz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cs</a:t>
            </a:r>
            <a:r>
              <a:rPr lang="cs-CZ" sz="2400" dirty="0" smtClean="0">
                <a:hlinkClick r:id="rId2"/>
              </a:rPr>
              <a:t>/platidla/mince/mince_10czk.html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67544" y="2348880"/>
            <a:ext cx="770485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www.</a:t>
            </a:r>
            <a:r>
              <a:rPr lang="cs-CZ" sz="2400" dirty="0" err="1" smtClean="0">
                <a:hlinkClick r:id="rId3"/>
              </a:rPr>
              <a:t>cnb.cz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cs</a:t>
            </a:r>
            <a:r>
              <a:rPr lang="cs-CZ" sz="2400" dirty="0" smtClean="0">
                <a:hlinkClick r:id="rId3"/>
              </a:rPr>
              <a:t>/platidla/mince/mince_2czk.html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341</Words>
  <Application>Microsoft Office PowerPoint</Application>
  <PresentationFormat>Předvádění na obrazovce (4:3)</PresentationFormat>
  <Paragraphs>98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Snímek 1</vt:lpstr>
      <vt:lpstr>Slovní úlohy o směsích.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61</cp:revision>
  <dcterms:created xsi:type="dcterms:W3CDTF">2013-05-28T19:14:44Z</dcterms:created>
  <dcterms:modified xsi:type="dcterms:W3CDTF">2013-07-01T10:10:57Z</dcterms:modified>
</cp:coreProperties>
</file>