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64" r:id="rId1"/>
  </p:sldMasterIdLst>
  <p:notesMasterIdLst>
    <p:notesMasterId r:id="rId14"/>
  </p:notesMasterIdLst>
  <p:sldIdLst>
    <p:sldId id="256" r:id="rId2"/>
    <p:sldId id="272" r:id="rId3"/>
    <p:sldId id="271" r:id="rId4"/>
    <p:sldId id="257" r:id="rId5"/>
    <p:sldId id="274" r:id="rId6"/>
    <p:sldId id="260" r:id="rId7"/>
    <p:sldId id="262" r:id="rId8"/>
    <p:sldId id="264" r:id="rId9"/>
    <p:sldId id="265" r:id="rId10"/>
    <p:sldId id="267" r:id="rId11"/>
    <p:sldId id="268" r:id="rId12"/>
    <p:sldId id="275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inimized">
    <p:restoredLeft sz="34615" autoAdjust="0"/>
    <p:restoredTop sz="98901" autoAdjust="0"/>
  </p:normalViewPr>
  <p:slideViewPr>
    <p:cSldViewPr>
      <p:cViewPr varScale="1">
        <p:scale>
          <a:sx n="70" d="100"/>
          <a:sy n="70" d="100"/>
        </p:scale>
        <p:origin x="-912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>
      <p:cViewPr varScale="1">
        <p:scale>
          <a:sx n="60" d="100"/>
          <a:sy n="60" d="100"/>
        </p:scale>
        <p:origin x="-2490" y="-78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454016D-4FD4-4601-9BBE-3F6A58237713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E1D5C8C-56BD-431E-A6F0-F6830C132C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3308006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E1D5C8C-56BD-431E-A6F0-F6830C132C30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E1D5C8C-56BD-431E-A6F0-F6830C132C30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9A4F45-B322-4605-904A-5066C8483322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0EF9C1-2AFD-4BC6-9C5C-0CE537B271E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5069237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9A4F45-B322-4605-904A-5066C8483322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0EF9C1-2AFD-4BC6-9C5C-0CE537B271E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9683751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9A4F45-B322-4605-904A-5066C8483322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0EF9C1-2AFD-4BC6-9C5C-0CE537B271E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2697424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9A4F45-B322-4605-904A-5066C8483322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0EF9C1-2AFD-4BC6-9C5C-0CE537B271E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9785447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9A4F45-B322-4605-904A-5066C8483322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0EF9C1-2AFD-4BC6-9C5C-0CE537B271E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1144887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9A4F45-B322-4605-904A-5066C8483322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0EF9C1-2AFD-4BC6-9C5C-0CE537B271E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3257988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9A4F45-B322-4605-904A-5066C8483322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0EF9C1-2AFD-4BC6-9C5C-0CE537B271E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4431729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9A4F45-B322-4605-904A-5066C8483322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0EF9C1-2AFD-4BC6-9C5C-0CE537B271E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0778626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9A4F45-B322-4605-904A-5066C8483322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0EF9C1-2AFD-4BC6-9C5C-0CE537B271E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4996176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9A4F45-B322-4605-904A-5066C8483322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0EF9C1-2AFD-4BC6-9C5C-0CE537B271E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0734762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9A4F45-B322-4605-904A-5066C8483322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0EF9C1-2AFD-4BC6-9C5C-0CE537B271E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9932375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 bwMode="gray"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49A4F45-B322-4605-904A-5066C8483322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10EF9C1-2AFD-4BC6-9C5C-0CE537B271E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15320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65" r:id="rId1"/>
    <p:sldLayoutId id="2147483866" r:id="rId2"/>
    <p:sldLayoutId id="2147483867" r:id="rId3"/>
    <p:sldLayoutId id="2147483868" r:id="rId4"/>
    <p:sldLayoutId id="2147483869" r:id="rId5"/>
    <p:sldLayoutId id="2147483870" r:id="rId6"/>
    <p:sldLayoutId id="2147483871" r:id="rId7"/>
    <p:sldLayoutId id="2147483872" r:id="rId8"/>
    <p:sldLayoutId id="2147483873" r:id="rId9"/>
    <p:sldLayoutId id="2147483874" r:id="rId10"/>
    <p:sldLayoutId id="214748387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png"/><Relationship Id="rId5" Type="http://schemas.openxmlformats.org/officeDocument/2006/relationships/image" Target="../media/image8.jpeg"/><Relationship Id="rId4" Type="http://schemas.openxmlformats.org/officeDocument/2006/relationships/image" Target="../media/image7.jpe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7" Type="http://schemas.openxmlformats.org/officeDocument/2006/relationships/image" Target="../media/image17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6.png"/><Relationship Id="rId5" Type="http://schemas.openxmlformats.org/officeDocument/2006/relationships/image" Target="../media/image15.png"/><Relationship Id="rId4" Type="http://schemas.openxmlformats.org/officeDocument/2006/relationships/image" Target="../media/image14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1.png"/><Relationship Id="rId4" Type="http://schemas.openxmlformats.org/officeDocument/2006/relationships/image" Target="../media/image20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4.pn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Nadpis 10"/>
          <p:cNvSpPr>
            <a:spLocks noGrp="1"/>
          </p:cNvSpPr>
          <p:nvPr>
            <p:ph type="ctrTitle"/>
          </p:nvPr>
        </p:nvSpPr>
        <p:spPr>
          <a:xfrm>
            <a:off x="685800" y="1124745"/>
            <a:ext cx="7772400" cy="1656183"/>
          </a:xfrm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algn="l"/>
            <a:r>
              <a:rPr lang="cs-CZ" dirty="0" smtClean="0">
                <a:solidFill>
                  <a:srgbClr val="FF0000"/>
                </a:solidFill>
              </a:rPr>
              <a:t>           </a:t>
            </a:r>
            <a:r>
              <a:rPr lang="cs-CZ" smtClean="0">
                <a:solidFill>
                  <a:srgbClr val="FF0000"/>
                </a:solidFill>
              </a:rPr>
              <a:t>Květinové jarní probuzení</a:t>
            </a:r>
            <a:r>
              <a:rPr lang="cs-CZ" dirty="0" smtClean="0">
                <a:solidFill>
                  <a:srgbClr val="FF0000"/>
                </a:solidFill>
              </a:rPr>
              <a:t/>
            </a:r>
            <a:br>
              <a:rPr lang="cs-CZ" dirty="0" smtClean="0">
                <a:solidFill>
                  <a:srgbClr val="FF0000"/>
                </a:solidFill>
              </a:rPr>
            </a:br>
            <a:r>
              <a:rPr lang="cs-CZ" dirty="0" smtClean="0">
                <a:solidFill>
                  <a:srgbClr val="FF0000"/>
                </a:solidFill>
              </a:rPr>
              <a:t/>
            </a:r>
            <a:br>
              <a:rPr lang="cs-CZ" dirty="0" smtClean="0">
                <a:solidFill>
                  <a:srgbClr val="FF0000"/>
                </a:solidFill>
              </a:rPr>
            </a:br>
            <a:r>
              <a:rPr lang="cs-CZ" sz="1100" dirty="0" smtClean="0"/>
              <a:t>VY_32_ INOVACE_01_03</a:t>
            </a:r>
            <a:endParaRPr lang="cs-CZ" dirty="0"/>
          </a:p>
        </p:txBody>
      </p:sp>
      <p:pic>
        <p:nvPicPr>
          <p:cNvPr id="4" name="Picture 2" descr="C:\Documents and Settings\Honza\Plocha\Práce Eva\Loga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1560" y="3356992"/>
            <a:ext cx="7776864" cy="1656184"/>
          </a:xfrm>
          <a:prstGeom prst="rect">
            <a:avLst/>
          </a:prstGeom>
          <a:noFill/>
          <a:ln>
            <a:solidFill>
              <a:schemeClr val="tx1"/>
            </a:solidFill>
          </a:ln>
        </p:spPr>
      </p:pic>
      <p:sp>
        <p:nvSpPr>
          <p:cNvPr id="3" name="TextovéPole 2"/>
          <p:cNvSpPr txBox="1"/>
          <p:nvPr/>
        </p:nvSpPr>
        <p:spPr>
          <a:xfrm>
            <a:off x="1295636" y="5456257"/>
            <a:ext cx="662473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Tato práce je šířena pod licencí CC BY-SA 3.0. </a:t>
            </a:r>
            <a:r>
              <a:rPr lang="cs-CZ" dirty="0" smtClean="0"/>
              <a:t>                                       Odkazy </a:t>
            </a:r>
            <a:r>
              <a:rPr lang="cs-CZ" dirty="0"/>
              <a:t>a citace jsou platné k datu vytvoření této práce.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99592" y="764704"/>
            <a:ext cx="7992888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fontAlgn="base">
              <a:spcBef>
                <a:spcPct val="0"/>
              </a:spcBef>
              <a:spcAft>
                <a:spcPct val="0"/>
              </a:spcAft>
              <a:tabLst>
                <a:tab pos="1428750" algn="l"/>
              </a:tabLst>
            </a:pPr>
            <a:endParaRPr lang="en-US" dirty="0" smtClean="0">
              <a:latin typeface="Calibri" pitchFamily="34" charset="0"/>
              <a:ea typeface="Calibri" pitchFamily="34" charset="0"/>
              <a:cs typeface="Times New Roman" pitchFamily="18" charset="0"/>
            </a:endParaRPr>
          </a:p>
          <a:p>
            <a:pPr lvl="0" fontAlgn="base">
              <a:spcBef>
                <a:spcPct val="0"/>
              </a:spcBef>
              <a:spcAft>
                <a:spcPct val="0"/>
              </a:spcAft>
              <a:tabLst>
                <a:tab pos="1428750" algn="l"/>
              </a:tabLst>
            </a:pPr>
            <a:endParaRPr lang="en-US" dirty="0" smtClean="0">
              <a:latin typeface="Calibri" pitchFamily="34" charset="0"/>
              <a:ea typeface="Calibri" pitchFamily="34" charset="0"/>
              <a:cs typeface="Times New Roman" pitchFamily="18" charset="0"/>
            </a:endParaRPr>
          </a:p>
          <a:p>
            <a:pPr lvl="0" fontAlgn="base">
              <a:spcBef>
                <a:spcPct val="0"/>
              </a:spcBef>
              <a:spcAft>
                <a:spcPct val="0"/>
              </a:spcAft>
              <a:tabLst>
                <a:tab pos="1428750" algn="l"/>
              </a:tabLst>
            </a:pPr>
            <a:r>
              <a:rPr lang="cs-CZ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Název </a:t>
            </a:r>
            <a:r>
              <a:rPr lang="cs-CZ" dirty="0">
                <a:latin typeface="Calibri" pitchFamily="34" charset="0"/>
                <a:ea typeface="Calibri" pitchFamily="34" charset="0"/>
                <a:cs typeface="Times New Roman" pitchFamily="18" charset="0"/>
              </a:rPr>
              <a:t>výukového materiálu:  </a:t>
            </a:r>
            <a:r>
              <a:rPr lang="en-US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	  </a:t>
            </a:r>
            <a:r>
              <a:rPr lang="cs-CZ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Květinové jarní probuzení</a:t>
            </a:r>
            <a:endParaRPr lang="cs-CZ" dirty="0">
              <a:latin typeface="Arial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tabLst>
                <a:tab pos="1428750" algn="l"/>
              </a:tabLst>
            </a:pPr>
            <a:r>
              <a:rPr lang="cs-CZ" dirty="0">
                <a:latin typeface="Calibri" pitchFamily="34" charset="0"/>
                <a:ea typeface="Calibri" pitchFamily="34" charset="0"/>
                <a:cs typeface="Times New Roman" pitchFamily="18" charset="0"/>
              </a:rPr>
              <a:t>Autor:          			 </a:t>
            </a:r>
            <a:r>
              <a:rPr lang="en-US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 </a:t>
            </a:r>
            <a:r>
              <a:rPr lang="cs-CZ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Mgr</a:t>
            </a:r>
            <a:r>
              <a:rPr lang="cs-CZ" dirty="0">
                <a:latin typeface="Calibri" pitchFamily="34" charset="0"/>
                <a:ea typeface="Calibri" pitchFamily="34" charset="0"/>
                <a:cs typeface="Times New Roman" pitchFamily="18" charset="0"/>
              </a:rPr>
              <a:t>. Irena Miklová</a:t>
            </a:r>
            <a:endParaRPr lang="cs-CZ" dirty="0">
              <a:latin typeface="Arial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tabLst>
                <a:tab pos="1428750" algn="l"/>
              </a:tabLst>
            </a:pPr>
            <a:r>
              <a:rPr lang="cs-CZ" dirty="0">
                <a:latin typeface="Calibri" pitchFamily="34" charset="0"/>
                <a:ea typeface="Calibri" pitchFamily="34" charset="0"/>
                <a:cs typeface="Times New Roman" pitchFamily="18" charset="0"/>
              </a:rPr>
              <a:t>Vytvořeno: 			  </a:t>
            </a:r>
            <a:r>
              <a:rPr lang="cs-CZ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23</a:t>
            </a:r>
            <a:r>
              <a:rPr lang="cs-CZ" dirty="0">
                <a:latin typeface="Calibri" pitchFamily="34" charset="0"/>
                <a:ea typeface="Calibri" pitchFamily="34" charset="0"/>
                <a:cs typeface="Times New Roman" pitchFamily="18" charset="0"/>
              </a:rPr>
              <a:t>. 4. 2012</a:t>
            </a:r>
            <a:endParaRPr lang="cs-CZ" dirty="0">
              <a:latin typeface="Arial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tabLst>
                <a:tab pos="1428750" algn="l"/>
              </a:tabLst>
            </a:pPr>
            <a:r>
              <a:rPr lang="cs-CZ" dirty="0">
                <a:latin typeface="Calibri" pitchFamily="34" charset="0"/>
                <a:ea typeface="Calibri" pitchFamily="34" charset="0"/>
                <a:cs typeface="Times New Roman" pitchFamily="18" charset="0"/>
              </a:rPr>
              <a:t>Ročník: 			  </a:t>
            </a:r>
            <a:r>
              <a:rPr lang="cs-CZ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1</a:t>
            </a:r>
            <a:r>
              <a:rPr lang="cs-CZ" dirty="0">
                <a:latin typeface="Calibri" pitchFamily="34" charset="0"/>
                <a:ea typeface="Calibri" pitchFamily="34" charset="0"/>
                <a:cs typeface="Times New Roman" pitchFamily="18" charset="0"/>
              </a:rPr>
              <a:t>. a 2. ročník</a:t>
            </a:r>
            <a:endParaRPr lang="cs-CZ" dirty="0">
              <a:latin typeface="Arial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tabLst>
                <a:tab pos="1428750" algn="l"/>
              </a:tabLst>
            </a:pPr>
            <a:r>
              <a:rPr lang="cs-CZ" dirty="0">
                <a:latin typeface="Calibri" pitchFamily="34" charset="0"/>
                <a:ea typeface="Calibri" pitchFamily="34" charset="0"/>
                <a:cs typeface="Times New Roman" pitchFamily="18" charset="0"/>
              </a:rPr>
              <a:t>Vzdělávací oblast: 	    </a:t>
            </a:r>
            <a:r>
              <a:rPr lang="cs-CZ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	  Člověk </a:t>
            </a:r>
            <a:r>
              <a:rPr lang="cs-CZ" dirty="0">
                <a:latin typeface="Calibri" pitchFamily="34" charset="0"/>
                <a:ea typeface="Calibri" pitchFamily="34" charset="0"/>
                <a:cs typeface="Times New Roman" pitchFamily="18" charset="0"/>
              </a:rPr>
              <a:t>a jeho svět</a:t>
            </a:r>
            <a:endParaRPr lang="cs-CZ" dirty="0">
              <a:latin typeface="Arial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tabLst>
                <a:tab pos="1428750" algn="l"/>
              </a:tabLst>
            </a:pPr>
            <a:r>
              <a:rPr lang="cs-CZ" dirty="0">
                <a:latin typeface="Calibri" pitchFamily="34" charset="0"/>
                <a:ea typeface="Calibri" pitchFamily="34" charset="0"/>
                <a:cs typeface="Times New Roman" pitchFamily="18" charset="0"/>
              </a:rPr>
              <a:t>Vzdělávací obor: 		 </a:t>
            </a:r>
            <a:r>
              <a:rPr lang="cs-CZ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 Prvouka</a:t>
            </a:r>
            <a:endParaRPr lang="cs-CZ" dirty="0">
              <a:latin typeface="Arial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tabLst>
                <a:tab pos="1428750" algn="l"/>
              </a:tabLst>
            </a:pPr>
            <a:r>
              <a:rPr lang="cs-CZ" dirty="0">
                <a:latin typeface="Calibri" pitchFamily="34" charset="0"/>
                <a:ea typeface="Calibri" pitchFamily="34" charset="0"/>
                <a:cs typeface="Times New Roman" pitchFamily="18" charset="0"/>
              </a:rPr>
              <a:t>Tematický okruh:                    </a:t>
            </a:r>
            <a:r>
              <a:rPr lang="cs-CZ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    Proměny přírody </a:t>
            </a:r>
            <a:endParaRPr lang="cs-CZ" dirty="0" smtClean="0">
              <a:latin typeface="Arial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tabLst>
                <a:tab pos="1428750" algn="l"/>
              </a:tabLst>
            </a:pPr>
            <a:r>
              <a:rPr lang="cs-CZ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Téma: 			  Proměny přírody na jaře                                          Pomůcky</a:t>
            </a:r>
            <a:r>
              <a:rPr lang="cs-CZ" dirty="0">
                <a:latin typeface="Calibri" pitchFamily="34" charset="0"/>
                <a:ea typeface="Calibri" pitchFamily="34" charset="0"/>
                <a:cs typeface="Times New Roman" pitchFamily="18" charset="0"/>
              </a:rPr>
              <a:t>: 			  </a:t>
            </a:r>
            <a:r>
              <a:rPr lang="cs-CZ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Pouzdro</a:t>
            </a:r>
            <a:r>
              <a:rPr lang="cs-CZ" dirty="0">
                <a:latin typeface="Calibri" pitchFamily="34" charset="0"/>
                <a:ea typeface="Calibri" pitchFamily="34" charset="0"/>
                <a:cs typeface="Times New Roman" pitchFamily="18" charset="0"/>
              </a:rPr>
              <a:t>, karty Media </a:t>
            </a:r>
            <a:r>
              <a:rPr lang="cs-CZ" dirty="0" err="1">
                <a:latin typeface="Calibri" pitchFamily="34" charset="0"/>
                <a:ea typeface="Calibri" pitchFamily="34" charset="0"/>
                <a:cs typeface="Times New Roman" pitchFamily="18" charset="0"/>
              </a:rPr>
              <a:t>Dida</a:t>
            </a:r>
            <a:r>
              <a:rPr lang="cs-CZ" dirty="0">
                <a:latin typeface="Calibri" pitchFamily="34" charset="0"/>
                <a:ea typeface="Calibri" pitchFamily="34" charset="0"/>
                <a:cs typeface="Times New Roman" pitchFamily="18" charset="0"/>
              </a:rPr>
              <a:t>, papír</a:t>
            </a:r>
            <a:endParaRPr lang="cs-CZ" dirty="0">
              <a:latin typeface="Arial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tabLst>
                <a:tab pos="1428750" algn="l"/>
              </a:tabLst>
            </a:pPr>
            <a:r>
              <a:rPr lang="cs-CZ" dirty="0">
                <a:latin typeface="Calibri" pitchFamily="34" charset="0"/>
                <a:ea typeface="Calibri" pitchFamily="34" charset="0"/>
                <a:cs typeface="Times New Roman" pitchFamily="18" charset="0"/>
              </a:rPr>
              <a:t>Anotace: 			  </a:t>
            </a:r>
            <a:r>
              <a:rPr lang="cs-CZ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Žáci </a:t>
            </a:r>
            <a:r>
              <a:rPr lang="cs-CZ" dirty="0">
                <a:latin typeface="Calibri" pitchFamily="34" charset="0"/>
                <a:ea typeface="Calibri" pitchFamily="34" charset="0"/>
                <a:cs typeface="Times New Roman" pitchFamily="18" charset="0"/>
              </a:rPr>
              <a:t>shlédnou prezentaci, odpoví na otázky, 			  </a:t>
            </a:r>
            <a:r>
              <a:rPr lang="cs-CZ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                 </a:t>
            </a:r>
            <a:r>
              <a:rPr lang="cs-CZ" dirty="0">
                <a:latin typeface="Calibri" pitchFamily="34" charset="0"/>
                <a:ea typeface="Calibri" pitchFamily="34" charset="0"/>
                <a:cs typeface="Times New Roman" pitchFamily="18" charset="0"/>
              </a:rPr>
              <a:t>roztřídí karty podle pokynů učitele. Napíší krátký 			  </a:t>
            </a:r>
            <a:r>
              <a:rPr lang="cs-CZ" dirty="0" err="1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testík</a:t>
            </a:r>
            <a:r>
              <a:rPr lang="cs-CZ" dirty="0">
                <a:latin typeface="Calibri" pitchFamily="34" charset="0"/>
                <a:ea typeface="Calibri" pitchFamily="34" charset="0"/>
                <a:cs typeface="Times New Roman" pitchFamily="18" charset="0"/>
              </a:rPr>
              <a:t>. Při práci s Media </a:t>
            </a:r>
            <a:r>
              <a:rPr lang="cs-CZ" dirty="0" err="1">
                <a:latin typeface="Calibri" pitchFamily="34" charset="0"/>
                <a:ea typeface="Calibri" pitchFamily="34" charset="0"/>
                <a:cs typeface="Times New Roman" pitchFamily="18" charset="0"/>
              </a:rPr>
              <a:t>DiDou</a:t>
            </a:r>
            <a:r>
              <a:rPr lang="cs-CZ" dirty="0">
                <a:latin typeface="Calibri" pitchFamily="34" charset="0"/>
                <a:ea typeface="Calibri" pitchFamily="34" charset="0"/>
                <a:cs typeface="Times New Roman" pitchFamily="18" charset="0"/>
              </a:rPr>
              <a:t> žáci mezi sebou 			    </a:t>
            </a:r>
            <a:r>
              <a:rPr lang="cs-CZ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      	  musí </a:t>
            </a:r>
            <a:r>
              <a:rPr lang="cs-CZ" dirty="0">
                <a:latin typeface="Calibri" pitchFamily="34" charset="0"/>
                <a:ea typeface="Calibri" pitchFamily="34" charset="0"/>
                <a:cs typeface="Times New Roman" pitchFamily="18" charset="0"/>
              </a:rPr>
              <a:t>komunikovat a tím upevňují vztahy mezi 			    </a:t>
            </a:r>
            <a:r>
              <a:rPr lang="cs-CZ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	  jednotlivci</a:t>
            </a:r>
            <a:r>
              <a:rPr lang="cs-CZ" dirty="0">
                <a:latin typeface="Calibri" pitchFamily="34" charset="0"/>
                <a:ea typeface="Calibri" pitchFamily="34" charset="0"/>
                <a:cs typeface="Times New Roman" pitchFamily="18" charset="0"/>
              </a:rPr>
              <a:t>.</a:t>
            </a:r>
            <a:endParaRPr lang="cs-CZ" dirty="0">
              <a:latin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27584" y="4869160"/>
            <a:ext cx="7416824" cy="11695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 sz="1400" dirty="0" smtClean="0"/>
          </a:p>
          <a:p>
            <a:endParaRPr lang="en-US" sz="1400" dirty="0" smtClean="0"/>
          </a:p>
          <a:p>
            <a:r>
              <a:rPr lang="en-US" sz="1400" dirty="0" smtClean="0"/>
              <a:t> </a:t>
            </a:r>
            <a:r>
              <a:rPr lang="cs-CZ" sz="1400" dirty="0" smtClean="0"/>
              <a:t>Materiál </a:t>
            </a:r>
            <a:r>
              <a:rPr lang="cs-CZ" sz="1400" dirty="0"/>
              <a:t>je určen pro bezplatné používání pro potřeby výuky a vzdělávání na všech typech škol a školských zařízeních. Jakékoliv další využití podléhá autorskému zákonu.</a:t>
            </a:r>
          </a:p>
          <a:p>
            <a:endParaRPr lang="cs-CZ" sz="1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899592" y="5607824"/>
            <a:ext cx="7272808" cy="11695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 sz="1400" dirty="0" smtClean="0"/>
          </a:p>
          <a:p>
            <a:r>
              <a:rPr lang="cs-CZ" sz="1400" dirty="0" smtClean="0"/>
              <a:t>Text </a:t>
            </a:r>
            <a:r>
              <a:rPr lang="cs-CZ" sz="1400" dirty="0"/>
              <a:t>je vlastní práce autora</a:t>
            </a:r>
            <a:r>
              <a:rPr lang="cs-CZ" sz="1400" dirty="0" smtClean="0"/>
              <a:t>.</a:t>
            </a:r>
          </a:p>
          <a:p>
            <a:r>
              <a:rPr lang="cs-CZ" sz="1400" dirty="0" smtClean="0"/>
              <a:t>Vložené fotografie jsou z archivu autora.</a:t>
            </a:r>
          </a:p>
          <a:p>
            <a:r>
              <a:rPr lang="cs-CZ" sz="1400" dirty="0" smtClean="0"/>
              <a:t>Objekty </a:t>
            </a:r>
            <a:r>
              <a:rPr lang="en-US" sz="1400" dirty="0" smtClean="0"/>
              <a:t>[1], [2] </a:t>
            </a:r>
            <a:r>
              <a:rPr lang="cs-CZ" sz="1400" dirty="0" smtClean="0"/>
              <a:t>použité v této práci jsou součástí SW Microsoft ®office.</a:t>
            </a:r>
          </a:p>
          <a:p>
            <a:endParaRPr lang="cs-CZ" sz="1400" dirty="0"/>
          </a:p>
        </p:txBody>
      </p:sp>
      <p:sp>
        <p:nvSpPr>
          <p:cNvPr id="5" name="Obdélník 4"/>
          <p:cNvSpPr/>
          <p:nvPr/>
        </p:nvSpPr>
        <p:spPr>
          <a:xfrm>
            <a:off x="899592" y="620688"/>
            <a:ext cx="720080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latin typeface="Calibri" pitchFamily="34" charset="0"/>
                <a:cs typeface="Calibri" pitchFamily="34" charset="0"/>
              </a:rPr>
              <a:t>Škola: Základní škola Trávníky Otrokovice, příspěvková organizace</a:t>
            </a:r>
          </a:p>
          <a:p>
            <a:r>
              <a:rPr lang="cs-CZ" dirty="0" smtClean="0">
                <a:latin typeface="Calibri" pitchFamily="34" charset="0"/>
                <a:cs typeface="Calibri" pitchFamily="34" charset="0"/>
              </a:rPr>
              <a:t>Číslo projektu: CZ.1.07/1.4.00/21.2637</a:t>
            </a:r>
          </a:p>
        </p:txBody>
      </p:sp>
    </p:spTree>
    <p:extLst>
      <p:ext uri="{BB962C8B-B14F-4D97-AF65-F5344CB8AC3E}">
        <p14:creationId xmlns:p14="http://schemas.microsoft.com/office/powerpoint/2010/main" xmlns="" val="224150229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980729"/>
            <a:ext cx="7772400" cy="1656183"/>
          </a:xfrm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Jarní</a:t>
            </a:r>
            <a:r>
              <a:rPr lang="cs-CZ" dirty="0" smtClean="0"/>
              <a:t> </a:t>
            </a:r>
            <a:r>
              <a:rPr lang="cs-CZ" dirty="0" smtClean="0">
                <a:solidFill>
                  <a:srgbClr val="FF0000"/>
                </a:solidFill>
              </a:rPr>
              <a:t>květinové</a:t>
            </a:r>
            <a:r>
              <a:rPr lang="cs-CZ" dirty="0" smtClean="0"/>
              <a:t> </a:t>
            </a:r>
            <a:r>
              <a:rPr lang="cs-CZ" dirty="0" smtClean="0">
                <a:solidFill>
                  <a:srgbClr val="FF0000"/>
                </a:solidFill>
              </a:rPr>
              <a:t>probuzení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11560" y="3429000"/>
            <a:ext cx="7848872" cy="2209800"/>
          </a:xfrm>
        </p:spPr>
        <p:txBody>
          <a:bodyPr>
            <a:noAutofit/>
          </a:bodyPr>
          <a:lstStyle/>
          <a:p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Projdeme se jarní zahradou.</a:t>
            </a:r>
          </a:p>
          <a:p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Jaro začíná 21. března a končí 21. června.</a:t>
            </a:r>
          </a:p>
          <a:p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Jaro patří k nejkrásnějšímu období roku. Všechno rozkvétá.</a:t>
            </a:r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51520" y="692696"/>
            <a:ext cx="8640960" cy="320087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 smtClean="0">
              <a:solidFill>
                <a:srgbClr val="FF0000"/>
              </a:solidFill>
            </a:endParaRPr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 známe více druhů: černá, nachová, zahradní 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 liší se zbarvením květů: bílá, žlutá, růžová, fialová, dvoubarevná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 začíná kvést za příznivých podmínek už prosinci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 jsou vděčné a nenáročné trvalky, které v mírně vlhké půdě </a:t>
            </a:r>
          </a:p>
          <a:p>
            <a:r>
              <a:rPr lang="cs-CZ" sz="2400" dirty="0" smtClean="0"/>
              <a:t>  bohatě pokvetou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 optimální stanoviště je mírně zastíněné</a:t>
            </a:r>
            <a:br>
              <a:rPr lang="cs-CZ" sz="2400" dirty="0" smtClean="0"/>
            </a:br>
            <a:r>
              <a:rPr lang="cs-CZ" sz="2000" dirty="0" smtClean="0"/>
              <a:t/>
            </a:r>
            <a:br>
              <a:rPr lang="cs-CZ" sz="2000" dirty="0" smtClean="0"/>
            </a:br>
            <a:endParaRPr lang="cs-CZ" sz="2000" dirty="0"/>
          </a:p>
        </p:txBody>
      </p:sp>
      <p:sp>
        <p:nvSpPr>
          <p:cNvPr id="6" name="Obdélník 5"/>
          <p:cNvSpPr/>
          <p:nvPr/>
        </p:nvSpPr>
        <p:spPr>
          <a:xfrm>
            <a:off x="4427984" y="260648"/>
            <a:ext cx="4464496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Čemeřice</a:t>
            </a:r>
            <a:endParaRPr lang="cs-CZ" sz="54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339752" y="3501008"/>
            <a:ext cx="4680520" cy="290034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836712"/>
            <a:ext cx="4038600" cy="5289451"/>
          </a:xfrm>
          <a:ln>
            <a:solidFill>
              <a:schemeClr val="tx1"/>
            </a:solidFill>
          </a:ln>
        </p:spPr>
        <p:txBody>
          <a:bodyPr/>
          <a:lstStyle/>
          <a:p>
            <a:pPr>
              <a:buNone/>
            </a:pPr>
            <a:r>
              <a:rPr lang="cs-CZ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Sněženka podsněžník</a:t>
            </a:r>
          </a:p>
          <a:p>
            <a:r>
              <a:rPr lang="cs-CZ" sz="2400" dirty="0" smtClean="0"/>
              <a:t>15 – 20 cm vysoká rostlina, vyrůstá z cibulky</a:t>
            </a:r>
          </a:p>
          <a:p>
            <a:r>
              <a:rPr lang="cs-CZ" sz="2400" dirty="0" smtClean="0"/>
              <a:t>kvete v únoru až březnu</a:t>
            </a:r>
          </a:p>
          <a:p>
            <a:r>
              <a:rPr lang="cs-CZ" sz="2400" dirty="0" smtClean="0"/>
              <a:t>říká se  o ní, že je posel jara</a:t>
            </a:r>
          </a:p>
          <a:p>
            <a:r>
              <a:rPr lang="cs-CZ" sz="2400" dirty="0" smtClean="0"/>
              <a:t>je chráněná</a:t>
            </a:r>
          </a:p>
          <a:p>
            <a:endParaRPr lang="cs-CZ" sz="2400" b="1" dirty="0" smtClean="0"/>
          </a:p>
          <a:p>
            <a:endParaRPr lang="cs-CZ" sz="2400" b="1" dirty="0" smtClean="0"/>
          </a:p>
          <a:p>
            <a:endParaRPr lang="cs-CZ" sz="2400" b="1" dirty="0" smtClean="0"/>
          </a:p>
          <a:p>
            <a:endParaRPr lang="cs-CZ" sz="2400" b="1" dirty="0" smtClean="0"/>
          </a:p>
          <a:p>
            <a:endParaRPr lang="cs-CZ" sz="2400" b="1" dirty="0" smtClean="0"/>
          </a:p>
          <a:p>
            <a:pPr>
              <a:buNone/>
            </a:pPr>
            <a:r>
              <a:rPr lang="cs-CZ" sz="2400" dirty="0" smtClean="0"/>
              <a:t>                         </a:t>
            </a:r>
            <a:r>
              <a:rPr lang="cs-CZ" sz="1400" dirty="0" smtClean="0"/>
              <a:t> 1</a:t>
            </a:r>
            <a:endParaRPr lang="cs-CZ" sz="14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836712"/>
            <a:ext cx="4038600" cy="5289451"/>
          </a:xfrm>
          <a:ln>
            <a:solidFill>
              <a:schemeClr val="tx1"/>
            </a:solidFill>
          </a:ln>
        </p:spPr>
        <p:txBody>
          <a:bodyPr/>
          <a:lstStyle/>
          <a:p>
            <a:pPr>
              <a:buNone/>
            </a:pPr>
            <a:r>
              <a:rPr lang="cs-CZ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Bledule jarní</a:t>
            </a:r>
          </a:p>
          <a:p>
            <a:r>
              <a:rPr lang="cs-CZ" sz="2400" dirty="0" smtClean="0"/>
              <a:t>připomíná sněženku</a:t>
            </a:r>
          </a:p>
          <a:p>
            <a:r>
              <a:rPr lang="cs-CZ" sz="2400" dirty="0" smtClean="0"/>
              <a:t>roste s cibulky</a:t>
            </a:r>
          </a:p>
          <a:p>
            <a:r>
              <a:rPr lang="cs-CZ" sz="2400" dirty="0" smtClean="0"/>
              <a:t>má ráda vlhko </a:t>
            </a:r>
          </a:p>
          <a:p>
            <a:r>
              <a:rPr lang="cs-CZ" sz="2400" dirty="0" smtClean="0"/>
              <a:t>patří mezi ohrožené druhy </a:t>
            </a:r>
          </a:p>
          <a:p>
            <a:r>
              <a:rPr lang="cs-CZ" sz="2400" dirty="0" smtClean="0"/>
              <a:t>je chráněna vyhláškou 395/1992 Sb.</a:t>
            </a:r>
          </a:p>
          <a:p>
            <a:r>
              <a:rPr lang="cs-CZ" sz="2400" dirty="0" smtClean="0"/>
              <a:t>je jedovatá</a:t>
            </a:r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pPr>
              <a:buNone/>
            </a:pPr>
            <a:r>
              <a:rPr lang="cs-CZ" sz="1400" dirty="0" smtClean="0"/>
              <a:t>                                                      2</a:t>
            </a:r>
          </a:p>
          <a:p>
            <a:pPr>
              <a:buNone/>
            </a:pPr>
            <a:endParaRPr lang="cs-CZ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5" name="Obrázek 3" descr="C:\Users\miklova\AppData\Local\Microsoft\Windows\Temporary Internet Files\Content.IE5\VYE02RZJ\MC900088216[1].wmf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60232" y="3573016"/>
            <a:ext cx="1944216" cy="2376264"/>
          </a:xfrm>
          <a:prstGeom prst="rect">
            <a:avLst/>
          </a:prstGeom>
          <a:noFill/>
          <a:ln>
            <a:noFill/>
          </a:ln>
        </p:spPr>
      </p:pic>
      <p:pic>
        <p:nvPicPr>
          <p:cNvPr id="6" name="Obrázek 4" descr="C:\Users\miklova\AppData\Local\Microsoft\Windows\Temporary Internet Files\Content.IE5\FI9A07II\MC900122861[1].wmf"/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79712" y="3501008"/>
            <a:ext cx="2304256" cy="2304256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259632" y="332656"/>
            <a:ext cx="5400601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Prvosenka jarní</a:t>
            </a:r>
          </a:p>
        </p:txBody>
      </p:sp>
      <p:pic>
        <p:nvPicPr>
          <p:cNvPr id="18434" name="Picture 2" descr="http://t1.gstatic.com/images?q=tbn:ANd9GcSSrFcrrYQTDH_6OjjljLnK8YH-2sZFx1kNCu3ySTDb2lEjJ0T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1520" y="332656"/>
            <a:ext cx="1440160" cy="2223160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179512" y="2780928"/>
            <a:ext cx="187220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… vedle petrklíč,</a:t>
            </a:r>
          </a:p>
          <a:p>
            <a:r>
              <a:rPr lang="cs-CZ" sz="2000" dirty="0"/>
              <a:t>z</a:t>
            </a:r>
            <a:r>
              <a:rPr lang="cs-CZ" sz="2000" dirty="0" smtClean="0"/>
              <a:t>ima už je pryč</a:t>
            </a:r>
            <a:endParaRPr lang="cs-CZ" sz="20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467544" y="3501008"/>
            <a:ext cx="8676456" cy="29546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pPr>
              <a:buFont typeface="Arial" pitchFamily="34" charset="0"/>
              <a:buChar char="•"/>
            </a:pPr>
            <a:r>
              <a:rPr lang="cs-CZ" sz="2800" dirty="0" smtClean="0"/>
              <a:t> známější pod </a:t>
            </a:r>
            <a:r>
              <a:rPr lang="cs-CZ" sz="2800" dirty="0"/>
              <a:t>j</a:t>
            </a:r>
            <a:r>
              <a:rPr lang="cs-CZ" sz="2800" dirty="0" smtClean="0"/>
              <a:t>ménem petrklíč</a:t>
            </a:r>
          </a:p>
          <a:p>
            <a:pPr>
              <a:buFont typeface="Arial" pitchFamily="34" charset="0"/>
              <a:buChar char="•"/>
            </a:pPr>
            <a:r>
              <a:rPr lang="cs-CZ" sz="2800" dirty="0" smtClean="0"/>
              <a:t> hojně se vyskytuje v lesích a loukách</a:t>
            </a:r>
          </a:p>
          <a:p>
            <a:pPr>
              <a:buFont typeface="Arial" pitchFamily="34" charset="0"/>
              <a:buChar char="•"/>
            </a:pPr>
            <a:r>
              <a:rPr lang="cs-CZ" sz="2800" dirty="0" smtClean="0"/>
              <a:t> je to trvalka</a:t>
            </a:r>
          </a:p>
          <a:p>
            <a:pPr>
              <a:buFont typeface="Arial" pitchFamily="34" charset="0"/>
              <a:buChar char="•"/>
            </a:pPr>
            <a:r>
              <a:rPr lang="cs-CZ" sz="2800" dirty="0" smtClean="0"/>
              <a:t> kvete v dubnu a květnu</a:t>
            </a:r>
          </a:p>
          <a:p>
            <a:pPr>
              <a:buFont typeface="Arial" pitchFamily="34" charset="0"/>
              <a:buChar char="•"/>
            </a:pPr>
            <a:r>
              <a:rPr lang="cs-CZ" sz="2800" dirty="0" smtClean="0"/>
              <a:t> v našich zahrádkách máme vyšlechtěné druhy – červené, růžové, fialové aj.</a:t>
            </a:r>
            <a:endParaRPr lang="cs-CZ" sz="2800" dirty="0"/>
          </a:p>
        </p:txBody>
      </p:sp>
      <p:pic>
        <p:nvPicPr>
          <p:cNvPr id="18442" name="Picture 10" descr="http://t1.gstatic.com/images?q=tbn:ANd9GcShkFO3WoAvK33yHY1BMstOn8U5GR1k-i9189-4FDIz9jpN9KS_x4sjT6vhfw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56176" y="3789040"/>
            <a:ext cx="2462460" cy="1728193"/>
          </a:xfrm>
          <a:prstGeom prst="rect">
            <a:avLst/>
          </a:prstGeom>
          <a:noFill/>
        </p:spPr>
      </p:pic>
      <p:pic>
        <p:nvPicPr>
          <p:cNvPr id="15" name="Obrázek 14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979712" y="1268760"/>
            <a:ext cx="2160240" cy="21602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283968" y="1628800"/>
            <a:ext cx="3024336" cy="203369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7380312" y="188640"/>
            <a:ext cx="1552429" cy="158417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484" name="Picture 4" descr="http://t0.gstatic.com/images?q=tbn:ANd9GcQO8pr0qmjxQ7ceheStIx1GkIb3Iir5dLUz51V10p0jupx7_pr_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228184" y="404664"/>
            <a:ext cx="2466975" cy="1847851"/>
          </a:xfrm>
          <a:prstGeom prst="rect">
            <a:avLst/>
          </a:prstGeom>
          <a:noFill/>
        </p:spPr>
      </p:pic>
      <p:sp>
        <p:nvSpPr>
          <p:cNvPr id="8" name="Obdélník 7"/>
          <p:cNvSpPr/>
          <p:nvPr/>
        </p:nvSpPr>
        <p:spPr>
          <a:xfrm>
            <a:off x="395536" y="692696"/>
            <a:ext cx="5547865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Smetánka lékařská</a:t>
            </a:r>
            <a:endParaRPr lang="cs-CZ" sz="54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67544" y="2060848"/>
            <a:ext cx="6696744" cy="473975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Tx/>
              <a:buChar char="-"/>
            </a:pPr>
            <a:endParaRPr lang="cs-CZ" sz="2800" dirty="0" smtClean="0"/>
          </a:p>
          <a:p>
            <a:pPr>
              <a:buFont typeface="Arial" pitchFamily="34" charset="0"/>
              <a:buChar char="•"/>
            </a:pPr>
            <a:r>
              <a:rPr lang="cs-CZ" sz="2800" dirty="0" smtClean="0"/>
              <a:t> známější pod lidovým názvem pampeliška</a:t>
            </a:r>
          </a:p>
          <a:p>
            <a:pPr>
              <a:buFont typeface="Arial" pitchFamily="34" charset="0"/>
              <a:buChar char="•"/>
            </a:pPr>
            <a:r>
              <a:rPr lang="cs-CZ" sz="2800" dirty="0" smtClean="0"/>
              <a:t> žlutě kvetoucí léčivá rostlina,trvalka</a:t>
            </a:r>
          </a:p>
          <a:p>
            <a:pPr>
              <a:buFont typeface="Arial" pitchFamily="34" charset="0"/>
              <a:buChar char="•"/>
            </a:pPr>
            <a:r>
              <a:rPr lang="cs-CZ" sz="2800" dirty="0" smtClean="0"/>
              <a:t> roste hojně na loukách, mezích, pastvinách </a:t>
            </a:r>
          </a:p>
          <a:p>
            <a:r>
              <a:rPr lang="cs-CZ" sz="2800" dirty="0" smtClean="0"/>
              <a:t>  a v zahradách jako obtížný plevel</a:t>
            </a:r>
          </a:p>
          <a:p>
            <a:pPr>
              <a:buFont typeface="Arial" pitchFamily="34" charset="0"/>
              <a:buChar char="•"/>
            </a:pPr>
            <a:r>
              <a:rPr lang="cs-CZ" sz="2800" dirty="0" smtClean="0"/>
              <a:t> sbíráme kořen, list, květ</a:t>
            </a:r>
          </a:p>
          <a:p>
            <a:pPr>
              <a:buFont typeface="Arial" pitchFamily="34" charset="0"/>
              <a:buChar char="•"/>
            </a:pPr>
            <a:r>
              <a:rPr lang="cs-CZ" sz="2800" dirty="0" smtClean="0"/>
              <a:t> v lékařství se používá při nemocech ledvin</a:t>
            </a:r>
          </a:p>
          <a:p>
            <a:pPr>
              <a:buFont typeface="Arial" pitchFamily="34" charset="0"/>
              <a:buChar char="•"/>
            </a:pPr>
            <a:r>
              <a:rPr lang="cs-CZ" sz="2800" dirty="0" smtClean="0"/>
              <a:t> s květu se doma dělá sirup</a:t>
            </a:r>
          </a:p>
          <a:p>
            <a:endParaRPr lang="cs-CZ" sz="2400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764704"/>
            <a:ext cx="5628442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Narcis </a:t>
            </a:r>
            <a:endParaRPr lang="cs-CZ" sz="54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83568" y="1772816"/>
            <a:ext cx="813690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400" dirty="0" smtClean="0"/>
              <a:t> jarní cibulová rostlina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 původní barva žlutá, dnes různé druhy</a:t>
            </a:r>
            <a:endParaRPr lang="cs-CZ" sz="2400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15616" y="3212976"/>
            <a:ext cx="6598549" cy="309634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427422" y="2132856"/>
            <a:ext cx="2289153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Tulipán</a:t>
            </a:r>
            <a:endParaRPr lang="cs-CZ" sz="54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483768" y="2852936"/>
            <a:ext cx="568863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400" dirty="0" smtClean="0"/>
              <a:t> vytrvalá cibulová rostlina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 zahradě dá na jaře celou škálu barev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 má rád slunné suché místo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 má různé tvary okvětních lístků</a:t>
            </a:r>
            <a:endParaRPr lang="cs-CZ" sz="2400" dirty="0"/>
          </a:p>
        </p:txBody>
      </p:sp>
      <p:sp>
        <p:nvSpPr>
          <p:cNvPr id="15" name="Obdélník 14"/>
          <p:cNvSpPr/>
          <p:nvPr/>
        </p:nvSpPr>
        <p:spPr>
          <a:xfrm>
            <a:off x="2286000" y="2690336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536" y="188639"/>
            <a:ext cx="1944216" cy="300581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444208" y="4509120"/>
            <a:ext cx="2367989" cy="20162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699792" y="4509120"/>
            <a:ext cx="2460860" cy="21876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380312" y="260648"/>
            <a:ext cx="1547664" cy="34968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7" name="Picture 9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 flipH="1">
            <a:off x="2987824" y="476672"/>
            <a:ext cx="4129247" cy="17281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8" name="Picture 10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23528" y="3501008"/>
            <a:ext cx="1521294" cy="30963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-396552" y="2204864"/>
            <a:ext cx="4968552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Fialka vonná</a:t>
            </a:r>
            <a:endParaRPr lang="cs-CZ" sz="54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79512" y="2924944"/>
            <a:ext cx="8784976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400" b="1" dirty="0" smtClean="0"/>
              <a:t> nejznámější fialka s lahodně vonnými  květy, vytrvalá nízká  </a:t>
            </a:r>
          </a:p>
          <a:p>
            <a:r>
              <a:rPr lang="cs-CZ" sz="2400" b="1" dirty="0" smtClean="0"/>
              <a:t>   rostlinka</a:t>
            </a:r>
          </a:p>
          <a:p>
            <a:pPr>
              <a:buFont typeface="Arial" pitchFamily="34" charset="0"/>
              <a:buChar char="•"/>
            </a:pPr>
            <a:r>
              <a:rPr lang="cs-CZ" sz="2400" b="1" dirty="0" smtClean="0"/>
              <a:t> roste v hájích, v křovinách a v trávnících na úrodných půdách</a:t>
            </a:r>
          </a:p>
          <a:p>
            <a:pPr>
              <a:buFont typeface="Arial" pitchFamily="34" charset="0"/>
              <a:buChar char="•"/>
            </a:pPr>
            <a:r>
              <a:rPr lang="cs-CZ" sz="2400" b="1" dirty="0" smtClean="0"/>
              <a:t> léčivka, u níž se sbírají oddenky</a:t>
            </a:r>
          </a:p>
          <a:p>
            <a:pPr>
              <a:buFont typeface="Arial" pitchFamily="34" charset="0"/>
              <a:buChar char="•"/>
            </a:pPr>
            <a:r>
              <a:rPr lang="cs-CZ" sz="2400" b="1" dirty="0" smtClean="0"/>
              <a:t> kvete v dubnu až červnu</a:t>
            </a:r>
            <a:endParaRPr lang="cs-CZ" sz="2400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99592" y="620688"/>
            <a:ext cx="7170737" cy="1628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868144" y="4221088"/>
            <a:ext cx="2808312" cy="240511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55576" y="4797152"/>
            <a:ext cx="2653197" cy="18554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01" name="Picture 5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779912" y="4581128"/>
            <a:ext cx="1638562" cy="203458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79512" y="260648"/>
            <a:ext cx="5747765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Maceška</a:t>
            </a:r>
            <a:endParaRPr lang="cs-CZ" sz="54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79512" y="980728"/>
            <a:ext cx="9180512" cy="221599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400" dirty="0" smtClean="0"/>
              <a:t> příbuzná fialky vonné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 jednoletá, 5 až 20 cm vysoká bylina 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 květy nevonné, nejvýše 15 mm vysoké,žluté,někdy nafialovělé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 kvete v duben až září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 v zahrádkách vyšlechtěné různě  barevné kultivary</a:t>
            </a:r>
          </a:p>
          <a:p>
            <a:pPr>
              <a:buFontTx/>
              <a:buChar char="-"/>
            </a:pPr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536" y="3284984"/>
            <a:ext cx="5912519" cy="313730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588224" y="4149080"/>
            <a:ext cx="2195736" cy="23558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948264" y="2132856"/>
            <a:ext cx="1907704" cy="179638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548680"/>
            <a:ext cx="8424936" cy="49552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Práce s </a:t>
            </a:r>
            <a:r>
              <a:rPr lang="cs-CZ" sz="3600" dirty="0" smtClean="0"/>
              <a:t>kartami</a:t>
            </a:r>
            <a:endParaRPr lang="cs-CZ" sz="3600" dirty="0" smtClean="0"/>
          </a:p>
          <a:p>
            <a:pPr>
              <a:buFont typeface="Wingdings" pitchFamily="2" charset="2"/>
              <a:buChar char="§"/>
            </a:pPr>
            <a:r>
              <a:rPr lang="cs-CZ" sz="2800" dirty="0" smtClean="0"/>
              <a:t> učitel si předem připraví obrázky </a:t>
            </a:r>
            <a:r>
              <a:rPr lang="cs-CZ" sz="2800" dirty="0" smtClean="0"/>
              <a:t>i karty s </a:t>
            </a:r>
            <a:r>
              <a:rPr lang="cs-CZ" sz="2800" dirty="0" smtClean="0"/>
              <a:t>příslušnými </a:t>
            </a:r>
            <a:endParaRPr lang="cs-CZ" sz="2800" dirty="0" smtClean="0"/>
          </a:p>
          <a:p>
            <a:r>
              <a:rPr lang="cs-CZ" sz="2800" dirty="0" smtClean="0"/>
              <a:t> </a:t>
            </a:r>
            <a:r>
              <a:rPr lang="cs-CZ" sz="2800" dirty="0" smtClean="0"/>
              <a:t>  </a:t>
            </a:r>
            <a:r>
              <a:rPr lang="cs-CZ" sz="2800" dirty="0" smtClean="0"/>
              <a:t>jmény květin</a:t>
            </a:r>
            <a:endParaRPr lang="cs-CZ" sz="2800" dirty="0" smtClean="0"/>
          </a:p>
          <a:p>
            <a:pPr>
              <a:buFont typeface="Wingdings" pitchFamily="2" charset="2"/>
              <a:buChar char="§"/>
            </a:pPr>
            <a:r>
              <a:rPr lang="cs-CZ" sz="2800" dirty="0" smtClean="0"/>
              <a:t> každý žák má jednu kartu, spojí obrázek s jménem</a:t>
            </a:r>
          </a:p>
          <a:p>
            <a:endParaRPr lang="cs-CZ" sz="2800" dirty="0" smtClean="0"/>
          </a:p>
          <a:p>
            <a:endParaRPr lang="cs-CZ" sz="2800" dirty="0" smtClean="0"/>
          </a:p>
          <a:p>
            <a:r>
              <a:rPr lang="cs-CZ" sz="2800" dirty="0" err="1" smtClean="0"/>
              <a:t>Testík</a:t>
            </a:r>
            <a:r>
              <a:rPr lang="cs-CZ" sz="2800" dirty="0" smtClean="0"/>
              <a:t>: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Napiš květinu, která má v názvu slovo „klíč“.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Jmenuj dvě cibulové jarní květiny.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Která květina má v sobě „lišku“.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Jaké barvy může být tulipán.</a:t>
            </a:r>
            <a:endParaRPr lang="cs-CZ" sz="2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913</TotalTime>
  <Words>483</Words>
  <Application>Microsoft Office PowerPoint</Application>
  <PresentationFormat>Předvádění na obrazovce (4:3)</PresentationFormat>
  <Paragraphs>110</Paragraphs>
  <Slides>12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systému Office</vt:lpstr>
      <vt:lpstr>           Květinové jarní probuzení  VY_32_ INOVACE_01_03</vt:lpstr>
      <vt:lpstr>Snímek 2</vt:lpstr>
      <vt:lpstr>Jarní květinové probuzení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ZŠ Trávníky</dc:creator>
  <cp:lastModifiedBy>ahoj</cp:lastModifiedBy>
  <cp:revision>87</cp:revision>
  <dcterms:created xsi:type="dcterms:W3CDTF">2011-02-28T10:08:51Z</dcterms:created>
  <dcterms:modified xsi:type="dcterms:W3CDTF">2013-07-01T16:42:04Z</dcterms:modified>
</cp:coreProperties>
</file>