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sldIdLst>
    <p:sldId id="274" r:id="rId2"/>
    <p:sldId id="258" r:id="rId3"/>
    <p:sldId id="259" r:id="rId4"/>
    <p:sldId id="266" r:id="rId5"/>
    <p:sldId id="267" r:id="rId6"/>
    <p:sldId id="269" r:id="rId7"/>
    <p:sldId id="270" r:id="rId8"/>
    <p:sldId id="271" r:id="rId9"/>
    <p:sldId id="276" r:id="rId10"/>
    <p:sldId id="272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79894" autoAdjust="0"/>
  </p:normalViewPr>
  <p:slideViewPr>
    <p:cSldViewPr>
      <p:cViewPr>
        <p:scale>
          <a:sx n="66" d="100"/>
          <a:sy n="66" d="100"/>
        </p:scale>
        <p:origin x="-1032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2.xml"/><Relationship Id="rId2" Type="http://schemas.openxmlformats.org/officeDocument/2006/relationships/slide" Target="slides/slide4.xml"/><Relationship Id="rId1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69C2C5-987B-4C25-ACAF-6B142FB771A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53C9DB-E85C-4825-A1BB-16E3769292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82506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53C9DB-E85C-4825-A1BB-16E37692926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A77B7D9-C996-4E55-9051-13AA75DC4F23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96887C6-A89E-497B-B334-00488CA63D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Anguilla_anguilla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1196752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>
                <a:solidFill>
                  <a:srgbClr val="FF0000"/>
                </a:solidFill>
              </a:rPr>
              <a:t>Zvířata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sz="6000" dirty="0" smtClean="0">
                <a:solidFill>
                  <a:srgbClr val="FF0000"/>
                </a:solidFill>
              </a:rPr>
              <a:t>kolem nás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VY_32_INOVACE_03_03</a:t>
            </a:r>
            <a:endParaRPr lang="cs-CZ" sz="16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140968"/>
            <a:ext cx="6705600" cy="1809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1187624" y="558924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7" name="Obdélník 6"/>
          <p:cNvSpPr/>
          <p:nvPr/>
        </p:nvSpPr>
        <p:spPr>
          <a:xfrm>
            <a:off x="539552" y="4221088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Tato práce je šířena pod licencí CC BY-SA 3.0.                                                                     Odkazy a citace jsou platné k datu vytvoření této práce.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Zvířata kolem nás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5517232"/>
          </a:xfr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r>
              <a:rPr lang="cs-CZ" dirty="0"/>
              <a:t>n</a:t>
            </a:r>
            <a:r>
              <a:rPr lang="cs-CZ" dirty="0" smtClean="0"/>
              <a:t>a naší Zemi žije velké množství zvířat</a:t>
            </a:r>
          </a:p>
          <a:p>
            <a:r>
              <a:rPr lang="cs-CZ" dirty="0"/>
              <a:t>r</a:t>
            </a:r>
            <a:r>
              <a:rPr lang="cs-CZ" dirty="0" smtClean="0"/>
              <a:t>ozdělujeme je do několika skupin (říší): hmyz, ryby, obojživelníci, plazi, ptáci a savci</a:t>
            </a:r>
          </a:p>
          <a:p>
            <a:r>
              <a:rPr lang="cs-CZ" dirty="0" smtClean="0"/>
              <a:t>společně nahlédneme do jednotlivých říší</a:t>
            </a:r>
          </a:p>
          <a:p>
            <a:r>
              <a:rPr lang="cs-CZ" dirty="0" smtClean="0"/>
              <a:t>liší se od sebe stavbou těla, rozmnožováním, příjmem potravy, dýcháním či pohybem</a:t>
            </a:r>
          </a:p>
          <a:p>
            <a:r>
              <a:rPr lang="cs-CZ" dirty="0" smtClean="0"/>
              <a:t>známe zvířata hospodářská, domácí, cizokrajná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Hmyz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1700808"/>
            <a:ext cx="103835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Arial Narrow" pitchFamily="34" charset="0"/>
              </a:rPr>
              <a:t> patří k nejvíce zastoupenou skupinou ve zvířecím světě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Arial Narrow" pitchFamily="34" charset="0"/>
              </a:rPr>
              <a:t> hlavními představiteli říše hmyzu: moucha, včela, slunéčko sedmitečné, </a:t>
            </a:r>
          </a:p>
          <a:p>
            <a:r>
              <a:rPr lang="cs-CZ" sz="2600" dirty="0" smtClean="0">
                <a:latin typeface="Arial Narrow" pitchFamily="34" charset="0"/>
              </a:rPr>
              <a:t>  mandelinka, čmelák, mravenec, vážka, motýl, pavouk</a:t>
            </a:r>
          </a:p>
        </p:txBody>
      </p:sp>
      <p:pic>
        <p:nvPicPr>
          <p:cNvPr id="12" name="Obrázek 49" descr="C:\Users\miklova\AppData\Local\Microsoft\Windows\Temporary Internet Files\Content.IE5\VYE02RZJ\MP900316870[1]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17032"/>
            <a:ext cx="2937520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ázek 53" descr="C:\Users\miklova\AppData\Local\Microsoft\Windows\Temporary Internet Files\Content.IE5\FI9A07II\MP900406974[1]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2232248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57" descr="C:\Users\miklova\AppData\Local\Microsoft\Windows\Temporary Internet Files\Content.IE5\VYE02RZJ\MP900448301[1]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0648"/>
            <a:ext cx="2088232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ázek 50" descr="C:\Users\miklova\AppData\Local\Microsoft\Windows\Temporary Internet Files\Content.IE5\FI9A07II\MP900444862[1]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56992"/>
            <a:ext cx="2894112" cy="3240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Obrázek 55" descr="C:\Users\miklova\AppData\Local\Microsoft\Windows\Temporary Internet Files\Content.IE5\VYE02RZJ\MP900407340[1]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60648"/>
            <a:ext cx="2808312" cy="1556792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ovéPole 16"/>
          <p:cNvSpPr txBox="1"/>
          <p:nvPr/>
        </p:nvSpPr>
        <p:spPr>
          <a:xfrm>
            <a:off x="2627784" y="162880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588224" y="177281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7544" y="63813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652120" y="602128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812360" y="335699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Ryby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196752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3200" dirty="0" smtClean="0">
                <a:latin typeface="Arial Narrow" pitchFamily="34" charset="0"/>
              </a:rPr>
              <a:t>našich řek, potoků, rybníků a jezer jsou sladkovodní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>
                <a:latin typeface="Arial Narrow" pitchFamily="34" charset="0"/>
              </a:rPr>
              <a:t> dýchají vzduch obsažený ve vodě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>
                <a:latin typeface="Arial Narrow" pitchFamily="34" charset="0"/>
              </a:rPr>
              <a:t> žijí se drobnými vodními živočichy a rybkami, řasami,  </a:t>
            </a:r>
          </a:p>
          <a:p>
            <a:r>
              <a:rPr lang="cs-CZ" sz="3200" dirty="0" smtClean="0">
                <a:latin typeface="Arial Narrow" pitchFamily="34" charset="0"/>
              </a:rPr>
              <a:t>   vodním planktonem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>
                <a:latin typeface="Arial Narrow" pitchFamily="34" charset="0"/>
              </a:rPr>
              <a:t> nejznámější druhy našich vod: kapr, štika, pstruh</a:t>
            </a:r>
            <a:endParaRPr lang="cs-CZ" sz="3200" dirty="0">
              <a:latin typeface="Arial Narrow" pitchFamily="34" charset="0"/>
            </a:endParaRPr>
          </a:p>
        </p:txBody>
      </p:sp>
      <p:pic>
        <p:nvPicPr>
          <p:cNvPr id="21" name="Obrázek 46" descr="C:\Users\miklova\AppData\Local\Microsoft\Windows\Temporary Internet Files\Content.IE5\ZENQLHMO\MP900405036[1]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17032"/>
            <a:ext cx="3808884" cy="288032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ovéPole 21"/>
          <p:cNvSpPr txBox="1"/>
          <p:nvPr/>
        </p:nvSpPr>
        <p:spPr>
          <a:xfrm>
            <a:off x="1547664" y="638132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Obojživelníci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170080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1268760"/>
            <a:ext cx="835292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studenokrevní obratlovci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bezocasí – žáby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ocasatí – mloci, čolci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živí se hlavně hmyzem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rozmnožují se do vody 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stádium: vajíčko, pulec – má ocásek, rostou zadní  </a:t>
            </a:r>
          </a:p>
          <a:p>
            <a:r>
              <a:rPr lang="cs-CZ" sz="2800" dirty="0" smtClean="0">
                <a:latin typeface="Arial Narrow" pitchFamily="34" charset="0"/>
              </a:rPr>
              <a:t>   nohy, přední nohy, upadne ocásek, malá žabka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v zimě ztuhne</a:t>
            </a:r>
            <a:endParaRPr lang="cs-CZ" sz="2800" dirty="0">
              <a:latin typeface="Arial Narrow" pitchFamily="34" charset="0"/>
            </a:endParaRPr>
          </a:p>
        </p:txBody>
      </p:sp>
      <p:pic>
        <p:nvPicPr>
          <p:cNvPr id="17" name="Obrázek 1" descr="C:\Users\miklova\AppData\Local\Microsoft\Windows\Temporary Internet Files\Content.IE5\ZENQLHMO\MP900448634[1]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2656"/>
            <a:ext cx="4320480" cy="3384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Obrázek 4" descr="C:\Users\miklova\AppData\Local\Microsoft\Windows\Temporary Internet Files\Content.IE5\M3YY0S55\MP900178758[1]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81128"/>
            <a:ext cx="3312368" cy="2060848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ovéPole 21"/>
          <p:cNvSpPr txBox="1"/>
          <p:nvPr/>
        </p:nvSpPr>
        <p:spPr>
          <a:xfrm>
            <a:off x="3851920" y="2606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7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275856" y="638132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Plazi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908720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latin typeface="Arial Narrow" pitchFamily="34" charset="0"/>
              </a:rPr>
              <a:t>u nás dva zástupci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latin typeface="Arial Narrow" pitchFamily="34" charset="0"/>
              </a:rPr>
              <a:t> v zimě ztuhnou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latin typeface="Arial Narrow" pitchFamily="34" charset="0"/>
              </a:rPr>
              <a:t> jí drobné živočichy: myši, ještěrky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24128" y="4581128"/>
            <a:ext cx="31683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Zmije obecná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jedovatá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plachá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chráněna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 rodí živá mláďata</a:t>
            </a:r>
          </a:p>
          <a:p>
            <a:pPr>
              <a:buFont typeface="Wingdings" pitchFamily="2" charset="2"/>
              <a:buChar char="§"/>
            </a:pPr>
            <a:endParaRPr lang="cs-CZ" sz="2800" dirty="0">
              <a:latin typeface="Arial Narrow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4725144"/>
            <a:ext cx="288032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latin typeface="Arial Narrow" pitchFamily="34" charset="0"/>
              </a:rPr>
              <a:t>Užovka obojková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Arial Narrow" pitchFamily="34" charset="0"/>
              </a:rPr>
              <a:t> žluté půlměsíčky 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Arial Narrow" pitchFamily="34" charset="0"/>
              </a:rPr>
              <a:t> nejedovatá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Arial Narrow" pitchFamily="34" charset="0"/>
              </a:rPr>
              <a:t> plachá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Arial Narrow" pitchFamily="34" charset="0"/>
              </a:rPr>
              <a:t> rodí se z vajec</a:t>
            </a:r>
            <a:endParaRPr lang="cs-CZ" sz="2600" dirty="0">
              <a:latin typeface="Arial Narrow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75856" y="47251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100392" y="458112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pic>
        <p:nvPicPr>
          <p:cNvPr id="4" name="Picture 2" descr="zmije obecná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4585" y="1628800"/>
            <a:ext cx="3542946" cy="2664296"/>
          </a:xfrm>
          <a:prstGeom prst="rect">
            <a:avLst/>
          </a:prstGeom>
          <a:noFill/>
        </p:spPr>
      </p:pic>
      <p:pic>
        <p:nvPicPr>
          <p:cNvPr id="8196" name="Picture 4" descr="Užovka obojkov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36912"/>
            <a:ext cx="2808312" cy="21116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Ptáci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268760"/>
            <a:ext cx="856895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800" dirty="0">
                <a:latin typeface="Arial Narrow" pitchFamily="34" charset="0"/>
              </a:rPr>
              <a:t>s</a:t>
            </a:r>
            <a:r>
              <a:rPr lang="cs-CZ" sz="2800" dirty="0" smtClean="0">
                <a:latin typeface="Arial Narrow" pitchFamily="34" charset="0"/>
              </a:rPr>
              <a:t>tavba tělo: hlava, krk, trup, nohy, křídla, ocas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noha: hrabavá (slepice, bažant), plovací (husa, kachna)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</a:rPr>
              <a:t>jejich </a:t>
            </a:r>
            <a:r>
              <a:rPr lang="cs-CZ" sz="2800" dirty="0">
                <a:solidFill>
                  <a:prstClr val="black"/>
                </a:solidFill>
                <a:latin typeface="Arial Narrow" pitchFamily="34" charset="0"/>
              </a:rPr>
              <a:t>tělo je pokryto </a:t>
            </a: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</a:rPr>
              <a:t>peřím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</a:rPr>
              <a:t>rodí se z vajec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</a:rPr>
              <a:t>po vylíhnutí bez peří (holátka) – vlaštovka, pěvci</a:t>
            </a:r>
          </a:p>
          <a:p>
            <a:pPr lvl="0"/>
            <a:r>
              <a:rPr lang="cs-CZ" sz="2800" dirty="0">
                <a:solidFill>
                  <a:prstClr val="black"/>
                </a:solidFill>
                <a:latin typeface="Arial Narrow" pitchFamily="34" charset="0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</a:rPr>
              <a:t>   opeřené – husa, slepice, bažant – i hned hledají potravu</a:t>
            </a:r>
          </a:p>
          <a:p>
            <a:pPr lvl="0">
              <a:buFont typeface="Wingdings" pitchFamily="2" charset="2"/>
              <a:buChar char="§"/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</a:rPr>
              <a:t>   dýchají vzduch                            </a:t>
            </a:r>
          </a:p>
          <a:p>
            <a:pPr marL="285750" indent="-285750"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8" name="Obrázek 35" descr="C:\Users\miklova\AppData\Local\Microsoft\Windows\Temporary Internet Files\Content.IE5\ZENQLHMO\MP900406601[1]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77072"/>
            <a:ext cx="3905250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34" descr="C:\Users\miklova\AppData\Local\Microsoft\Windows\Temporary Internet Files\Content.IE5\FI9A07II\MP900402199[1]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77072"/>
            <a:ext cx="1512168" cy="2503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30" descr="C:\Users\miklova\AppData\Local\Microsoft\Windows\Temporary Internet Files\Content.IE5\FI9A07II\MP900262840[1]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09120"/>
            <a:ext cx="1656184" cy="201622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10"/>
          <p:cNvSpPr txBox="1"/>
          <p:nvPr/>
        </p:nvSpPr>
        <p:spPr>
          <a:xfrm>
            <a:off x="0" y="6309320"/>
            <a:ext cx="611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11760" y="61653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100392" y="371703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Savci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268760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rodí se živá mláďata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po narození sají mateřské mléko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jsou plně odkázány na matku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čtyřnohá zvířata: stavba těla (hlava, krk, trup, přední a zadní končetiny, ocas), tělo mají pokryté srstí (kočka, pes, lev, králík, morče),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mořští savci (stavbou těla jsou podobní rybám) delfín, velryba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člověk: stavba těla: (hlava, krk, trup, horní a dolní končetiny)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>
                <a:latin typeface="Arial Narrow" pitchFamily="34" charset="0"/>
              </a:rPr>
              <a:t>dýchají vzduch</a:t>
            </a:r>
            <a:endParaRPr lang="cs-CZ" sz="28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3" descr="C:\Users\miklova\AppData\Local\Microsoft\Windows\Temporary Internet Files\Content.IE5\FI9A07II\MP900289122[1]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2419350" cy="365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19" descr="C:\Users\miklova\AppData\Local\Microsoft\Windows\Temporary Internet Files\Content.IE5\FI9A07II\MP900403197[1]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60648"/>
            <a:ext cx="4680520" cy="3528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27" descr="C:\Users\miklova\AppData\Local\Microsoft\Windows\Temporary Internet Files\Content.IE5\VYE02RZJ\MP900406978[1]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05064"/>
            <a:ext cx="3905250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65" descr="C:\Users\miklova\AppData\Local\Microsoft\Windows\Temporary Internet Files\Content.IE5\M3YY0S55\MP900180443[1]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3657600" cy="24003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915816" y="357301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13        14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6381328"/>
            <a:ext cx="683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15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604448" y="638132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8280920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Opakuj: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Vyjmenuj 2 zástupce hmyzu?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Jak se jmenuje vánoční ryba?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Jak se jmenuje mládě žáby?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Čím mají pokryté tělo ptáci?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Jak se rozmnožují ptáci? 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Kdo jsou holátka?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Kde je maminka kuřete, housete, káčete?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Popiš tělo ptáků?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Kteří ptáci odlétají na podzim do teplých krajin?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Jak se rozmnožují savci?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 Co pijí mláďata savců?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 Vyjmenuj 2 čtyřnohá zvířata?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 Popiš tělo čtyřnohých zvířat?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 Co dýchají zvířata?</a:t>
            </a:r>
          </a:p>
          <a:p>
            <a:pPr marL="342900" indent="-342900">
              <a:buAutoNum type="arabicPeriod"/>
            </a:pPr>
            <a:endParaRPr lang="cs-CZ" sz="2800" dirty="0" smtClean="0"/>
          </a:p>
          <a:p>
            <a:pPr marL="342900" indent="-342900">
              <a:buAutoNum type="arabicPeriod"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-5591744"/>
            <a:ext cx="11848115" cy="12157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24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24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výukového materiálu:	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Zvířata kolem nás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         				Mgr. Irena </a:t>
            </a:r>
            <a:r>
              <a:rPr kumimoji="0" lang="cs-CZ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Miklová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Vytvořeno:				26. 3. 2012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				1.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a 2.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oblast: 		Člověk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a jeho svět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obor: 			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Prvouka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Tematický okruh: 			Proměny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řírody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Téma: 				Živočichové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kolem nás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Pomůcky:				</a:t>
            </a:r>
            <a:r>
              <a:rPr kumimoji="0" lang="cs-CZ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Dataprojektor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psací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potřeby – 2. ročník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Anotace: 				Žáci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prvního ročníku pouze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hlédnou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				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prezentaci, následně ústně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lang="cs-CZ" sz="2000" baseline="0" dirty="0" smtClean="0">
                <a:latin typeface="Calibri" pitchFamily="34" charset="0"/>
                <a:cs typeface="Times New Roman" pitchFamily="18" charset="0"/>
              </a:rPr>
              <a:t>                 				zodpoví</a:t>
            </a:r>
            <a:r>
              <a:rPr lang="cs-CZ" sz="2000" dirty="0" smtClean="0">
                <a:latin typeface="Calibri" pitchFamily="34" charset="0"/>
                <a:cs typeface="Times New Roman" pitchFamily="18" charset="0"/>
              </a:rPr>
              <a:t> na otázky učitele.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lang="cs-CZ" sz="2000" dirty="0" smtClean="0">
                <a:latin typeface="Calibri" pitchFamily="34" charset="0"/>
                <a:cs typeface="Times New Roman" pitchFamily="18" charset="0"/>
              </a:rPr>
              <a:t>				Žáci druhého ročníku zodpoví písem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ně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lang="cs-CZ" sz="2000" dirty="0" smtClean="0">
                <a:latin typeface="Calibri" pitchFamily="34" charset="0"/>
                <a:cs typeface="Times New Roman" pitchFamily="18" charset="0"/>
              </a:rPr>
              <a:t>				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na dané otázky za prezentací.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r>
              <a:rPr lang="cs-CZ" sz="1400" dirty="0" smtClean="0"/>
              <a:t>Materiál je určen pro bezplatné používání pro potřeby výuky a vzdělávání na všech typech škol a školských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r>
              <a:rPr lang="cs-CZ" sz="1400" dirty="0" smtClean="0"/>
              <a:t>zařízeních. Jakékoliv další využití podléhá autorskému zákonu.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Texty</a:t>
            </a:r>
            <a:r>
              <a:rPr kumimoji="0" lang="cs-CZ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jsou vlastní originální tvorbou autory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1"/>
            <a:ext cx="8748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Škola: Základní škola Trávníky Otrokovice, příspěvková organizace</a:t>
            </a: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Číslo projektu: CZ.1.07/1.4.00/21.2637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2541388"/>
            <a:ext cx="184731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lang="cs-CZ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2204864"/>
            <a:ext cx="8964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0" y="2564904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-252536" y="3140968"/>
            <a:ext cx="67870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 rot="10800000" flipV="1">
            <a:off x="0" y="3074477"/>
            <a:ext cx="82616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13" name="Obdélník 12"/>
          <p:cNvSpPr/>
          <p:nvPr/>
        </p:nvSpPr>
        <p:spPr>
          <a:xfrm rot="10800000" flipV="1">
            <a:off x="0" y="1983323"/>
            <a:ext cx="100080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 rot="10800000" flipV="1">
            <a:off x="539552" y="1506905"/>
            <a:ext cx="8604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</a:t>
            </a:r>
            <a:r>
              <a:rPr lang="cs-CZ" dirty="0" smtClean="0"/>
              <a:t>://cs.wikipedia.org/wiki/Soubor:Natrix_natrix_(Karl_L).jpg. In: LARSAEUS, </a:t>
            </a:r>
            <a:r>
              <a:rPr lang="cs-CZ" dirty="0" err="1" smtClean="0"/>
              <a:t>Karl.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 [online]. 10.9.2005.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14.10.2005 [cit. 2012-03-26</a:t>
            </a:r>
            <a:r>
              <a:rPr lang="cs-CZ" dirty="0" smtClean="0"/>
              <a:t>].</a:t>
            </a:r>
          </a:p>
          <a:p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 rot="10800000" flipV="1">
            <a:off x="0" y="4054717"/>
            <a:ext cx="67535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>
              <a:hlinkClick r:id="rId2"/>
            </a:endParaRPr>
          </a:p>
          <a:p>
            <a:endParaRPr lang="cs-CZ" dirty="0" smtClean="0">
              <a:hlinkClick r:id="rId2"/>
            </a:endParaRPr>
          </a:p>
          <a:p>
            <a:endParaRPr lang="cs-CZ" dirty="0" smtClean="0">
              <a:hlinkClick r:id="rId2"/>
            </a:endParaRPr>
          </a:p>
          <a:p>
            <a:endParaRPr lang="cs-CZ" dirty="0" smtClean="0">
              <a:hlinkClick r:id="rId2"/>
            </a:endParaRPr>
          </a:p>
          <a:p>
            <a:endParaRPr lang="cs-CZ" dirty="0" smtClean="0">
              <a:hlinkClick r:id="rId2"/>
            </a:endParaRPr>
          </a:p>
          <a:p>
            <a:endParaRPr lang="cs-CZ" dirty="0" smtClean="0">
              <a:hlinkClick r:id="rId2"/>
            </a:endParaRPr>
          </a:p>
          <a:p>
            <a:endParaRPr lang="cs-CZ" dirty="0" smtClean="0">
              <a:hlinkClick r:id="rId2"/>
            </a:endParaRPr>
          </a:p>
          <a:p>
            <a:endParaRPr lang="cs-CZ" dirty="0" smtClean="0">
              <a:hlinkClick r:id="rId2"/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 rot="10800000" flipV="1">
            <a:off x="-1" y="4265279"/>
            <a:ext cx="830033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18" name="Obdélník 17"/>
          <p:cNvSpPr/>
          <p:nvPr/>
        </p:nvSpPr>
        <p:spPr>
          <a:xfrm rot="10800000" flipV="1">
            <a:off x="0" y="4688175"/>
            <a:ext cx="83409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0" name="Obdélník 19"/>
          <p:cNvSpPr/>
          <p:nvPr/>
        </p:nvSpPr>
        <p:spPr>
          <a:xfrm rot="10800000" flipV="1">
            <a:off x="0" y="2897554"/>
            <a:ext cx="690075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3" name="TextovéPole 22"/>
          <p:cNvSpPr txBox="1"/>
          <p:nvPr/>
        </p:nvSpPr>
        <p:spPr>
          <a:xfrm>
            <a:off x="0" y="188640"/>
            <a:ext cx="82444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</p:txBody>
      </p:sp>
      <p:sp>
        <p:nvSpPr>
          <p:cNvPr id="24" name="Obdélník 23"/>
          <p:cNvSpPr/>
          <p:nvPr/>
        </p:nvSpPr>
        <p:spPr>
          <a:xfrm>
            <a:off x="0" y="2780928"/>
            <a:ext cx="86044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</p:txBody>
      </p:sp>
      <p:sp>
        <p:nvSpPr>
          <p:cNvPr id="26" name="Obdélník 25"/>
          <p:cNvSpPr/>
          <p:nvPr/>
        </p:nvSpPr>
        <p:spPr>
          <a:xfrm>
            <a:off x="755576" y="2551837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</a:t>
            </a:r>
            <a:r>
              <a:rPr lang="cs-CZ" dirty="0" smtClean="0"/>
              <a:t>://cs.wikipedia.org/wiki/Soubor:Viperaberus1.jpg. In: FRIC, Zdeněk. </a:t>
            </a:r>
            <a:r>
              <a:rPr lang="cs-CZ" i="1" dirty="0" smtClean="0"/>
              <a:t>Wikipedia: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 [online]. 28. květen 2003.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29.4.2005 [cit. 2012-03-26].</a:t>
            </a:r>
            <a:endParaRPr lang="cs-CZ" dirty="0" smtClean="0"/>
          </a:p>
        </p:txBody>
      </p:sp>
      <p:sp>
        <p:nvSpPr>
          <p:cNvPr id="27" name="Obdélník 26"/>
          <p:cNvSpPr/>
          <p:nvPr/>
        </p:nvSpPr>
        <p:spPr>
          <a:xfrm>
            <a:off x="0" y="1988840"/>
            <a:ext cx="867645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</p:txBody>
      </p:sp>
      <p:sp>
        <p:nvSpPr>
          <p:cNvPr id="28" name="Obdélník 27"/>
          <p:cNvSpPr/>
          <p:nvPr/>
        </p:nvSpPr>
        <p:spPr>
          <a:xfrm>
            <a:off x="0" y="2274838"/>
            <a:ext cx="8532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</p:txBody>
      </p:sp>
      <p:sp>
        <p:nvSpPr>
          <p:cNvPr id="29" name="Obdélník 28"/>
          <p:cNvSpPr/>
          <p:nvPr/>
        </p:nvSpPr>
        <p:spPr>
          <a:xfrm rot="10800000" flipV="1">
            <a:off x="323528" y="1145069"/>
            <a:ext cx="80648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                                  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0" y="188640"/>
            <a:ext cx="86764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</p:txBody>
      </p:sp>
      <p:sp>
        <p:nvSpPr>
          <p:cNvPr id="31" name="Obdélník 30"/>
          <p:cNvSpPr/>
          <p:nvPr/>
        </p:nvSpPr>
        <p:spPr>
          <a:xfrm>
            <a:off x="539552" y="1412777"/>
            <a:ext cx="8604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600" dirty="0" smtClean="0"/>
          </a:p>
        </p:txBody>
      </p:sp>
      <p:sp>
        <p:nvSpPr>
          <p:cNvPr id="32" name="TextovéPole 31"/>
          <p:cNvSpPr txBox="1"/>
          <p:nvPr/>
        </p:nvSpPr>
        <p:spPr>
          <a:xfrm>
            <a:off x="0" y="404664"/>
            <a:ext cx="5436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Odkazy: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0" y="1124744"/>
            <a:ext cx="950505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 </a:t>
            </a:r>
            <a:r>
              <a:rPr lang="cs-CZ" sz="1200" dirty="0" smtClean="0"/>
              <a:t> </a:t>
            </a:r>
            <a:endParaRPr lang="en-US" sz="1200" dirty="0" smtClean="0"/>
          </a:p>
          <a:p>
            <a:endParaRPr lang="cs-CZ" dirty="0" smtClean="0"/>
          </a:p>
          <a:p>
            <a:r>
              <a:rPr lang="en-US" dirty="0" smtClean="0"/>
              <a:t>[9]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 smtClean="0"/>
          </a:p>
          <a:p>
            <a:r>
              <a:rPr lang="en-US" dirty="0" smtClean="0"/>
              <a:t>[10]</a:t>
            </a:r>
            <a:r>
              <a:rPr lang="cs-CZ" dirty="0" smtClean="0"/>
              <a:t> </a:t>
            </a:r>
            <a:r>
              <a:rPr lang="en-US" dirty="0" smtClean="0"/>
              <a:t> </a:t>
            </a:r>
          </a:p>
          <a:p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251520" y="90872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Objekty </a:t>
            </a:r>
            <a:r>
              <a:rPr lang="en-US" dirty="0" smtClean="0"/>
              <a:t>[1], [2], [3], [4], [5], [6], [7], [8], [11], [12], [13], [14], [15], [16]</a:t>
            </a:r>
            <a:r>
              <a:rPr lang="cs-CZ" dirty="0" smtClean="0"/>
              <a:t> – použité v této práci jsou součástí SW Microsoft ®office.</a:t>
            </a:r>
            <a:endParaRPr lang="en-US" dirty="0" smtClean="0"/>
          </a:p>
        </p:txBody>
      </p:sp>
      <p:sp>
        <p:nvSpPr>
          <p:cNvPr id="33" name="Obdélník 32"/>
          <p:cNvSpPr/>
          <p:nvPr/>
        </p:nvSpPr>
        <p:spPr>
          <a:xfrm>
            <a:off x="683568" y="2492896"/>
            <a:ext cx="79928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577</TotalTime>
  <Words>609</Words>
  <Application>Microsoft Office PowerPoint</Application>
  <PresentationFormat>Předvádění na obrazovce (4:3)</PresentationFormat>
  <Paragraphs>302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Zvířata kolem nás</vt:lpstr>
      <vt:lpstr>Hmyz</vt:lpstr>
      <vt:lpstr>Ryby</vt:lpstr>
      <vt:lpstr>Obojživelníci</vt:lpstr>
      <vt:lpstr>Plazi</vt:lpstr>
      <vt:lpstr>Ptáci</vt:lpstr>
      <vt:lpstr>Savci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Zvířata kolem nás</dc:title>
  <dc:creator>ZŠ Trávníky</dc:creator>
  <cp:lastModifiedBy>ahoj</cp:lastModifiedBy>
  <cp:revision>72</cp:revision>
  <dcterms:created xsi:type="dcterms:W3CDTF">2011-04-13T12:50:17Z</dcterms:created>
  <dcterms:modified xsi:type="dcterms:W3CDTF">2013-07-01T17:16:57Z</dcterms:modified>
</cp:coreProperties>
</file>