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78" autoAdjust="0"/>
    <p:restoredTop sz="86342" autoAdjust="0"/>
  </p:normalViewPr>
  <p:slideViewPr>
    <p:cSldViewPr>
      <p:cViewPr>
        <p:scale>
          <a:sx n="74" d="100"/>
          <a:sy n="74" d="100"/>
        </p:scale>
        <p:origin x="-792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7.xml"/><Relationship Id="rId2" Type="http://schemas.openxmlformats.org/officeDocument/2006/relationships/slide" Target="slides/slide6.xml"/><Relationship Id="rId1" Type="http://schemas.openxmlformats.org/officeDocument/2006/relationships/slide" Target="slides/slide3.xml"/><Relationship Id="rId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922E4-4AAD-4B4C-BE40-19ACDB1CB34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A60F8-D7F7-4B1C-97E8-991A4B8F6D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2517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A60F8-D7F7-4B1C-97E8-991A4B8F6DE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61ECE-3DAF-47A2-B6BA-006926B4665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DDA8A-5C92-43BE-A201-BABD4623D4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ed_Delicious.jpg?uselang=c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00808"/>
            <a:ext cx="7772400" cy="197408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Ovoce 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našich zahrádek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1800" dirty="0" smtClean="0"/>
              <a:t>VY_32_INOVACE_04_03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1439" y="3861049"/>
            <a:ext cx="7188953" cy="18722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043608" y="5949280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práce je šířena pod licencí CC BY-SA 3.0.                                                 Odkazy a citace jsou platné k datu vytvoření této práce.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80728"/>
            <a:ext cx="5904656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Ovoce = zdroj vitamínů</a:t>
            </a:r>
            <a:endParaRPr lang="cs-CZ" sz="4800" dirty="0"/>
          </a:p>
        </p:txBody>
      </p:sp>
      <p:cxnSp>
        <p:nvCxnSpPr>
          <p:cNvPr id="4" name="Přímá spojovací šipka 3"/>
          <p:cNvCxnSpPr/>
          <p:nvPr/>
        </p:nvCxnSpPr>
        <p:spPr>
          <a:xfrm rot="5400000">
            <a:off x="1151620" y="2096852"/>
            <a:ext cx="144016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6200000" flipH="1">
            <a:off x="3851920" y="2780928"/>
            <a:ext cx="194421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1943708" y="3032956"/>
            <a:ext cx="24482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3568" y="364502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malvice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4797152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peckovice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4293096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bobule</a:t>
            </a:r>
            <a:endParaRPr lang="cs-CZ" sz="32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7"/>
            <a:ext cx="6912768" cy="273921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Malvice</a:t>
            </a:r>
            <a:endParaRPr lang="cs-CZ" sz="24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jsou to plody dužnaté</a:t>
            </a:r>
          </a:p>
          <a:p>
            <a:pPr>
              <a:buFont typeface="Wingdings" pitchFamily="2" charset="2"/>
              <a:buChar char="Ø"/>
            </a:pP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mají jádřinec, plno semínek</a:t>
            </a:r>
          </a:p>
          <a:p>
            <a:pPr>
              <a:buFont typeface="Wingdings" pitchFamily="2" charset="2"/>
              <a:buChar char="Ø"/>
            </a:pP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jablko, hruška</a:t>
            </a:r>
          </a:p>
          <a:p>
            <a:pPr>
              <a:buFont typeface="Wingdings" pitchFamily="2" charset="2"/>
              <a:buChar char="Ø"/>
            </a:pPr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sz="28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2780928"/>
            <a:ext cx="81369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Jablko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roste na jabloni (jabloň)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nejdříve vyrostou lístky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potom růžové květy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různé druhy podle trvanlivosti: </a:t>
            </a:r>
          </a:p>
          <a:p>
            <a:r>
              <a:rPr lang="cs-CZ" sz="2800" dirty="0" smtClean="0"/>
              <a:t>  rané, pozdní, zimní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různě zbarvené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476672"/>
            <a:ext cx="44644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Hruška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roste na hrušni (hrušeň)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různé odrůdy:</a:t>
            </a:r>
            <a:endParaRPr lang="cs-CZ" sz="24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letní, pozdní, zimní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různě zbarvené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nevydrží dlouho uskladněné</a:t>
            </a:r>
          </a:p>
          <a:p>
            <a:endParaRPr lang="cs-CZ" sz="2400" b="1" dirty="0"/>
          </a:p>
        </p:txBody>
      </p:sp>
      <p:pic>
        <p:nvPicPr>
          <p:cNvPr id="1026" name="Picture 2" descr="C:\Documents and Settings\Honza\Local Settings\Temporary Internet Files\Content.IE5\5HKSL6EH\MP900403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941168"/>
            <a:ext cx="2192672" cy="1466997"/>
          </a:xfrm>
          <a:prstGeom prst="rect">
            <a:avLst/>
          </a:prstGeom>
          <a:noFill/>
        </p:spPr>
      </p:pic>
      <p:pic>
        <p:nvPicPr>
          <p:cNvPr id="1028" name="Picture 4" descr="C:\Documents and Settings\Honza\Local Settings\Temporary Internet Files\Content.IE5\RX2ZY5QR\MP900387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284984"/>
            <a:ext cx="1664104" cy="233285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04248" y="55172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1            2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6552728" cy="230832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Peckovice</a:t>
            </a:r>
            <a:endParaRPr lang="cs-CZ" sz="24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jsou to plody dužnaté</a:t>
            </a:r>
          </a:p>
          <a:p>
            <a:pPr>
              <a:buFont typeface="Wingdings" pitchFamily="2" charset="2"/>
              <a:buChar char="Ø"/>
            </a:pP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1 semínko mají ukryté v pecce</a:t>
            </a:r>
          </a:p>
          <a:p>
            <a:pPr>
              <a:buFont typeface="Wingdings" pitchFamily="2" charset="2"/>
              <a:buChar char="Ø"/>
            </a:pPr>
            <a:r>
              <a:rPr lang="cs-CZ" sz="2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třešně, švestka, broskev, meruňka</a:t>
            </a:r>
          </a:p>
          <a:p>
            <a:pPr>
              <a:buFont typeface="Wingdings" pitchFamily="2" charset="2"/>
              <a:buChar char="Ø"/>
            </a:pP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564904"/>
            <a:ext cx="50405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Třešně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rostou na třešni (třešeň)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nejdříve kvetou bíle, potom listí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dozrávají červen, červenec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764704"/>
            <a:ext cx="4320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Švestky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rostou na švestce</a:t>
            </a:r>
            <a:r>
              <a:rPr lang="cs-CZ" sz="2000" dirty="0" smtClean="0"/>
              <a:t>( švestka)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dozrávají září, říjen 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933056"/>
            <a:ext cx="42484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Broskev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rostou na broskvoni (broskvoň)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kvete růžově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dozrává červenec, srpen, září</a:t>
            </a:r>
            <a:endParaRPr lang="cs-CZ" sz="2400" dirty="0"/>
          </a:p>
        </p:txBody>
      </p:sp>
      <p:pic>
        <p:nvPicPr>
          <p:cNvPr id="2051" name="Picture 3" descr="C:\Documents and Settings\Honza\Plocha\fotky pro mamu\230820121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581128"/>
            <a:ext cx="2688299" cy="2016224"/>
          </a:xfrm>
          <a:prstGeom prst="rect">
            <a:avLst/>
          </a:prstGeom>
          <a:noFill/>
        </p:spPr>
      </p:pic>
      <p:pic>
        <p:nvPicPr>
          <p:cNvPr id="2052" name="Picture 4" descr="C:\Documents and Settings\Honza\Local Settings\Temporary Internet Files\Content.IE5\5EWJ30KR\MP9004221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420888"/>
            <a:ext cx="1979712" cy="1640150"/>
          </a:xfrm>
          <a:prstGeom prst="rect">
            <a:avLst/>
          </a:prstGeom>
          <a:noFill/>
        </p:spPr>
      </p:pic>
      <p:pic>
        <p:nvPicPr>
          <p:cNvPr id="2050" name="Picture 2" descr="C:\Documents and Settings\Honza\Local Settings\Temporary Internet Files\Content.IE5\WGTTO7LK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509120"/>
            <a:ext cx="1907704" cy="190770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100392" y="39330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63813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652534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Bobule</a:t>
            </a:r>
          </a:p>
          <a:p>
            <a:pPr>
              <a:buFont typeface="Wingdings" pitchFamily="2" charset="2"/>
              <a:buChar char="Ø"/>
            </a:pP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semínka mají rozmístěny nerovnoměrně po</a:t>
            </a:r>
          </a:p>
          <a:p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celé plodu</a:t>
            </a:r>
          </a:p>
          <a:p>
            <a:pPr>
              <a:buFont typeface="Wingdings" pitchFamily="2" charset="2"/>
              <a:buChar char="Ø"/>
            </a:pPr>
            <a:r>
              <a:rPr lang="cs-CZ" sz="24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rybíz, vinná réva, angrešt</a:t>
            </a:r>
          </a:p>
          <a:p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564904"/>
            <a:ext cx="50405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Rybíz</a:t>
            </a:r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roste jako keř nebo stromeček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dozrává o prázdninách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bílá, červená, černá odrůda</a:t>
            </a:r>
          </a:p>
          <a:p>
            <a:endParaRPr lang="cs-CZ" sz="2000" dirty="0" smtClean="0"/>
          </a:p>
          <a:p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556792"/>
            <a:ext cx="39604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Vinná réva</a:t>
            </a:r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dřevnatá liána (hlava)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dozrává na podzim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bílá, růžová, červená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4653136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Angrešt</a:t>
            </a:r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roste jako keř nebo stromeček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dozrává o prázdninách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</p:txBody>
      </p:sp>
      <p:pic>
        <p:nvPicPr>
          <p:cNvPr id="1026" name="Picture 2" descr="C:\Documents and Settings\Honza\Plocha\fotky pro mamu\130820121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01008"/>
            <a:ext cx="2040905" cy="153067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316416" y="47971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836712"/>
            <a:ext cx="8676456" cy="390876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Uchovávání ovoce na zimu: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ve studených sklepech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zavařování – kompot, marmelády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zamražení – celé ovoce, dřeň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lisování – mošt, šťáva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sušení – křížaly  </a:t>
            </a:r>
            <a:endParaRPr lang="cs-CZ" sz="4000" b="1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7768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C00000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</a:rPr>
              <a:t>Odpověz na otázky: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  1)  Jak dělíme ovoce?</a:t>
            </a:r>
          </a:p>
          <a:p>
            <a:pPr marL="457200" indent="-457200"/>
            <a:r>
              <a:rPr lang="cs-CZ" sz="2400" dirty="0" smtClean="0"/>
              <a:t>  2)  Vyjmenuj 2 malvice?</a:t>
            </a:r>
          </a:p>
          <a:p>
            <a:pPr marL="457200" indent="-457200"/>
            <a:r>
              <a:rPr lang="cs-CZ" sz="2400" dirty="0" smtClean="0"/>
              <a:t>  3)  Vyjmenuj 2 peckovice?</a:t>
            </a:r>
          </a:p>
          <a:p>
            <a:pPr marL="457200" indent="-457200"/>
            <a:r>
              <a:rPr lang="cs-CZ" sz="2400" dirty="0" smtClean="0"/>
              <a:t>  4)  Vyjmenuj 2 bobule?</a:t>
            </a:r>
          </a:p>
          <a:p>
            <a:pPr marL="457200" indent="-457200"/>
            <a:r>
              <a:rPr lang="cs-CZ" sz="2400" dirty="0" smtClean="0"/>
              <a:t>  5)  Kde mají ukryté semínka malvice?</a:t>
            </a:r>
          </a:p>
          <a:p>
            <a:pPr marL="457200" indent="-457200"/>
            <a:r>
              <a:rPr lang="cs-CZ" sz="2400" dirty="0" smtClean="0"/>
              <a:t>  6)  Kde mají ukryté semínka peckovice?</a:t>
            </a:r>
          </a:p>
          <a:p>
            <a:pPr marL="457200" indent="-457200"/>
            <a:r>
              <a:rPr lang="cs-CZ" sz="2400" dirty="0" smtClean="0"/>
              <a:t>  7)  Kde mají ukryté semínka bobule?</a:t>
            </a:r>
          </a:p>
          <a:p>
            <a:pPr marL="457200" indent="-457200"/>
            <a:r>
              <a:rPr lang="cs-CZ" sz="2400" dirty="0" smtClean="0"/>
              <a:t>  8)  Kdy trháme jablka, švestky, rybíz aj.?</a:t>
            </a:r>
          </a:p>
          <a:p>
            <a:pPr marL="457200" indent="-457200"/>
            <a:r>
              <a:rPr lang="cs-CZ" sz="2400" dirty="0" smtClean="0"/>
              <a:t>  9)  Jak uchováváme ovoce na zimu (3 možnosti)?</a:t>
            </a:r>
          </a:p>
          <a:p>
            <a:pPr marL="457200" indent="-457200"/>
            <a:r>
              <a:rPr lang="cs-CZ" sz="2400" dirty="0" smtClean="0"/>
              <a:t>10)  Jaké je tvé oblíbené ovoce?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/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171056" y="3244334"/>
            <a:ext cx="38573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92696"/>
            <a:ext cx="727280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Ovoce našich zahrádek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			Mgr. Irena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16. 11. 2011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 			1.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2. ročník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		 Člověk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jeho svět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	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Prvouka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		 	Proměny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řírody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Ovoce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Dataprojektor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počítač,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psací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potřeby,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			 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sešit  – 2. ročník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Žáci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prvního ročníku pouze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shlédnou 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prezentaci, následně ústně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sz="1600" baseline="0" dirty="0" smtClean="0">
                <a:latin typeface="Calibri" pitchFamily="34" charset="0"/>
                <a:cs typeface="Times New Roman" pitchFamily="18" charset="0"/>
              </a:rPr>
              <a:t>                  zodpoví</a:t>
            </a:r>
            <a:r>
              <a:rPr lang="cs-CZ" sz="1600" dirty="0" smtClean="0">
                <a:latin typeface="Calibri" pitchFamily="34" charset="0"/>
                <a:cs typeface="Times New Roman" pitchFamily="18" charset="0"/>
              </a:rPr>
              <a:t> na otázky za pomoci učitele. Žáci druhého ročníku zodpoví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                  písemně na dané otázky za prezentací.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332656"/>
            <a:ext cx="8064896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</a:t>
            </a:r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     Číslo projektu: CZ.1.07/1.4.00/21.2637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99592" y="4581128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6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661248"/>
            <a:ext cx="63367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Texty jsou vlastní originální práce autora.</a:t>
            </a:r>
            <a:endParaRPr lang="cs-CZ" sz="1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-747464"/>
            <a:ext cx="7956376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dirty="0" smtClean="0"/>
              <a:t> Zdroj: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539552" y="-1539552"/>
            <a:ext cx="7776864" cy="550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3525" algn="l"/>
              </a:tabLst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-6050031"/>
            <a:ext cx="9144000" cy="1255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-5588367"/>
            <a:ext cx="9144000" cy="11633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-5126702"/>
            <a:ext cx="9144000" cy="10710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-4818927"/>
            <a:ext cx="9144000" cy="10095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-4357263"/>
            <a:ext cx="9144000" cy="9171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-3972543"/>
            <a:ext cx="9144000" cy="840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-3356991"/>
            <a:ext cx="9144000" cy="7171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-2895327"/>
            <a:ext cx="9144000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-2433663"/>
            <a:ext cx="91440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-2202831"/>
            <a:ext cx="9144000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-1648834"/>
            <a:ext cx="8892480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0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703675"/>
            <a:ext cx="9144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/>
              <a:t>      </a:t>
            </a:r>
            <a:r>
              <a:rPr lang="cs-CZ" sz="1600" dirty="0" smtClean="0"/>
              <a:t> </a:t>
            </a:r>
            <a:r>
              <a:rPr lang="en-US" sz="1600" dirty="0" smtClean="0"/>
              <a:t>O</a:t>
            </a:r>
            <a:r>
              <a:rPr lang="cs-CZ" sz="1600" dirty="0" err="1" smtClean="0"/>
              <a:t>bjekty</a:t>
            </a:r>
            <a:r>
              <a:rPr lang="cs-CZ" sz="1600" dirty="0" smtClean="0"/>
              <a:t>  </a:t>
            </a:r>
            <a:r>
              <a:rPr lang="en-US" sz="1600" dirty="0" smtClean="0"/>
              <a:t>[1],[2], [3], [4]</a:t>
            </a:r>
            <a:r>
              <a:rPr lang="cs-CZ" sz="1600" dirty="0" smtClean="0"/>
              <a:t>  </a:t>
            </a:r>
            <a:r>
              <a:rPr lang="cs-CZ" sz="1600" dirty="0" smtClean="0"/>
              <a:t>použité v této práci jsou součástí SW Microsoft ®office</a:t>
            </a:r>
            <a:r>
              <a:rPr lang="cs-CZ" sz="1600" dirty="0" smtClean="0"/>
              <a:t>.</a:t>
            </a:r>
            <a:endParaRPr lang="en-US" sz="1600" dirty="0" smtClean="0"/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en-US" sz="1600" dirty="0" smtClean="0"/>
              <a:t> </a:t>
            </a:r>
            <a:r>
              <a:rPr lang="en-US" sz="1600" dirty="0" smtClean="0"/>
              <a:t>       </a:t>
            </a:r>
            <a:r>
              <a:rPr lang="en-US" sz="1600" dirty="0" err="1" smtClean="0"/>
              <a:t>Objekty</a:t>
            </a:r>
            <a:r>
              <a:rPr lang="en-US" sz="1600" dirty="0" smtClean="0"/>
              <a:t> [5], [6] </a:t>
            </a:r>
            <a:r>
              <a:rPr lang="en-US" sz="1600" dirty="0" err="1" smtClean="0"/>
              <a:t>jsou</a:t>
            </a:r>
            <a:r>
              <a:rPr lang="en-US" sz="1600" dirty="0" smtClean="0"/>
              <a:t> z </a:t>
            </a:r>
            <a:r>
              <a:rPr lang="en-US" sz="1600" dirty="0" err="1" smtClean="0"/>
              <a:t>archivu</a:t>
            </a:r>
            <a:r>
              <a:rPr lang="en-US" sz="1600" dirty="0" smtClean="0"/>
              <a:t> </a:t>
            </a:r>
            <a:r>
              <a:rPr lang="en-US" sz="1600" dirty="0" err="1" smtClean="0"/>
              <a:t>autora</a:t>
            </a:r>
            <a:r>
              <a:rPr lang="en-US" sz="1600" dirty="0" smtClean="0"/>
              <a:t>.</a:t>
            </a:r>
            <a:endParaRPr lang="en-US" sz="1600" dirty="0" smtClean="0"/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en-US" sz="1600" dirty="0" smtClean="0">
                <a:latin typeface="Tahoma" pitchFamily="34" charset="0"/>
                <a:ea typeface="Times New Roman" pitchFamily="18" charset="0"/>
                <a:cs typeface="Tahoma" pitchFamily="34" charset="0"/>
              </a:rPr>
              <a:t>      </a:t>
            </a:r>
            <a:endParaRPr lang="cs-CZ" sz="1600" dirty="0" smtClean="0">
              <a:latin typeface="Tahoma" pitchFamily="34" charset="0"/>
              <a:ea typeface="Times New Roman" pitchFamily="18" charset="0"/>
              <a:cs typeface="Tahoma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460</Words>
  <Application>Microsoft Office PowerPoint</Application>
  <PresentationFormat>Předvádění na obrazovce (4:3)</PresentationFormat>
  <Paragraphs>699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Ovoce  našich zahrádek VY_32_INOVACE_04_03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 a zelenina našich zahrádek VY_32_INOVACE_05_03</dc:title>
  <dc:creator>ahoj</dc:creator>
  <cp:lastModifiedBy>ahoj</cp:lastModifiedBy>
  <cp:revision>34</cp:revision>
  <dcterms:created xsi:type="dcterms:W3CDTF">2011-11-15T18:03:19Z</dcterms:created>
  <dcterms:modified xsi:type="dcterms:W3CDTF">2013-07-01T09:46:33Z</dcterms:modified>
</cp:coreProperties>
</file>