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5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CDB62B-859F-4B82-A387-ACEA4B3C1FD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84407C-A0B8-434B-A165-5161D2DDBB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A233-F452-4A0A-B43A-1551E9C2CC5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0EC3-8581-4A99-90DD-08F5D7892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A233-F452-4A0A-B43A-1551E9C2CC5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0EC3-8581-4A99-90DD-08F5D7892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A233-F452-4A0A-B43A-1551E9C2CC5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0EC3-8581-4A99-90DD-08F5D7892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A233-F452-4A0A-B43A-1551E9C2CC5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0EC3-8581-4A99-90DD-08F5D7892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A233-F452-4A0A-B43A-1551E9C2CC5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0EC3-8581-4A99-90DD-08F5D7892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A233-F452-4A0A-B43A-1551E9C2CC5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0EC3-8581-4A99-90DD-08F5D7892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A233-F452-4A0A-B43A-1551E9C2CC5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0EC3-8581-4A99-90DD-08F5D7892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A233-F452-4A0A-B43A-1551E9C2CC5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0EC3-8581-4A99-90DD-08F5D7892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A233-F452-4A0A-B43A-1551E9C2CC5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0EC3-8581-4A99-90DD-08F5D7892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A233-F452-4A0A-B43A-1551E9C2CC5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0EC3-8581-4A99-90DD-08F5D7892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A233-F452-4A0A-B43A-1551E9C2CC5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0EC3-8581-4A99-90DD-08F5D7892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19A233-F452-4A0A-B43A-1551E9C2CC5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240EC3-8581-4A99-90DD-08F5D7892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f/f9/Carrot_(PSF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d/d5/Wurzelpetersilie_Wurzel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3/33/7carrots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d/d9/Spinazie_vrouwelijke_plant_(Spinacia_oleracea_female_plant)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Carrot_(PSF).jpg?uselang=cs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Naše zelenina</a:t>
            </a:r>
            <a:r>
              <a:rPr lang="cs-CZ" dirty="0" smtClean="0">
                <a:ln>
                  <a:solidFill>
                    <a:srgbClr val="00B050"/>
                  </a:solidFill>
                </a:ln>
              </a:rPr>
              <a:t/>
            </a:r>
            <a:br>
              <a:rPr lang="cs-CZ" dirty="0" smtClean="0">
                <a:ln>
                  <a:solidFill>
                    <a:srgbClr val="00B050"/>
                  </a:solidFill>
                </a:ln>
              </a:rPr>
            </a:br>
            <a:r>
              <a:rPr lang="cs-CZ" sz="2000" dirty="0" smtClean="0"/>
              <a:t>VY_32_INOVACE_05_03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 descr="C:\Documents and Settings\Honza\Plocha\Práce Eva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861048"/>
            <a:ext cx="6695792" cy="18002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1331640" y="5877272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práce je šířena pod licencí CC BY-SA 3.0. Odkazy a citace jsou platné k datu vytvoření této práce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24744"/>
            <a:ext cx="7056784" cy="83099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00B050"/>
                </a:solidFill>
              </a:rPr>
              <a:t>Zelenina = zdroj vitamínů</a:t>
            </a:r>
            <a:endParaRPr lang="cs-CZ" sz="4800" dirty="0">
              <a:solidFill>
                <a:srgbClr val="00B050"/>
              </a:solidFill>
            </a:endParaRPr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3707904" y="2060848"/>
            <a:ext cx="2880320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6200000" flipH="1">
            <a:off x="2375756" y="3032956"/>
            <a:ext cx="288032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1691680" y="3068960"/>
            <a:ext cx="244827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>
            <a:off x="1007604" y="2096852"/>
            <a:ext cx="1872208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3528" y="4365104"/>
            <a:ext cx="115212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kořenová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93284" y="4941168"/>
            <a:ext cx="103855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cibulová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95936" y="5229200"/>
            <a:ext cx="86409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listová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4293096"/>
            <a:ext cx="115212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košťálová</a:t>
            </a:r>
            <a:endParaRPr lang="cs-CZ" dirty="0"/>
          </a:p>
        </p:txBody>
      </p:sp>
      <p:cxnSp>
        <p:nvCxnSpPr>
          <p:cNvPr id="19" name="Přímá spojovací šipka 18"/>
          <p:cNvCxnSpPr/>
          <p:nvPr/>
        </p:nvCxnSpPr>
        <p:spPr>
          <a:xfrm rot="16200000" flipH="1">
            <a:off x="3131840" y="2492896"/>
            <a:ext cx="3168352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580112" y="5445224"/>
            <a:ext cx="10081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plodová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14" grpId="0" build="p" animBg="1"/>
      <p:bldP spid="15" grpId="0" build="p" animBg="1"/>
      <p:bldP spid="16" grpId="0" build="p" animBg="1"/>
      <p:bldP spid="17" grpId="0" build="p" animBg="1"/>
      <p:bldP spid="20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Carrot (PSF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00808"/>
            <a:ext cx="2528738" cy="410445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307772" y="707210"/>
            <a:ext cx="2984308" cy="83099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Kořenová </a:t>
            </a:r>
            <a:endParaRPr lang="cs-CZ" sz="4800" dirty="0">
              <a:solidFill>
                <a:srgbClr val="FF0000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555776" y="3140968"/>
            <a:ext cx="129614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907704" y="4581128"/>
            <a:ext cx="18002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475656" y="5445224"/>
            <a:ext cx="187220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23928" y="2996952"/>
            <a:ext cx="29366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nať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436510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kořen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5257665"/>
            <a:ext cx="36071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vlasové kořínky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50611" y="1484785"/>
            <a:ext cx="3707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k jídlu používáme kořen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mrkev, petržel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vysévá se ze semínek</a:t>
            </a:r>
          </a:p>
        </p:txBody>
      </p:sp>
      <p:pic>
        <p:nvPicPr>
          <p:cNvPr id="1028" name="Picture 4" descr="File:7carrot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2780928"/>
            <a:ext cx="3264297" cy="1836168"/>
          </a:xfrm>
          <a:prstGeom prst="rect">
            <a:avLst/>
          </a:prstGeom>
          <a:noFill/>
        </p:spPr>
      </p:pic>
      <p:pic>
        <p:nvPicPr>
          <p:cNvPr id="1030" name="Picture 6" descr="Soubor:Wurzelpetersilie Wurze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4725144"/>
            <a:ext cx="3007563" cy="187220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860032" y="4365104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6309320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10" grpId="0" build="p"/>
      <p:bldP spid="11" grpId="0" build="p"/>
      <p:bldP spid="12" grpId="0" build="p"/>
      <p:bldP spid="1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692696"/>
            <a:ext cx="2448272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Cibulová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700808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pěstuje se pro cibulku</a:t>
            </a:r>
          </a:p>
          <a:p>
            <a:endParaRPr lang="cs-CZ" sz="2400" dirty="0"/>
          </a:p>
        </p:txBody>
      </p:sp>
      <p:pic>
        <p:nvPicPr>
          <p:cNvPr id="16386" name="Picture 2" descr="Onio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645024"/>
            <a:ext cx="2651204" cy="194421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2708920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Cibule: ze sazečky</a:t>
            </a:r>
          </a:p>
          <a:p>
            <a:r>
              <a:rPr lang="cs-CZ" sz="2400" dirty="0" smtClean="0"/>
              <a:t>              žlutá, bílá, červená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2780928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Česnek: ze stroužku</a:t>
            </a:r>
          </a:p>
          <a:p>
            <a:r>
              <a:rPr lang="cs-CZ" sz="2400" dirty="0" smtClean="0"/>
              <a:t>               jarní, zimní</a:t>
            </a:r>
          </a:p>
        </p:txBody>
      </p:sp>
      <p:pic>
        <p:nvPicPr>
          <p:cNvPr id="3074" name="Picture 2" descr="C:\Documents and Settings\Honza\Local Settings\Temporary Internet Files\Content.IE5\WGTTO7LK\MP9003878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2721303" y="3861365"/>
            <a:ext cx="2952328" cy="2105994"/>
          </a:xfrm>
          <a:prstGeom prst="rect">
            <a:avLst/>
          </a:prstGeom>
          <a:noFill/>
        </p:spPr>
      </p:pic>
      <p:pic>
        <p:nvPicPr>
          <p:cNvPr id="11" name="Picture 2" descr="C:\Documents and Settings\Honza\Plocha\fotky pro mamu\IMG_20130701_1306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800000">
            <a:off x="5868144" y="4221088"/>
            <a:ext cx="2496277" cy="187220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95536" y="5877272"/>
            <a:ext cx="3096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3		                   4 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68144" y="6237312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5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/>
      <p:bldP spid="8" grpId="0" build="p"/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620688"/>
            <a:ext cx="1944216" cy="830997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Listová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916832"/>
            <a:ext cx="4032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jíme listy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pěstujeme ze semínek</a:t>
            </a:r>
            <a:endParaRPr lang="cs-CZ" sz="2800" dirty="0"/>
          </a:p>
        </p:txBody>
      </p:sp>
      <p:pic>
        <p:nvPicPr>
          <p:cNvPr id="18434" name="Picture 2" descr="File:Spinazie vrouwelijke plant (Spinacia oleracea female plant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996952"/>
            <a:ext cx="2549083" cy="337626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971600" y="638132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Špenát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594928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7</a:t>
            </a:r>
            <a:r>
              <a:rPr lang="cs-CZ" dirty="0" smtClean="0"/>
              <a:t> Hlávkový </a:t>
            </a:r>
            <a:r>
              <a:rPr lang="cs-CZ" dirty="0" smtClean="0"/>
              <a:t>salát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6453336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6</a:t>
            </a:r>
            <a:endParaRPr lang="cs-CZ" sz="1400" dirty="0"/>
          </a:p>
        </p:txBody>
      </p:sp>
      <p:pic>
        <p:nvPicPr>
          <p:cNvPr id="2050" name="Picture 2" descr="C:\Documents and Settings\Honza\Plocha\fotky pro mamu\IMG_20130701_13034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212976"/>
            <a:ext cx="3411894" cy="25589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6" grpId="0" build="p"/>
      <p:bldP spid="9" grpId="0" build="p"/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2664296" cy="83099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Košťálová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980728"/>
            <a:ext cx="5256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vyséváme semínka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vyrostlé rostlinky přesazujeme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789040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8</a:t>
            </a:r>
            <a:r>
              <a:rPr lang="cs-CZ" sz="2000" dirty="0" smtClean="0"/>
              <a:t> Zelí </a:t>
            </a:r>
            <a:r>
              <a:rPr lang="cs-CZ" sz="2000" dirty="0" smtClean="0"/>
              <a:t>– bílé, červené, jíme list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3501008"/>
            <a:ext cx="259228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 smtClean="0"/>
          </a:p>
          <a:p>
            <a:r>
              <a:rPr lang="cs-CZ" sz="1400" dirty="0" smtClean="0"/>
              <a:t>9</a:t>
            </a:r>
            <a:r>
              <a:rPr lang="cs-CZ" sz="2000" dirty="0" smtClean="0"/>
              <a:t> Brokolice </a:t>
            </a:r>
            <a:r>
              <a:rPr lang="cs-CZ" sz="2000" dirty="0" smtClean="0"/>
              <a:t>– jíme květ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3573016"/>
            <a:ext cx="2555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10 </a:t>
            </a:r>
            <a:r>
              <a:rPr lang="cs-CZ" sz="2000" dirty="0" smtClean="0"/>
              <a:t>Květák </a:t>
            </a:r>
            <a:r>
              <a:rPr lang="cs-CZ" sz="2000" dirty="0" smtClean="0"/>
              <a:t>– jíme květ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6309320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11</a:t>
            </a:r>
            <a:r>
              <a:rPr lang="cs-CZ" sz="2000" dirty="0" smtClean="0"/>
              <a:t> Kapusta </a:t>
            </a:r>
            <a:r>
              <a:rPr lang="cs-CZ" sz="2000" dirty="0" smtClean="0"/>
              <a:t>– jíme list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6309320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13 </a:t>
            </a:r>
            <a:r>
              <a:rPr lang="cs-CZ" sz="2000" dirty="0" smtClean="0"/>
              <a:t>Kedluben </a:t>
            </a:r>
            <a:r>
              <a:rPr lang="cs-CZ" sz="2000" dirty="0" smtClean="0"/>
              <a:t>– jíme bulvu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6093296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12</a:t>
            </a:r>
            <a:r>
              <a:rPr lang="cs-CZ" sz="2000" dirty="0" smtClean="0"/>
              <a:t> Kapusta </a:t>
            </a:r>
            <a:r>
              <a:rPr lang="cs-CZ" sz="2000" dirty="0" smtClean="0"/>
              <a:t>růžičková – </a:t>
            </a:r>
            <a:r>
              <a:rPr lang="cs-CZ" sz="1400" dirty="0" smtClean="0"/>
              <a:t>jíme </a:t>
            </a:r>
            <a:r>
              <a:rPr lang="cs-CZ" sz="1600" dirty="0" smtClean="0"/>
              <a:t>růžičky</a:t>
            </a:r>
            <a:endParaRPr lang="cs-CZ" sz="1600" dirty="0"/>
          </a:p>
        </p:txBody>
      </p:sp>
      <p:pic>
        <p:nvPicPr>
          <p:cNvPr id="3076" name="Picture 4" descr="Soubor:Broccoli pla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844824"/>
            <a:ext cx="2376264" cy="1784988"/>
          </a:xfrm>
          <a:prstGeom prst="rect">
            <a:avLst/>
          </a:prstGeom>
          <a:noFill/>
        </p:spPr>
      </p:pic>
      <p:pic>
        <p:nvPicPr>
          <p:cNvPr id="3078" name="Picture 6" descr="bílé hlávkové zel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457450" cy="1933576"/>
          </a:xfrm>
          <a:prstGeom prst="rect">
            <a:avLst/>
          </a:prstGeom>
          <a:noFill/>
        </p:spPr>
      </p:pic>
      <p:pic>
        <p:nvPicPr>
          <p:cNvPr id="3080" name="Picture 8" descr="http://upload.wikimedia.org/wikipedia/commons/thumb/2/23/Brussels_sprout_closeup.jpg/80px-Brussels_sprout_closeu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4293096"/>
            <a:ext cx="1440160" cy="1764197"/>
          </a:xfrm>
          <a:prstGeom prst="rect">
            <a:avLst/>
          </a:prstGeom>
          <a:noFill/>
        </p:spPr>
      </p:pic>
      <p:pic>
        <p:nvPicPr>
          <p:cNvPr id="3081" name="Picture 9" descr="C:\Documents and Settings\Honza\Plocha\fotky pro mamu\IMG_20130701_13023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3933056"/>
            <a:ext cx="1835696" cy="2447595"/>
          </a:xfrm>
          <a:prstGeom prst="rect">
            <a:avLst/>
          </a:prstGeom>
          <a:noFill/>
        </p:spPr>
      </p:pic>
      <p:pic>
        <p:nvPicPr>
          <p:cNvPr id="3082" name="Picture 10" descr="C:\Documents and Settings\Honza\Plocha\fotky pro mamu\IMG_20130701_13012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1772816"/>
            <a:ext cx="1404156" cy="1872208"/>
          </a:xfrm>
          <a:prstGeom prst="rect">
            <a:avLst/>
          </a:prstGeom>
          <a:noFill/>
        </p:spPr>
      </p:pic>
      <p:pic>
        <p:nvPicPr>
          <p:cNvPr id="3088" name="Picture 16" descr="Hlávková kapust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4365104"/>
            <a:ext cx="2055096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5" grpId="0" build="p"/>
      <p:bldP spid="11" grpId="0" build="p"/>
      <p:bldP spid="12" grpId="0" build="p"/>
      <p:bldP spid="13" grpId="0" build="p"/>
      <p:bldP spid="14" grpId="0" build="p"/>
      <p:bldP spid="15" grpId="0" build="p"/>
      <p:bldP spid="1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2664296" cy="830997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Plodová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260648"/>
            <a:ext cx="52565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3200" dirty="0" smtClean="0"/>
              <a:t>vyséváme semínka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 pikýrujeme do kelímků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 sázíme na poli či do skleníku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501317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14 </a:t>
            </a:r>
            <a:r>
              <a:rPr lang="cs-CZ" dirty="0" smtClean="0"/>
              <a:t>Rajče </a:t>
            </a:r>
            <a:r>
              <a:rPr lang="cs-CZ" dirty="0" smtClean="0"/>
              <a:t>jedlé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393305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15</a:t>
            </a:r>
            <a:r>
              <a:rPr lang="cs-CZ" dirty="0" smtClean="0"/>
              <a:t> Paprika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17</a:t>
            </a:r>
            <a:r>
              <a:rPr lang="cs-CZ" dirty="0" smtClean="0"/>
              <a:t> Okurka </a:t>
            </a:r>
            <a:r>
              <a:rPr lang="cs-CZ" dirty="0" smtClean="0"/>
              <a:t>setá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72200" y="4725144"/>
            <a:ext cx="2771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400" dirty="0" smtClean="0"/>
              <a:t>16 </a:t>
            </a:r>
            <a:r>
              <a:rPr lang="cs-CZ" dirty="0" smtClean="0"/>
              <a:t>Meloun </a:t>
            </a:r>
            <a:r>
              <a:rPr lang="cs-CZ" dirty="0" smtClean="0"/>
              <a:t>vodní</a:t>
            </a:r>
            <a:endParaRPr lang="cs-CZ" dirty="0"/>
          </a:p>
        </p:txBody>
      </p:sp>
      <p:pic>
        <p:nvPicPr>
          <p:cNvPr id="1026" name="Picture 2" descr="C:\Documents and Settings\Honza\Plocha\fotky pro mamu\2508201214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772816"/>
            <a:ext cx="2688299" cy="2016224"/>
          </a:xfrm>
          <a:prstGeom prst="rect">
            <a:avLst/>
          </a:prstGeom>
          <a:noFill/>
        </p:spPr>
      </p:pic>
      <p:pic>
        <p:nvPicPr>
          <p:cNvPr id="1027" name="Picture 3" descr="C:\Documents and Settings\Honza\Plocha\fotky pro mamu\2508201215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780928"/>
            <a:ext cx="2688300" cy="2016224"/>
          </a:xfrm>
          <a:prstGeom prst="rect">
            <a:avLst/>
          </a:prstGeom>
          <a:noFill/>
        </p:spPr>
      </p:pic>
      <p:pic>
        <p:nvPicPr>
          <p:cNvPr id="1028" name="Picture 4" descr="C:\Documents and Settings\Honza\Plocha\fotky pro mamu\2508201215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4293096"/>
            <a:ext cx="2953386" cy="2215039"/>
          </a:xfrm>
          <a:prstGeom prst="rect">
            <a:avLst/>
          </a:prstGeom>
          <a:noFill/>
        </p:spPr>
      </p:pic>
      <p:pic>
        <p:nvPicPr>
          <p:cNvPr id="1029" name="Picture 5" descr="C:\Documents and Settings\Honza\Local Settings\Temporary Internet Files\Content.IE5\WGTTO7LK\MP9004005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3717032"/>
            <a:ext cx="1842955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6" grpId="0" build="p"/>
      <p:bldP spid="9" grpId="0" build="p"/>
      <p:bldP spid="10" grpId="0" build="p"/>
      <p:bldP spid="11" grpId="0" build="p"/>
      <p:bldP spid="1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77686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Proč pěstujeme zeleninu?</a:t>
            </a:r>
          </a:p>
          <a:p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je zdroj vitamínů (nejvíc jich má paprika)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dá se jíst syrová, tepelně upravená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možné různé kombinace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na zimu uchováváme ve sklepě – mrkev, petržel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zavařujeme – okurky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mrazíme – špenát, kapusta, mrkev, petržel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sušíme – mrkev, nať z petržele, cibule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71287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Otázky:</a:t>
            </a:r>
          </a:p>
          <a:p>
            <a:endParaRPr lang="cs-CZ" sz="3600" dirty="0" smtClean="0"/>
          </a:p>
          <a:p>
            <a:pPr marL="342900" indent="-342900">
              <a:buAutoNum type="arabicParenR"/>
            </a:pPr>
            <a:r>
              <a:rPr lang="cs-CZ" sz="3600" dirty="0" smtClean="0"/>
              <a:t>Jaké máme druhy zeleniny?</a:t>
            </a:r>
          </a:p>
          <a:p>
            <a:pPr marL="342900" indent="-342900">
              <a:buAutoNum type="arabicParenR"/>
            </a:pPr>
            <a:r>
              <a:rPr lang="cs-CZ" sz="3600" dirty="0" smtClean="0"/>
              <a:t> Vyjmenuj 2 kořenové zeleniny?</a:t>
            </a:r>
          </a:p>
          <a:p>
            <a:pPr marL="342900" indent="-342900">
              <a:buAutoNum type="arabicParenR"/>
            </a:pPr>
            <a:r>
              <a:rPr lang="cs-CZ" sz="3600" dirty="0" smtClean="0"/>
              <a:t> Vyjmenuj 2 listové zeleniny?</a:t>
            </a:r>
          </a:p>
          <a:p>
            <a:pPr marL="342900" indent="-342900">
              <a:buAutoNum type="arabicParenR"/>
            </a:pPr>
            <a:r>
              <a:rPr lang="cs-CZ" sz="3600" dirty="0" smtClean="0"/>
              <a:t> Vyjmenuj 2 košťálové zeleniny?</a:t>
            </a:r>
          </a:p>
          <a:p>
            <a:pPr marL="342900" indent="-342900">
              <a:buAutoNum type="arabicParenR"/>
            </a:pPr>
            <a:r>
              <a:rPr lang="cs-CZ" sz="3600" dirty="0" smtClean="0"/>
              <a:t> Vyjmenuj 2 plodové zeleniny? </a:t>
            </a:r>
          </a:p>
          <a:p>
            <a:pPr marL="342900" indent="-342900">
              <a:buAutoNum type="arabicParenR"/>
            </a:pPr>
            <a:r>
              <a:rPr lang="cs-CZ" sz="3600" dirty="0" smtClean="0"/>
              <a:t> Vyjmenuj 2 cibulové zeleniny?</a:t>
            </a:r>
          </a:p>
          <a:p>
            <a:pPr marL="342900" indent="-342900">
              <a:buAutoNum type="arabicParenR"/>
            </a:pPr>
            <a:r>
              <a:rPr lang="cs-CZ" sz="3600" dirty="0" smtClean="0"/>
              <a:t> Jak uchováváme zeleninu na zimu?</a:t>
            </a:r>
          </a:p>
          <a:p>
            <a:pPr marL="342900" indent="-342900">
              <a:buAutoNum type="arabicParenR"/>
            </a:pPr>
            <a:r>
              <a:rPr lang="cs-CZ" sz="3600" dirty="0" smtClean="0"/>
              <a:t> Kterou zeleninu máš nejraději?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06489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Skupinová práce s kartami Media </a:t>
            </a:r>
            <a:r>
              <a:rPr lang="cs-CZ" dirty="0" err="1" smtClean="0"/>
              <a:t>Dida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342900" indent="-342900">
              <a:buAutoNum type="arabicParenR"/>
            </a:pPr>
            <a:r>
              <a:rPr lang="cs-CZ" dirty="0" smtClean="0"/>
              <a:t>Žákům ve dvojicích (trojicích) rozdat karty různé zeleniny.</a:t>
            </a:r>
          </a:p>
          <a:p>
            <a:pPr marL="342900" indent="-342900">
              <a:buAutoNum type="arabicParenR"/>
            </a:pPr>
            <a:r>
              <a:rPr lang="cs-CZ" dirty="0" smtClean="0"/>
              <a:t>Žáci mohou podle předcházejících otázek třídit zeleninu.</a:t>
            </a:r>
          </a:p>
          <a:p>
            <a:pPr marL="342900" indent="-342900">
              <a:buAutoNum type="arabicParenR"/>
            </a:pPr>
            <a:r>
              <a:rPr lang="cs-CZ" smtClean="0"/>
              <a:t>Žáci </a:t>
            </a:r>
            <a:r>
              <a:rPr lang="cs-CZ" dirty="0" err="1" smtClean="0"/>
              <a:t>ukáží</a:t>
            </a:r>
            <a:r>
              <a:rPr lang="cs-CZ" dirty="0" smtClean="0"/>
              <a:t>, která je jejich oblíbená zelenina.</a:t>
            </a:r>
          </a:p>
          <a:p>
            <a:pPr marL="342900" indent="-342900">
              <a:buAutoNum type="arabicParenR"/>
            </a:pPr>
            <a:r>
              <a:rPr lang="cs-CZ" dirty="0" smtClean="0"/>
              <a:t>Žáci </a:t>
            </a:r>
            <a:r>
              <a:rPr lang="cs-CZ" dirty="0" err="1" smtClean="0"/>
              <a:t>ukáží</a:t>
            </a:r>
            <a:r>
              <a:rPr lang="cs-CZ" dirty="0" smtClean="0"/>
              <a:t> zeleninu, které si většina lidí myslí, že je to ovoce.</a:t>
            </a:r>
          </a:p>
          <a:p>
            <a:pPr marL="342900" indent="-342900">
              <a:buAutoNum type="arabicParenR"/>
            </a:pPr>
            <a:r>
              <a:rPr lang="cs-CZ" dirty="0" smtClean="0"/>
              <a:t>Žáci </a:t>
            </a:r>
            <a:r>
              <a:rPr lang="cs-CZ" dirty="0" err="1" smtClean="0"/>
              <a:t>ukáží</a:t>
            </a:r>
            <a:r>
              <a:rPr lang="cs-CZ" dirty="0" smtClean="0"/>
              <a:t> zeleninu, kterou pěstují s maminkou či babičkou na zahradě.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/>
            <a:r>
              <a:rPr lang="cs-CZ" dirty="0" smtClean="0"/>
              <a:t>Žáky vedeme ke vzájemné spolupráci, toleranci a uznávání názoru jiných žáků.</a:t>
            </a:r>
          </a:p>
          <a:p>
            <a:pPr marL="342900" indent="-342900">
              <a:buAutoNum type="arabicParenR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92696"/>
            <a:ext cx="748883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 materiálu:  Naše zelenina</a:t>
            </a:r>
          </a:p>
          <a:p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Autor: 			      Mgr. Irena </a:t>
            </a:r>
            <a:r>
              <a:rPr lang="cs-CZ" sz="2000" dirty="0" err="1" smtClean="0">
                <a:latin typeface="Calibri" pitchFamily="34" charset="0"/>
                <a:cs typeface="Times New Roman" pitchFamily="18" charset="0"/>
              </a:rPr>
              <a:t>Miklová</a:t>
            </a:r>
            <a:endParaRPr lang="cs-CZ" sz="2000" dirty="0" smtClean="0">
              <a:latin typeface="Calibri" pitchFamily="34" charset="0"/>
              <a:cs typeface="Times New Roman" pitchFamily="18" charset="0"/>
            </a:endParaRPr>
          </a:p>
          <a:p>
            <a:pPr lvl="0"/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Vytvořeno: 		      22. 11. 2011</a:t>
            </a:r>
          </a:p>
          <a:p>
            <a:pPr lvl="0"/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 			      1. a 2. </a:t>
            </a:r>
            <a:endParaRPr lang="cs-CZ" sz="2000" dirty="0" smtClean="0">
              <a:latin typeface="Arial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Vzdělávací oblast: 	     Člověk a jeho svět</a:t>
            </a:r>
          </a:p>
          <a:p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Vzdělávací obor: 		     Prvouka</a:t>
            </a:r>
          </a:p>
          <a:p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Tematický okruh:  	     Proměny přírody</a:t>
            </a:r>
          </a:p>
          <a:p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Téma: 			     Zelenina</a:t>
            </a:r>
          </a:p>
          <a:p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Pomůcky: 		    </a:t>
            </a:r>
            <a:r>
              <a:rPr lang="cs-CZ" sz="2000" dirty="0" err="1" smtClean="0">
                <a:latin typeface="Calibri" pitchFamily="34" charset="0"/>
                <a:cs typeface="Times New Roman" pitchFamily="18" charset="0"/>
              </a:rPr>
              <a:t>dataprojektor</a:t>
            </a:r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, počítač, pouzdro, </a:t>
            </a:r>
          </a:p>
          <a:p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			    sešit – 2. ročník. Karty Media </a:t>
            </a:r>
            <a:r>
              <a:rPr lang="cs-CZ" sz="2000" dirty="0" err="1" smtClean="0">
                <a:latin typeface="Calibri" pitchFamily="34" charset="0"/>
                <a:cs typeface="Times New Roman" pitchFamily="18" charset="0"/>
              </a:rPr>
              <a:t>Dida</a:t>
            </a:r>
            <a:endParaRPr lang="cs-CZ" sz="2000" dirty="0" smtClean="0"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			    Žáci prvního ročníku pouze shlédnou 			    prezentaci, následně ústně </a:t>
            </a:r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zodpoví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			    na otázky za pomoci učitele. Žáci druhého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                			    ročníku zodpoví písemně do sešitu.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2000" dirty="0" smtClean="0"/>
              <a:t>Materiál je určen pro bezplatné používání pro potřeby výuky a vzdělávání na všech typech škol a školských zařízeních. Jakékoliv další využití podléhá autorskému zákonu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899592" y="620688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0" y="-1618055"/>
            <a:ext cx="9144000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Zdroj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-6434751"/>
            <a:ext cx="9144000" cy="1332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-5819199"/>
            <a:ext cx="9144000" cy="12095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-5677895"/>
            <a:ext cx="9144000" cy="10248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-3972543"/>
            <a:ext cx="9144000" cy="840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-3895599"/>
            <a:ext cx="9144000" cy="824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-3126159"/>
            <a:ext cx="9144000" cy="6709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-2835696"/>
            <a:ext cx="9144000" cy="59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0" y="-2202831"/>
            <a:ext cx="9144000" cy="4862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0" y="-1818111"/>
            <a:ext cx="9144000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0" y="-1587279"/>
            <a:ext cx="9144000" cy="363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-971727"/>
            <a:ext cx="8964488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-510063"/>
            <a:ext cx="91440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0" y="-125343"/>
            <a:ext cx="91440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lvl="1" algn="just" fontAlgn="base">
              <a:spcBef>
                <a:spcPct val="0"/>
              </a:spcBef>
              <a:spcAft>
                <a:spcPct val="0"/>
              </a:spcAft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lvl="1" algn="just" fontAlgn="base">
              <a:spcBef>
                <a:spcPct val="0"/>
              </a:spcBef>
              <a:spcAft>
                <a:spcPct val="0"/>
              </a:spcAft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lvl="1" algn="just" fontAlgn="base">
              <a:spcBef>
                <a:spcPct val="0"/>
              </a:spcBef>
              <a:spcAft>
                <a:spcPct val="0"/>
              </a:spcAft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1520" y="1052736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[1] </a:t>
            </a:r>
            <a:r>
              <a:rPr lang="en-US" sz="1400" dirty="0" smtClean="0"/>
              <a:t>h</a:t>
            </a:r>
            <a:r>
              <a:rPr lang="cs-CZ" sz="1400" dirty="0" err="1" smtClean="0"/>
              <a:t>ttp</a:t>
            </a:r>
            <a:r>
              <a:rPr lang="cs-CZ" sz="1400" dirty="0" smtClean="0"/>
              <a:t>://commons.wikimedia.org/wiki/File:7carrots.jpg?uselang=cs. In: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21.3. 2011.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2011-11-22].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1520" y="764704"/>
            <a:ext cx="80648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[5], [6], [7], [10], [13], [14], [15], [17]</a:t>
            </a:r>
            <a:r>
              <a:rPr lang="cs-CZ" sz="1400" dirty="0" smtClean="0"/>
              <a:t> objekty jsou </a:t>
            </a:r>
            <a:r>
              <a:rPr lang="en-US" sz="1400" smtClean="0"/>
              <a:t>z</a:t>
            </a:r>
            <a:r>
              <a:rPr lang="cs-CZ" sz="1400" smtClean="0"/>
              <a:t> </a:t>
            </a:r>
            <a:r>
              <a:rPr lang="cs-CZ" sz="1400" dirty="0" smtClean="0"/>
              <a:t>archivu autora</a:t>
            </a:r>
            <a:r>
              <a:rPr lang="en-US" sz="1400" dirty="0" smtClean="0"/>
              <a:t> </a:t>
            </a:r>
            <a:endParaRPr lang="cs-CZ" sz="1400" dirty="0"/>
          </a:p>
        </p:txBody>
      </p:sp>
      <p:sp>
        <p:nvSpPr>
          <p:cNvPr id="21" name="Obdélník 20"/>
          <p:cNvSpPr/>
          <p:nvPr/>
        </p:nvSpPr>
        <p:spPr>
          <a:xfrm>
            <a:off x="251520" y="1628800"/>
            <a:ext cx="784887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[2] </a:t>
            </a:r>
            <a:r>
              <a:rPr lang="cs-CZ" sz="1400" dirty="0" smtClean="0"/>
              <a:t>http</a:t>
            </a:r>
            <a:r>
              <a:rPr lang="cs-CZ" sz="1400" dirty="0" smtClean="0"/>
              <a:t>://cs.wikipedia.org/wiki/Soubor:Wurzelpetersilie_Wurzel.jpg. </a:t>
            </a:r>
            <a:endParaRPr lang="cs-CZ" sz="1400" dirty="0" smtClean="0"/>
          </a:p>
          <a:p>
            <a:r>
              <a:rPr lang="cs-CZ" sz="1400" dirty="0" smtClean="0"/>
              <a:t>In</a:t>
            </a:r>
            <a:r>
              <a:rPr lang="cs-CZ" sz="1400" dirty="0" smtClean="0"/>
              <a:t>: HAGENLOCHER, </a:t>
            </a:r>
            <a:r>
              <a:rPr lang="cs-CZ" sz="1400" dirty="0" err="1" smtClean="0"/>
              <a:t>Markus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21.2.2007.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2011-11-21</a:t>
            </a:r>
            <a:r>
              <a:rPr lang="cs-CZ" sz="1400" dirty="0" smtClean="0"/>
              <a:t>].</a:t>
            </a:r>
            <a:endParaRPr lang="cs-CZ" sz="1400" dirty="0"/>
          </a:p>
        </p:txBody>
      </p:sp>
      <p:sp>
        <p:nvSpPr>
          <p:cNvPr id="22" name="Obdélník 21"/>
          <p:cNvSpPr/>
          <p:nvPr/>
        </p:nvSpPr>
        <p:spPr>
          <a:xfrm>
            <a:off x="251520" y="2852936"/>
            <a:ext cx="8424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[9] </a:t>
            </a:r>
            <a:r>
              <a:rPr lang="cs-CZ" sz="1400" dirty="0" smtClean="0"/>
              <a:t>http</a:t>
            </a:r>
            <a:r>
              <a:rPr lang="cs-CZ" sz="1400" dirty="0" smtClean="0"/>
              <a:t>://cs.wikipedia.org/wiki/Soubor:Broccoli_plant.jpg. In: RASBAK.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25.4. 2005.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2011-11-22].</a:t>
            </a:r>
            <a:endParaRPr lang="cs-CZ" sz="1400" dirty="0"/>
          </a:p>
        </p:txBody>
      </p:sp>
      <p:sp>
        <p:nvSpPr>
          <p:cNvPr id="23" name="Obdélník 22"/>
          <p:cNvSpPr/>
          <p:nvPr/>
        </p:nvSpPr>
        <p:spPr>
          <a:xfrm>
            <a:off x="251520" y="2132857"/>
            <a:ext cx="824542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1600" dirty="0" smtClean="0"/>
          </a:p>
          <a:p>
            <a:r>
              <a:rPr lang="en-US" sz="1400" dirty="0" smtClean="0"/>
              <a:t>[8] </a:t>
            </a:r>
            <a:r>
              <a:rPr lang="cs-CZ" sz="1400" dirty="0" smtClean="0"/>
              <a:t>http</a:t>
            </a:r>
            <a:r>
              <a:rPr lang="cs-CZ" sz="1400" dirty="0" smtClean="0"/>
              <a:t>://cs.wikipedia.org/wiki/Soubor:Brassica_oleracea2.jpg. In: NOVA.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9.2. 2005.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2011-11-22].</a:t>
            </a:r>
            <a:endParaRPr lang="cs-CZ" sz="1400" dirty="0"/>
          </a:p>
        </p:txBody>
      </p:sp>
      <p:sp>
        <p:nvSpPr>
          <p:cNvPr id="24" name="Obdélník 23"/>
          <p:cNvSpPr/>
          <p:nvPr/>
        </p:nvSpPr>
        <p:spPr>
          <a:xfrm>
            <a:off x="179512" y="3645025"/>
            <a:ext cx="914400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/>
              <a:t> </a:t>
            </a:r>
          </a:p>
          <a:p>
            <a:r>
              <a:rPr lang="en-US" sz="1400" dirty="0" smtClean="0"/>
              <a:t> [12]h</a:t>
            </a:r>
            <a:r>
              <a:rPr lang="cs-CZ" sz="1400" dirty="0" err="1" smtClean="0"/>
              <a:t>ttp</a:t>
            </a:r>
            <a:r>
              <a:rPr lang="cs-CZ" sz="1400" dirty="0" smtClean="0"/>
              <a:t>://cs.wikipedia.org/wiki/Soubor:Brussels_sprout_closeup.jpg. In: </a:t>
            </a:r>
            <a:r>
              <a:rPr lang="cs-CZ" sz="1400" dirty="0" err="1" smtClean="0"/>
              <a:t>IN</a:t>
            </a:r>
            <a:r>
              <a:rPr lang="cs-CZ" sz="1400" dirty="0" smtClean="0"/>
              <a:t> SF, </a:t>
            </a:r>
            <a:r>
              <a:rPr lang="en-US" sz="1400" dirty="0" smtClean="0"/>
              <a:t>     </a:t>
            </a:r>
            <a:r>
              <a:rPr lang="cs-CZ" sz="1400" dirty="0" err="1" smtClean="0"/>
              <a:t>Eric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[online]. 29.10. 2006.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2011-11-22]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251520" y="3356992"/>
            <a:ext cx="849694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[11] h</a:t>
            </a:r>
            <a:r>
              <a:rPr lang="cs-CZ" sz="1400" dirty="0" err="1" smtClean="0"/>
              <a:t>ttp</a:t>
            </a:r>
            <a:r>
              <a:rPr lang="cs-CZ" sz="1400" dirty="0" smtClean="0"/>
              <a:t>://cs.wikipedia.org/wiki/Soubor:Brassica_oleracea_var._sabauda_JdP.jpg. In: JEBULON.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</a:t>
            </a:r>
            <a:r>
              <a:rPr lang="cs-CZ" sz="1600" dirty="0" smtClean="0"/>
              <a:t>]. 17.10. 2010.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 [cit. 2011-11-22].</a:t>
            </a:r>
            <a:endParaRPr lang="cs-CZ" sz="1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3528" y="4509120"/>
            <a:ext cx="80648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en-US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r>
              <a:rPr lang="cs-CZ" sz="14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bjekty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[3], [4], [16] 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 této práci jsou součástí SW Microsoft® Office.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-1202559"/>
            <a:ext cx="9144000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-740895"/>
            <a:ext cx="91440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-279231"/>
            <a:ext cx="9144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490</Words>
  <Application>Microsoft Office PowerPoint</Application>
  <PresentationFormat>Předvádění na obrazovce (4:3)</PresentationFormat>
  <Paragraphs>645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Naše zelenina VY_32_INOVACE_05_03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zelenina VY_32_INOVACE_05_03</dc:title>
  <dc:creator>ahoj</dc:creator>
  <cp:lastModifiedBy>ahoj</cp:lastModifiedBy>
  <cp:revision>46</cp:revision>
  <dcterms:created xsi:type="dcterms:W3CDTF">2011-11-17T08:43:25Z</dcterms:created>
  <dcterms:modified xsi:type="dcterms:W3CDTF">2013-07-01T12:51:31Z</dcterms:modified>
</cp:coreProperties>
</file>