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3" r:id="rId3"/>
    <p:sldId id="258" r:id="rId4"/>
    <p:sldId id="259" r:id="rId5"/>
    <p:sldId id="260" r:id="rId6"/>
    <p:sldId id="261" r:id="rId7"/>
    <p:sldId id="262" r:id="rId8"/>
    <p:sldId id="264" r:id="rId9"/>
    <p:sldId id="267" r:id="rId10"/>
    <p:sldId id="26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9900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20"/>
    <p:restoredTop sz="91182" autoAdjust="0"/>
  </p:normalViewPr>
  <p:slideViewPr>
    <p:cSldViewPr>
      <p:cViewPr>
        <p:scale>
          <a:sx n="55" d="100"/>
          <a:sy n="55" d="100"/>
        </p:scale>
        <p:origin x="-1332" y="-2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5F30-2DC6-416A-913D-AC454D9816D5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D9C1A-15C4-42E6-B474-80BA96943D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5F30-2DC6-416A-913D-AC454D9816D5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D9C1A-15C4-42E6-B474-80BA96943D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5F30-2DC6-416A-913D-AC454D9816D5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D9C1A-15C4-42E6-B474-80BA96943D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5F30-2DC6-416A-913D-AC454D9816D5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D9C1A-15C4-42E6-B474-80BA96943D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5F30-2DC6-416A-913D-AC454D9816D5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D9C1A-15C4-42E6-B474-80BA96943D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5F30-2DC6-416A-913D-AC454D9816D5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D9C1A-15C4-42E6-B474-80BA96943D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5F30-2DC6-416A-913D-AC454D9816D5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D9C1A-15C4-42E6-B474-80BA96943D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5F30-2DC6-416A-913D-AC454D9816D5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D9C1A-15C4-42E6-B474-80BA96943D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5F30-2DC6-416A-913D-AC454D9816D5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D9C1A-15C4-42E6-B474-80BA96943D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5F30-2DC6-416A-913D-AC454D9816D5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D9C1A-15C4-42E6-B474-80BA96943D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5F30-2DC6-416A-913D-AC454D9816D5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D9C1A-15C4-42E6-B474-80BA96943D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875F30-2DC6-416A-913D-AC454D9816D5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CD9C1A-15C4-42E6-B474-80BA96943D0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3.jpeg"/><Relationship Id="rId7" Type="http://schemas.openxmlformats.org/officeDocument/2006/relationships/image" Target="../media/image15.jpeg"/><Relationship Id="rId2" Type="http://schemas.openxmlformats.org/officeDocument/2006/relationships/hyperlink" Target="http://cs.wikipedia.org/wiki/Soubor:Hyphessobrycon_pulchripinnis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Poecilia_retic_090519-8688_kdBdk.jpg" TargetMode="External"/><Relationship Id="rId5" Type="http://schemas.openxmlformats.org/officeDocument/2006/relationships/image" Target="../media/image14.jpeg"/><Relationship Id="rId4" Type="http://schemas.openxmlformats.org/officeDocument/2006/relationships/hyperlink" Target="//upload.wikimedia.org/wikipedia/commons/4/47/Trichogaster_Leeri.jp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Honza\Plocha\Práce Eva\Lo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7" y="2924944"/>
            <a:ext cx="6768752" cy="1440160"/>
          </a:xfrm>
          <a:prstGeom prst="rect">
            <a:avLst/>
          </a:prstGeom>
          <a:noFill/>
          <a:ln>
            <a:solidFill>
              <a:srgbClr val="990099"/>
            </a:solidFill>
          </a:ln>
        </p:spPr>
      </p:pic>
      <p:sp>
        <p:nvSpPr>
          <p:cNvPr id="14" name="TextovéPole 13"/>
          <p:cNvSpPr txBox="1"/>
          <p:nvPr/>
        </p:nvSpPr>
        <p:spPr>
          <a:xfrm>
            <a:off x="827584" y="692696"/>
            <a:ext cx="7560840" cy="1631216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6000" dirty="0" smtClean="0"/>
              <a:t>Domácí mazlíčci</a:t>
            </a:r>
          </a:p>
          <a:p>
            <a:pPr algn="ctr"/>
            <a:r>
              <a:rPr lang="cs-CZ" sz="2000" dirty="0" smtClean="0"/>
              <a:t>VY_32_INOVACE_06_03</a:t>
            </a:r>
          </a:p>
          <a:p>
            <a:pPr algn="ctr"/>
            <a:r>
              <a:rPr lang="cs-CZ" sz="2000" dirty="0" smtClean="0"/>
              <a:t> </a:t>
            </a: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87624" y="4941168"/>
            <a:ext cx="68407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28750" algn="l"/>
              </a:tabLst>
            </a:pPr>
            <a:endParaRPr lang="cs-CZ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28750" algn="l"/>
              </a:tabLst>
            </a:pPr>
            <a:r>
              <a:rPr lang="cs-CZ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Materiál </a:t>
            </a:r>
            <a:r>
              <a:rPr lang="cs-CZ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je určen pro bezplatné používání pro potřeby výuky a vzdělávání na všech typech škol a školských zařízeních. Jakékoliv další využití podléhá autorskému zákonu.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403648" y="4509120"/>
            <a:ext cx="6696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Tato práce je šířena pod licencí CC BY-SA 3.0.                                                 Odkazy a citace jsou platné k datu vytvoření této práce.</a:t>
            </a: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0" y="188640"/>
            <a:ext cx="932452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Domácí mazlíčci</a:t>
            </a:r>
          </a:p>
          <a:p>
            <a:pPr>
              <a:buFont typeface="Arial" pitchFamily="34" charset="0"/>
              <a:buChar char="•"/>
            </a:pPr>
            <a:endParaRPr lang="cs-CZ" sz="2000" b="1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pPr>
              <a:buFont typeface="Arial" pitchFamily="34" charset="0"/>
              <a:buChar char="•"/>
            </a:pPr>
            <a:r>
              <a:rPr lang="cs-CZ" sz="2800" dirty="0" smtClean="0"/>
              <a:t> </a:t>
            </a:r>
            <a:r>
              <a:rPr lang="cs-CZ" sz="2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 </a:t>
            </a:r>
            <a:r>
              <a:rPr lang="cs-CZ" sz="2800" dirty="0" smtClean="0"/>
              <a:t> </a:t>
            </a:r>
            <a:r>
              <a:rPr lang="cs-CZ" sz="3200" dirty="0" smtClean="0"/>
              <a:t>jsou zvířátka, která s námi žijí v domácnosti, v bytě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   staráme se o ně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   máme je rádi </a:t>
            </a:r>
          </a:p>
          <a:p>
            <a:endParaRPr lang="cs-CZ" sz="2000" dirty="0" smtClean="0"/>
          </a:p>
          <a:p>
            <a:endParaRPr lang="cs-CZ" sz="2000" b="1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endParaRPr lang="cs-CZ" sz="2400" b="1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r>
              <a:rPr lang="cs-CZ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</a:t>
            </a:r>
            <a:endParaRPr lang="cs-CZ" dirty="0"/>
          </a:p>
        </p:txBody>
      </p:sp>
      <p:pic>
        <p:nvPicPr>
          <p:cNvPr id="10" name="Picture 8" descr="C:\Documents and Settings\Honza\Dokumenty\Obrázky\tomáš marný koč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356992"/>
            <a:ext cx="3528392" cy="2646294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395536" y="6309320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pic>
        <p:nvPicPr>
          <p:cNvPr id="2051" name="Picture 3" descr="C:\Documents and Settings\Honza\Local Settings\Temporary Internet Files\Content.IE5\5EWJ30KR\MP90044480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4149080"/>
            <a:ext cx="1921013" cy="2520280"/>
          </a:xfrm>
          <a:prstGeom prst="rect">
            <a:avLst/>
          </a:prstGeom>
          <a:noFill/>
        </p:spPr>
      </p:pic>
      <p:pic>
        <p:nvPicPr>
          <p:cNvPr id="14" name="Picture 3" descr="C:\Documents and Settings\Honza\Local Settings\Temporary Internet Files\Content.IE5\5HKSL6EH\MP90042774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1916832"/>
            <a:ext cx="2024336" cy="202433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</p:pic>
      <p:sp>
        <p:nvSpPr>
          <p:cNvPr id="15" name="TextovéPole 14"/>
          <p:cNvSpPr txBox="1"/>
          <p:nvPr/>
        </p:nvSpPr>
        <p:spPr>
          <a:xfrm>
            <a:off x="3779912" y="3861048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779912" y="6525344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876256" y="6093296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pic>
        <p:nvPicPr>
          <p:cNvPr id="18" name="Picture 2" descr="Popis obrázku chybí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2996952"/>
            <a:ext cx="2369494" cy="302433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395536" y="2708920"/>
            <a:ext cx="647914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Kočka domácí</a:t>
            </a:r>
            <a:endParaRPr lang="cs-CZ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0" y="3501008"/>
            <a:ext cx="91440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 je čtyřnohé zvíře, patří mezi savce 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/>
              <a:t> kocour, kočka, kotě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/>
              <a:t> </a:t>
            </a:r>
            <a:r>
              <a:rPr lang="cs-CZ" sz="2800" dirty="0" smtClean="0"/>
              <a:t>mláďata se rodí živé 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/>
              <a:t> jsou různé druhy: krátkosrsté, dlouhosrsté,  holé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/>
              <a:t> mají doma svůj pelíšek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/>
              <a:t> granule, pije vodu i mléko, nepohrdne ani </a:t>
            </a:r>
          </a:p>
          <a:p>
            <a:r>
              <a:rPr lang="cs-CZ" sz="2800" dirty="0" smtClean="0"/>
              <a:t>   lidským jídlem</a:t>
            </a:r>
            <a:endParaRPr lang="cs-CZ" sz="2800" dirty="0"/>
          </a:p>
        </p:txBody>
      </p:sp>
      <p:pic>
        <p:nvPicPr>
          <p:cNvPr id="1028" name="Picture 4" descr="C:\Documents and Settings\Honza\Local Settings\Temporary Internet Files\Content.IE5\5EWJ30KR\MP90040244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764704"/>
            <a:ext cx="3121152" cy="3121152"/>
          </a:xfrm>
          <a:prstGeom prst="rect">
            <a:avLst/>
          </a:prstGeom>
          <a:noFill/>
        </p:spPr>
      </p:pic>
      <p:pic>
        <p:nvPicPr>
          <p:cNvPr id="1029" name="Picture 5" descr="C:\Documents and Settings\Honza\Local Settings\Temporary Internet Files\Content.IE5\5HKSL6EH\MP90040207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4077072"/>
            <a:ext cx="1691680" cy="2536282"/>
          </a:xfrm>
          <a:prstGeom prst="rect">
            <a:avLst/>
          </a:prstGeom>
          <a:noFill/>
        </p:spPr>
      </p:pic>
      <p:pic>
        <p:nvPicPr>
          <p:cNvPr id="1031" name="Picture 7" descr="C:\Documents and Settings\Honza\Local Settings\Temporary Internet Files\Content.IE5\RX2ZY5QR\MP90040701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88640"/>
            <a:ext cx="1536921" cy="2304256"/>
          </a:xfrm>
          <a:prstGeom prst="rect">
            <a:avLst/>
          </a:prstGeom>
          <a:noFill/>
        </p:spPr>
      </p:pic>
      <p:pic>
        <p:nvPicPr>
          <p:cNvPr id="1032" name="Picture 8" descr="C:\Documents and Settings\Honza\Dokumenty\Obrázky\tomáš marný kočk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720" y="116632"/>
            <a:ext cx="3528392" cy="2646294"/>
          </a:xfrm>
          <a:prstGeom prst="rect">
            <a:avLst/>
          </a:prstGeom>
          <a:noFill/>
        </p:spPr>
      </p:pic>
      <p:sp>
        <p:nvSpPr>
          <p:cNvPr id="16" name="TextovéPole 15"/>
          <p:cNvSpPr txBox="1"/>
          <p:nvPr/>
        </p:nvSpPr>
        <p:spPr>
          <a:xfrm>
            <a:off x="1835696" y="2636912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23528" y="256490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516216" y="476672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804248" y="6453336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347864" y="260648"/>
            <a:ext cx="446449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Pes domácí</a:t>
            </a:r>
            <a:endParaRPr lang="cs-CZ" sz="2400" b="1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endParaRPr lang="cs-CZ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779912" y="1124744"/>
            <a:ext cx="561662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 čtyřnohý savec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/>
              <a:t> pes, fena, štěně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/>
              <a:t> rád chodí ven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/>
              <a:t> má svůj pelíšek – místečko, kde spí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/>
              <a:t> jí maso, granule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/>
              <a:t> různé plemena – honící, pracovní</a:t>
            </a:r>
            <a:endParaRPr lang="cs-CZ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4077072"/>
            <a:ext cx="1899968" cy="2492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 descr="C:\Documents and Settings\Honza\Local Settings\Temporary Internet Files\Content.IE5\WGTTO7LK\MP90018144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4005064"/>
            <a:ext cx="3657600" cy="2401824"/>
          </a:xfrm>
          <a:prstGeom prst="rect">
            <a:avLst/>
          </a:prstGeom>
          <a:noFill/>
        </p:spPr>
      </p:pic>
      <p:pic>
        <p:nvPicPr>
          <p:cNvPr id="3076" name="Picture 4" descr="C:\Documents and Settings\Honza\Local Settings\Temporary Internet Files\Content.IE5\RX2ZY5QR\MP900444806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3401616"/>
            <a:ext cx="2634533" cy="3456384"/>
          </a:xfrm>
          <a:prstGeom prst="rect">
            <a:avLst/>
          </a:prstGeom>
          <a:noFill/>
        </p:spPr>
      </p:pic>
      <p:pic>
        <p:nvPicPr>
          <p:cNvPr id="3078" name="Picture 6" descr="C:\Documents and Settings\Honza\Local Settings\Temporary Internet Files\Content.IE5\5HKSL6EH\MP900444809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332656"/>
            <a:ext cx="2160240" cy="2834135"/>
          </a:xfrm>
          <a:prstGeom prst="rect">
            <a:avLst/>
          </a:prstGeom>
          <a:noFill/>
        </p:spPr>
      </p:pic>
      <p:sp>
        <p:nvSpPr>
          <p:cNvPr id="22" name="TextovéPole 21"/>
          <p:cNvSpPr txBox="1"/>
          <p:nvPr/>
        </p:nvSpPr>
        <p:spPr>
          <a:xfrm>
            <a:off x="6588224" y="6525344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39552" y="692696"/>
            <a:ext cx="899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0" y="3068960"/>
            <a:ext cx="1115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347864" y="364502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283968" y="0"/>
            <a:ext cx="32403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Rybičky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3059832" y="764704"/>
            <a:ext cx="633670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 vodní živočichové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/>
              <a:t> dýchají kyslík z vody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/>
              <a:t> rozmnožují se vajíčky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/>
              <a:t> jí suché krmivo, suché nitěnky, larvy </a:t>
            </a:r>
          </a:p>
          <a:p>
            <a:r>
              <a:rPr lang="cs-CZ" sz="2800" dirty="0" smtClean="0"/>
              <a:t>  komárů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/>
              <a:t> samičky bývají větší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/>
              <a:t> sameček je barevnější </a:t>
            </a:r>
            <a:endParaRPr lang="cs-CZ" sz="2800" dirty="0"/>
          </a:p>
        </p:txBody>
      </p:sp>
      <p:pic>
        <p:nvPicPr>
          <p:cNvPr id="5124" name="Picture 4" descr="Tetra citronová (samec)">
            <a:hlinkClick r:id="rId2" tooltip="Tetra citronová (samec)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077072"/>
            <a:ext cx="3024336" cy="2016224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395536" y="3573016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Tetra</a:t>
            </a:r>
            <a:r>
              <a:rPr lang="cs-CZ" dirty="0" smtClean="0"/>
              <a:t> citronová</a:t>
            </a:r>
            <a:endParaRPr lang="cs-CZ" dirty="0"/>
          </a:p>
        </p:txBody>
      </p:sp>
      <p:pic>
        <p:nvPicPr>
          <p:cNvPr id="5126" name="Picture 6" descr="Soubor:Trichogaster Leeri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548680"/>
            <a:ext cx="2621091" cy="1872208"/>
          </a:xfrm>
          <a:prstGeom prst="rect">
            <a:avLst/>
          </a:prstGeom>
          <a:noFill/>
        </p:spPr>
      </p:pic>
      <p:sp>
        <p:nvSpPr>
          <p:cNvPr id="13" name="TextovéPole 12"/>
          <p:cNvSpPr txBox="1"/>
          <p:nvPr/>
        </p:nvSpPr>
        <p:spPr>
          <a:xfrm rot="10800000" flipV="1">
            <a:off x="683565" y="2908974"/>
            <a:ext cx="1296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Čichavec </a:t>
            </a:r>
            <a:endParaRPr lang="cs-CZ" dirty="0"/>
          </a:p>
        </p:txBody>
      </p:sp>
      <p:pic>
        <p:nvPicPr>
          <p:cNvPr id="5128" name="Picture 8" descr="Divoké živorodky duhové z Jávy - samec (vlevo) a samice">
            <a:hlinkClick r:id="rId6" tooltip="Divoké živorodky duhové z Jávy - samec (vlevo) a samice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47864" y="4149080"/>
            <a:ext cx="2673838" cy="2016224"/>
          </a:xfrm>
          <a:prstGeom prst="rect">
            <a:avLst/>
          </a:prstGeom>
          <a:noFill/>
        </p:spPr>
      </p:pic>
      <p:sp>
        <p:nvSpPr>
          <p:cNvPr id="16" name="TextovéPole 15"/>
          <p:cNvSpPr txBox="1"/>
          <p:nvPr/>
        </p:nvSpPr>
        <p:spPr>
          <a:xfrm>
            <a:off x="3707904" y="3789040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Živorodka duhová – gupka 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 rot="10800000" flipV="1">
            <a:off x="6228184" y="5768342"/>
            <a:ext cx="22322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r>
              <a:rPr lang="cs-CZ" dirty="0" smtClean="0"/>
              <a:t> </a:t>
            </a:r>
          </a:p>
          <a:p>
            <a:r>
              <a:rPr lang="cs-CZ" dirty="0" smtClean="0"/>
              <a:t>14 Neonka</a:t>
            </a:r>
            <a:endParaRPr lang="cs-CZ" dirty="0" smtClean="0"/>
          </a:p>
        </p:txBody>
      </p:sp>
      <p:pic>
        <p:nvPicPr>
          <p:cNvPr id="10242" name="Picture 2" descr="Tetra neonová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28184" y="4221088"/>
            <a:ext cx="2604811" cy="1872208"/>
          </a:xfrm>
          <a:prstGeom prst="rect">
            <a:avLst/>
          </a:prstGeom>
          <a:noFill/>
        </p:spPr>
      </p:pic>
      <p:sp>
        <p:nvSpPr>
          <p:cNvPr id="14" name="TextovéPole 13"/>
          <p:cNvSpPr txBox="1"/>
          <p:nvPr/>
        </p:nvSpPr>
        <p:spPr>
          <a:xfrm>
            <a:off x="0" y="2564904"/>
            <a:ext cx="1187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11</a:t>
            </a: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39552" y="836712"/>
            <a:ext cx="525658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Morče domácí</a:t>
            </a:r>
            <a:endParaRPr lang="cs-CZ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51520" y="2852936"/>
            <a:ext cx="806489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 </a:t>
            </a:r>
            <a:r>
              <a:rPr lang="cs-CZ" sz="3200" dirty="0" smtClean="0"/>
              <a:t>zvíře čtyřnohé, původem z Jižní Ameriky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je hlodavec, savec, rodí živá mláďata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2 x denně pravidelné strava: ovoce, </a:t>
            </a:r>
            <a:r>
              <a:rPr lang="cs-CZ" sz="3200" dirty="0" smtClean="0"/>
              <a:t> </a:t>
            </a:r>
          </a:p>
          <a:p>
            <a:r>
              <a:rPr lang="cs-CZ" sz="3200" dirty="0" smtClean="0"/>
              <a:t> </a:t>
            </a:r>
            <a:r>
              <a:rPr lang="cs-CZ" sz="3200" dirty="0" smtClean="0"/>
              <a:t> </a:t>
            </a:r>
            <a:r>
              <a:rPr lang="cs-CZ" sz="3200" dirty="0" smtClean="0"/>
              <a:t>zelenina,seno,tráva, </a:t>
            </a:r>
            <a:r>
              <a:rPr lang="cs-CZ" sz="3200" dirty="0" smtClean="0"/>
              <a:t>granule a voda 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bydlí  v kleci, podestýlka hobliny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různé formy</a:t>
            </a:r>
          </a:p>
          <a:p>
            <a:pPr>
              <a:buFontTx/>
              <a:buChar char="-"/>
            </a:pPr>
            <a:endParaRPr lang="cs-CZ" sz="2800" dirty="0"/>
          </a:p>
        </p:txBody>
      </p:sp>
      <p:pic>
        <p:nvPicPr>
          <p:cNvPr id="2" name="Picture 2" descr="C:\Documents and Settings\Honza\Local Settings\Temporary Internet Files\Content.IE5\5EWJ30KR\MP90042774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4365104"/>
            <a:ext cx="2152128" cy="2152128"/>
          </a:xfrm>
          <a:prstGeom prst="rect">
            <a:avLst/>
          </a:prstGeom>
          <a:noFill/>
          <a:ln>
            <a:solidFill>
              <a:schemeClr val="tx2"/>
            </a:solidFill>
          </a:ln>
        </p:spPr>
      </p:pic>
      <p:pic>
        <p:nvPicPr>
          <p:cNvPr id="4099" name="Picture 3" descr="C:\Documents and Settings\Honza\Local Settings\Temporary Internet Files\Content.IE5\5HKSL6EH\MP90042774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404664"/>
            <a:ext cx="2384376" cy="238437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</p:pic>
      <p:sp>
        <p:nvSpPr>
          <p:cNvPr id="11" name="TextovéPole 10"/>
          <p:cNvSpPr txBox="1"/>
          <p:nvPr/>
        </p:nvSpPr>
        <p:spPr>
          <a:xfrm>
            <a:off x="8532440" y="2204864"/>
            <a:ext cx="86409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15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16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0"/>
            <a:ext cx="320384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Andulka</a:t>
            </a:r>
            <a:endParaRPr lang="cs-CZ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0" y="764704"/>
            <a:ext cx="831641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200" dirty="0" smtClean="0"/>
              <a:t> nejpopulárnější </a:t>
            </a:r>
            <a:r>
              <a:rPr lang="cs-CZ" sz="3200" dirty="0" smtClean="0"/>
              <a:t>papoušek, pochází z Austrálie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rodí </a:t>
            </a:r>
            <a:r>
              <a:rPr lang="cs-CZ" sz="3200" dirty="0" smtClean="0"/>
              <a:t>se z vajíček za 18 dnů, pokud sedí rodič na   </a:t>
            </a:r>
          </a:p>
          <a:p>
            <a:r>
              <a:rPr lang="cs-CZ" sz="3200" dirty="0" smtClean="0"/>
              <a:t>  vajíčkách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mláďata </a:t>
            </a:r>
            <a:r>
              <a:rPr lang="cs-CZ" sz="3200" dirty="0" smtClean="0"/>
              <a:t>se rodí holá (bez peří) – holátka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žije </a:t>
            </a:r>
            <a:r>
              <a:rPr lang="cs-CZ" sz="3200" dirty="0" smtClean="0"/>
              <a:t>v kleci s bidýlkem 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jí </a:t>
            </a:r>
            <a:r>
              <a:rPr lang="cs-CZ" sz="3200" dirty="0" smtClean="0"/>
              <a:t>krmivo pro exoty, ovoce, vodu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různé </a:t>
            </a:r>
            <a:r>
              <a:rPr lang="cs-CZ" sz="3200" dirty="0" smtClean="0"/>
              <a:t>barevné zbarvení</a:t>
            </a:r>
            <a:endParaRPr lang="cs-CZ" sz="3200" dirty="0"/>
          </a:p>
        </p:txBody>
      </p:sp>
      <p:pic>
        <p:nvPicPr>
          <p:cNvPr id="9218" name="Picture 2" descr="Popis obrázku chybí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2924944"/>
            <a:ext cx="2808312" cy="3584427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5076056" y="594928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83568" y="764704"/>
            <a:ext cx="691276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Zápis do sešitu:</a:t>
            </a:r>
          </a:p>
          <a:p>
            <a:endParaRPr lang="cs-CZ" sz="3200" b="1" dirty="0" smtClean="0">
              <a:solidFill>
                <a:srgbClr val="7030A0"/>
              </a:solidFill>
            </a:endParaRPr>
          </a:p>
          <a:p>
            <a:r>
              <a:rPr lang="cs-CZ" sz="3200" dirty="0" smtClean="0">
                <a:solidFill>
                  <a:srgbClr val="FF0000"/>
                </a:solidFill>
              </a:rPr>
              <a:t>Domácí mazlíčci</a:t>
            </a:r>
          </a:p>
          <a:p>
            <a:r>
              <a:rPr lang="cs-CZ" sz="3200" dirty="0" smtClean="0"/>
              <a:t> - zvířátka, o které se staráme doma </a:t>
            </a:r>
          </a:p>
          <a:p>
            <a:pPr>
              <a:buFontTx/>
              <a:buChar char="-"/>
            </a:pPr>
            <a:r>
              <a:rPr lang="cs-CZ" sz="3200" dirty="0" smtClean="0"/>
              <a:t> máme je rádi </a:t>
            </a:r>
          </a:p>
          <a:p>
            <a:pPr>
              <a:buFontTx/>
              <a:buChar char="-"/>
            </a:pPr>
            <a:r>
              <a:rPr lang="cs-CZ" sz="3200" dirty="0" smtClean="0"/>
              <a:t> Pes: </a:t>
            </a:r>
            <a:r>
              <a:rPr lang="cs-CZ" sz="3200" dirty="0" err="1" smtClean="0"/>
              <a:t>pes</a:t>
            </a:r>
            <a:r>
              <a:rPr lang="cs-CZ" sz="3200" dirty="0" smtClean="0"/>
              <a:t>, fena, štěně – maso</a:t>
            </a:r>
          </a:p>
          <a:p>
            <a:pPr>
              <a:buFontTx/>
              <a:buChar char="-"/>
            </a:pPr>
            <a:r>
              <a:rPr lang="cs-CZ" sz="3200" dirty="0" smtClean="0"/>
              <a:t> Kočka: kocour, kočka, kotě – maso</a:t>
            </a:r>
          </a:p>
          <a:p>
            <a:pPr>
              <a:buFontTx/>
              <a:buChar char="-"/>
            </a:pPr>
            <a:r>
              <a:rPr lang="cs-CZ" sz="3200" dirty="0" smtClean="0"/>
              <a:t> máme doma ………………………………………</a:t>
            </a:r>
            <a:endParaRPr lang="cs-CZ" sz="3200" dirty="0"/>
          </a:p>
        </p:txBody>
      </p:sp>
      <p:sp>
        <p:nvSpPr>
          <p:cNvPr id="4" name="Obdélník 3"/>
          <p:cNvSpPr/>
          <p:nvPr/>
        </p:nvSpPr>
        <p:spPr>
          <a:xfrm>
            <a:off x="827584" y="5373216"/>
            <a:ext cx="69127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/>
              <a:t>Úkol:</a:t>
            </a:r>
          </a:p>
          <a:p>
            <a:r>
              <a:rPr lang="cs-CZ" sz="3200" dirty="0" smtClean="0"/>
              <a:t>- nalep fotografii svého mazlíčka</a:t>
            </a:r>
            <a:endParaRPr lang="cs-CZ" sz="3200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683568" y="1772816"/>
            <a:ext cx="748883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Název výukového  materiálu: 		 Domácí mazlíčci</a:t>
            </a:r>
          </a:p>
          <a:p>
            <a:r>
              <a:rPr lang="cs-CZ" dirty="0" smtClean="0">
                <a:latin typeface="Calibri" pitchFamily="34" charset="0"/>
                <a:cs typeface="Times New Roman" pitchFamily="18" charset="0"/>
              </a:rPr>
              <a:t>Autor:				 Mgr. Irena </a:t>
            </a:r>
            <a:r>
              <a:rPr lang="cs-CZ" dirty="0" err="1" smtClean="0">
                <a:latin typeface="Calibri" pitchFamily="34" charset="0"/>
                <a:cs typeface="Times New Roman" pitchFamily="18" charset="0"/>
              </a:rPr>
              <a:t>Miklová</a:t>
            </a:r>
            <a:endParaRPr lang="cs-CZ" dirty="0" smtClean="0">
              <a:latin typeface="Calibri" pitchFamily="34" charset="0"/>
              <a:cs typeface="Times New Roman" pitchFamily="18" charset="0"/>
            </a:endParaRPr>
          </a:p>
          <a:p>
            <a:r>
              <a:rPr lang="cs-CZ" dirty="0" smtClean="0">
                <a:latin typeface="Calibri" pitchFamily="34" charset="0"/>
                <a:cs typeface="Times New Roman" pitchFamily="18" charset="0"/>
              </a:rPr>
              <a:t>Vytvořeno:			 23. 11. 2011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28750" algn="l"/>
              </a:tabLst>
            </a:pPr>
            <a:r>
              <a:rPr lang="cs-CZ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Ročník: 				 1. a 2. </a:t>
            </a:r>
            <a:endParaRPr lang="cs-CZ" dirty="0" smtClean="0">
              <a:latin typeface="Arial" pitchFamily="34" charset="0"/>
            </a:endParaRPr>
          </a:p>
          <a:p>
            <a:r>
              <a:rPr lang="cs-CZ" dirty="0" smtClean="0">
                <a:latin typeface="Calibri" pitchFamily="34" charset="0"/>
                <a:cs typeface="Times New Roman" pitchFamily="18" charset="0"/>
              </a:rPr>
              <a:t>Vzdělávací oblast:			 Člověk a jeho svět</a:t>
            </a:r>
          </a:p>
          <a:p>
            <a:r>
              <a:rPr lang="cs-CZ" dirty="0" smtClean="0">
                <a:latin typeface="Calibri" pitchFamily="34" charset="0"/>
                <a:cs typeface="Times New Roman" pitchFamily="18" charset="0"/>
              </a:rPr>
              <a:t>Vzdělávací obor: 			 Prvouka</a:t>
            </a:r>
          </a:p>
          <a:p>
            <a:r>
              <a:rPr lang="cs-CZ" dirty="0" smtClean="0">
                <a:latin typeface="Calibri" pitchFamily="34" charset="0"/>
                <a:cs typeface="Times New Roman" pitchFamily="18" charset="0"/>
              </a:rPr>
              <a:t>Tematický okruh: 			 Místo, kde žijeme</a:t>
            </a:r>
          </a:p>
          <a:p>
            <a:r>
              <a:rPr lang="cs-CZ" dirty="0" smtClean="0">
                <a:latin typeface="Calibri" pitchFamily="34" charset="0"/>
                <a:cs typeface="Times New Roman" pitchFamily="18" charset="0"/>
              </a:rPr>
              <a:t>Téma: 				 Domácí zvířata chovaná pro radost</a:t>
            </a:r>
          </a:p>
          <a:p>
            <a:r>
              <a:rPr lang="cs-CZ" dirty="0" smtClean="0">
                <a:latin typeface="Calibri" pitchFamily="34" charset="0"/>
                <a:cs typeface="Times New Roman" pitchFamily="18" charset="0"/>
              </a:rPr>
              <a:t>Pomůcky: 			 </a:t>
            </a:r>
            <a:r>
              <a:rPr lang="cs-CZ" dirty="0" err="1" smtClean="0">
                <a:latin typeface="Calibri" pitchFamily="34" charset="0"/>
                <a:cs typeface="Times New Roman" pitchFamily="18" charset="0"/>
              </a:rPr>
              <a:t>dataprojektor</a:t>
            </a:r>
            <a:r>
              <a:rPr lang="cs-CZ" dirty="0" smtClean="0">
                <a:latin typeface="Calibri" pitchFamily="34" charset="0"/>
                <a:cs typeface="Times New Roman" pitchFamily="18" charset="0"/>
              </a:rPr>
              <a:t>, počítač, pouzdro, sešit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28750" algn="l"/>
              </a:tabLst>
            </a:pPr>
            <a:r>
              <a:rPr lang="cs-CZ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Anotace: 				Žáci prvního ročníku pouze shlédnou 				prezentaci, nakreslí svého  mazlíčka</a:t>
            </a:r>
            <a:r>
              <a:rPr lang="cs-CZ" dirty="0" smtClean="0">
                <a:latin typeface="Calibri" pitchFamily="34" charset="0"/>
                <a:cs typeface="Times New Roman" pitchFamily="18" charset="0"/>
              </a:rPr>
              <a:t>. 				Žáci druhého ročníku udělají 					jednoduchý zápis do sešitu.</a:t>
            </a:r>
            <a:endParaRPr lang="cs-CZ" dirty="0" smtClean="0"/>
          </a:p>
        </p:txBody>
      </p:sp>
      <p:sp>
        <p:nvSpPr>
          <p:cNvPr id="3" name="TextovéPole 2"/>
          <p:cNvSpPr txBox="1"/>
          <p:nvPr/>
        </p:nvSpPr>
        <p:spPr>
          <a:xfrm>
            <a:off x="827584" y="548680"/>
            <a:ext cx="7632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620688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Škola: Základní škola Trávníky Otrokovice, příspěvková organizace</a:t>
            </a:r>
          </a:p>
          <a:p>
            <a:r>
              <a:rPr lang="cs-CZ" dirty="0" smtClean="0"/>
              <a:t>Číslo projektu: CZ.1.07/1.4.00/21.2637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395536" y="1127120"/>
            <a:ext cx="8317433" cy="541686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[</a:t>
            </a: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1] foto archiv autora </a:t>
            </a:r>
            <a:endParaRPr kumimoji="0" lang="cs-CZ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Objekty [2], [3], [5], [6], [7], [8], [9], [10], [15], [16] použit</a:t>
            </a: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v t</a:t>
            </a: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to pr</a:t>
            </a: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á</a:t>
            </a: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ci jsou souč</a:t>
            </a: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á</a:t>
            </a: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st</a:t>
            </a: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í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SW Microsoft </a:t>
            </a: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®</a:t>
            </a: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office.</a:t>
            </a:r>
            <a:r>
              <a:rPr kumimoji="0" lang="en-US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endParaRPr kumimoji="0" lang="cs-CZ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[4] http://cs.wikipedia.org/wiki/Soubor:Melopsittacus_undulatus.jpg. In: FAIRCHILD, Amos T.</a:t>
            </a: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5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Wikipedia</a:t>
            </a:r>
            <a:r>
              <a:rPr kumimoji="0" lang="cs-CZ" sz="15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: </a:t>
            </a:r>
            <a:r>
              <a:rPr kumimoji="0" lang="cs-CZ" sz="15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the</a:t>
            </a:r>
            <a:r>
              <a:rPr kumimoji="0" lang="cs-CZ" sz="15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free </a:t>
            </a:r>
            <a:r>
              <a:rPr kumimoji="0" lang="cs-CZ" sz="15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encyclopedia</a:t>
            </a: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 [online]. 25.8. 2006. San </a:t>
            </a:r>
            <a:r>
              <a:rPr kumimoji="0" lang="cs-CZ" sz="1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Francisco</a:t>
            </a: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(CA): </a:t>
            </a:r>
            <a:r>
              <a:rPr kumimoji="0" lang="cs-CZ" sz="1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Wikimedia</a:t>
            </a: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cs-CZ" sz="1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Foundation</a:t>
            </a: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, 2001-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[cit. 2011-11-23].</a:t>
            </a:r>
            <a:endParaRPr kumimoji="0" lang="cs-CZ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[11] http://cs.wikipedia.org/wiki/Soubor:Trichogaster_Leeri.jpg.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In:</a:t>
            </a: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 </a:t>
            </a:r>
            <a:r>
              <a:rPr kumimoji="0" lang="cs-CZ" sz="15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Wikipedia</a:t>
            </a:r>
            <a:r>
              <a:rPr kumimoji="0" lang="cs-CZ" sz="15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: </a:t>
            </a:r>
            <a:r>
              <a:rPr kumimoji="0" lang="cs-CZ" sz="15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the</a:t>
            </a:r>
            <a:r>
              <a:rPr kumimoji="0" lang="cs-CZ" sz="15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free </a:t>
            </a:r>
            <a:r>
              <a:rPr kumimoji="0" lang="cs-CZ" sz="15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encyclopedia</a:t>
            </a: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 [online]. 14.9. 2008. San </a:t>
            </a:r>
            <a:r>
              <a:rPr kumimoji="0" lang="cs-CZ" sz="1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Francisco</a:t>
            </a: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(CA): </a:t>
            </a:r>
            <a:r>
              <a:rPr kumimoji="0" lang="cs-CZ" sz="1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Wikimedia</a:t>
            </a: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cs-CZ" sz="1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Foundation</a:t>
            </a: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, 2001-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[cit. 2011-11-23].</a:t>
            </a:r>
            <a:endParaRPr kumimoji="0" lang="cs-CZ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[12] http://cs.wikipedia.org/wiki/Soubor:Hyphessobrycon_pulchripinnis.jpg. In: WAUGSBERG.</a:t>
            </a: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5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Wikipedia</a:t>
            </a:r>
            <a:r>
              <a:rPr kumimoji="0" lang="cs-CZ" sz="15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: </a:t>
            </a:r>
            <a:r>
              <a:rPr kumimoji="0" lang="cs-CZ" sz="15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the</a:t>
            </a:r>
            <a:r>
              <a:rPr kumimoji="0" lang="cs-CZ" sz="15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free </a:t>
            </a:r>
            <a:r>
              <a:rPr kumimoji="0" lang="cs-CZ" sz="15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encyclopedia</a:t>
            </a: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 [online]. 27.7. 2006. San </a:t>
            </a:r>
            <a:r>
              <a:rPr kumimoji="0" lang="cs-CZ" sz="1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Francisco</a:t>
            </a: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(CA): </a:t>
            </a:r>
            <a:r>
              <a:rPr kumimoji="0" lang="cs-CZ" sz="1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Wikimedia</a:t>
            </a: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cs-CZ" sz="1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Foundation</a:t>
            </a: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, 2001-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[cit. 2011-11-23].</a:t>
            </a:r>
            <a:endParaRPr kumimoji="0" lang="cs-CZ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[13</a:t>
            </a:r>
            <a:r>
              <a:rPr kumimoji="0" lang="cs-CZ" sz="15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] </a:t>
            </a:r>
            <a:r>
              <a:rPr kumimoji="0" lang="cs-CZ" sz="1500" b="0" i="0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http://cs.wikipedia.org/wiki/Soubor:Poecilia_retic_090519-8688_kdBdk.jpg. </a:t>
            </a: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In: DJATMIKO, </a:t>
            </a:r>
            <a:r>
              <a:rPr kumimoji="0" lang="cs-CZ" sz="15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Wibowo</a:t>
            </a: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</a:t>
            </a: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5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Wikipedia</a:t>
            </a:r>
            <a:r>
              <a:rPr kumimoji="0" lang="cs-CZ" sz="15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: </a:t>
            </a:r>
            <a:r>
              <a:rPr kumimoji="0" lang="cs-CZ" sz="15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the</a:t>
            </a:r>
            <a:r>
              <a:rPr kumimoji="0" lang="cs-CZ" sz="15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free </a:t>
            </a:r>
            <a:r>
              <a:rPr kumimoji="0" lang="cs-CZ" sz="15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encyclopedia</a:t>
            </a: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 [online]. 25.5. 2009. San </a:t>
            </a:r>
            <a:r>
              <a:rPr kumimoji="0" lang="cs-CZ" sz="1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Francisco</a:t>
            </a: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(CA): </a:t>
            </a:r>
            <a:r>
              <a:rPr kumimoji="0" lang="cs-CZ" sz="1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Wikimedia</a:t>
            </a: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cs-CZ" sz="1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Foundation</a:t>
            </a: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, 2001-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[cit. 2011-11-23].</a:t>
            </a:r>
            <a:endParaRPr kumimoji="0" lang="cs-CZ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[14] </a:t>
            </a: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http://cs.wikipedia.org/wiki/Soubor:Neonka_obecna_paracheirodon_innesi.jpg. In: TO</a:t>
            </a: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Š</a:t>
            </a: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OVSKÝ,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Ale</a:t>
            </a: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š</a:t>
            </a: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</a:t>
            </a: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 </a:t>
            </a:r>
            <a:r>
              <a:rPr kumimoji="0" lang="cs-CZ" sz="15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Wikipedia</a:t>
            </a:r>
            <a:r>
              <a:rPr kumimoji="0" lang="cs-CZ" sz="15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: </a:t>
            </a:r>
            <a:r>
              <a:rPr kumimoji="0" lang="cs-CZ" sz="15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the</a:t>
            </a:r>
            <a:r>
              <a:rPr kumimoji="0" lang="cs-CZ" sz="15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free </a:t>
            </a:r>
            <a:r>
              <a:rPr kumimoji="0" lang="cs-CZ" sz="15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encyclopedia</a:t>
            </a: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 [online]. 23.8. 2006. San </a:t>
            </a:r>
            <a:r>
              <a:rPr kumimoji="0" lang="cs-CZ" sz="1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Francisco</a:t>
            </a: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(CA): </a:t>
            </a:r>
            <a:r>
              <a:rPr kumimoji="0" lang="cs-CZ" sz="1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Wikimedia</a:t>
            </a: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cs-CZ" sz="1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Foundation</a:t>
            </a: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, 2001-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[cit. 2011-11-23].</a:t>
            </a:r>
            <a:endParaRPr kumimoji="0" lang="cs-CZ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7544" y="476672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Zdroje: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672</TotalTime>
  <Words>443</Words>
  <Application>Microsoft Office PowerPoint</Application>
  <PresentationFormat>Předvádění na obrazovce (4:3)</PresentationFormat>
  <Paragraphs>121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ZŠ Trávníky</dc:creator>
  <cp:lastModifiedBy>ahoj</cp:lastModifiedBy>
  <cp:revision>76</cp:revision>
  <dcterms:created xsi:type="dcterms:W3CDTF">2011-03-04T09:32:47Z</dcterms:created>
  <dcterms:modified xsi:type="dcterms:W3CDTF">2013-07-01T14:43:45Z</dcterms:modified>
</cp:coreProperties>
</file>