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66" d="100"/>
          <a:sy n="66" d="100"/>
        </p:scale>
        <p:origin x="-5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7649F-B2A2-4C3F-BC6E-0C5B600CEBD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AA4380-C6BD-4683-BD30-0E68DA5EF5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hyperlink" Target="http://cs.wikipedia.org/wiki/Soubor:Czechia_-_outline_map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oat_of_arms_of_the_Czech_Republic.svg" TargetMode="External"/><Relationship Id="rId5" Type="http://schemas.openxmlformats.org/officeDocument/2006/relationships/image" Target="../media/image3.png"/><Relationship Id="rId4" Type="http://schemas.openxmlformats.org/officeDocument/2006/relationships/hyperlink" Target="//upload.wikimedia.org/wikipedia/commons/c/cb/Flag_of_the_Czech_Republic.sv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hyperlink" Target="http://cs.wikipedia.org/wiki/Soubor:Coat_of_arms_Zlin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f/f8/Zlin_Region_CoA_CZ.sv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Zlin3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0.png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6/6e/Otrokovice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a/ae/Otrokovice_hotel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4/44/Batovy_domky_1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1728192"/>
          </a:xfrm>
          <a:solidFill>
            <a:schemeClr val="tx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73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Místo, kde žijeme</a:t>
            </a:r>
            <a:br>
              <a:rPr lang="cs-CZ" sz="73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 smtClean="0"/>
              <a:t> </a:t>
            </a:r>
            <a:r>
              <a:rPr lang="cs-CZ" sz="3100" dirty="0" smtClean="0"/>
              <a:t>VY_32_INOVACE_07_03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pic>
        <p:nvPicPr>
          <p:cNvPr id="4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933056"/>
            <a:ext cx="5781675" cy="144780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539552" y="5661248"/>
            <a:ext cx="8604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práce je šířena pod licencí CC BY-SA 3.0.                                                                              Odkazy a citace jsou platné k datu vytvoření této práce.</a:t>
            </a:r>
            <a:endParaRPr lang="cs-CZ" dirty="0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992888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ČESKÁ REPUBLIKA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naše vlast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hlavní město Praha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země Čechy, Morava, Slezsko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10 milionů obyvatel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naši sousedé: Polsko, Slovensko, Rakousko, Německo</a:t>
            </a:r>
          </a:p>
          <a:p>
            <a:endParaRPr lang="cs-CZ" sz="2400" dirty="0"/>
          </a:p>
        </p:txBody>
      </p:sp>
      <p:pic>
        <p:nvPicPr>
          <p:cNvPr id="2050" name="Picture 2" descr="Czechia - outline map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56992"/>
            <a:ext cx="3810000" cy="2088232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 flipV="1">
            <a:off x="1835696" y="3429000"/>
            <a:ext cx="1497813" cy="75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333509" y="3212976"/>
            <a:ext cx="1598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3563888" y="4869160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635896" y="4797152"/>
            <a:ext cx="144016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076056" y="47251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lín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577734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Otrokovice</a:t>
            </a:r>
            <a:endParaRPr lang="cs-CZ" dirty="0"/>
          </a:p>
        </p:txBody>
      </p:sp>
      <p:pic>
        <p:nvPicPr>
          <p:cNvPr id="2052" name="Picture 4" descr="Soubor:Flag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789040"/>
            <a:ext cx="2088232" cy="1392274"/>
          </a:xfrm>
          <a:prstGeom prst="rect">
            <a:avLst/>
          </a:prstGeom>
          <a:noFill/>
        </p:spPr>
      </p:pic>
      <p:cxnSp>
        <p:nvCxnSpPr>
          <p:cNvPr id="22" name="Přímá spojovací čára 21"/>
          <p:cNvCxnSpPr/>
          <p:nvPr/>
        </p:nvCxnSpPr>
        <p:spPr>
          <a:xfrm>
            <a:off x="6084168" y="378904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7488324" y="447311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 descr="Znak Česka">
            <a:hlinkClick r:id="rId6" tooltip="Znak Česka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404664"/>
            <a:ext cx="1296144" cy="1878106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 rot="10800000" flipV="1">
            <a:off x="6109204" y="536379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Česká vlajka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 rot="10800000" flipV="1">
            <a:off x="6444208" y="235505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znak</a:t>
            </a:r>
            <a:endParaRPr lang="cs-CZ" dirty="0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7488832" cy="329320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Praha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sz="2400" dirty="0" smtClean="0"/>
              <a:t>hlavní město České republiky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sídlo prezidenta republiky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sídlo vlády, ministerstev, poslanecké sněmovny, senátu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zajímavé  historické a kulturní památky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ZOO, Metro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602128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 Chrám sv. Víta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630932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 Pohled na pražský hrad a Karlův most</a:t>
            </a:r>
            <a:endParaRPr lang="cs-CZ" dirty="0"/>
          </a:p>
        </p:txBody>
      </p:sp>
      <p:pic>
        <p:nvPicPr>
          <p:cNvPr id="1026" name="Picture 2" descr="C:\Users\miklova\AppData\Local\Microsoft\Windows\Temporary Internet Files\Content.IE5\ZENQLHMO\MP900427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4450538" cy="29658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St. Vitus Cathedral 2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564904"/>
            <a:ext cx="2195736" cy="329360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669674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Zlín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sz="2000" dirty="0" smtClean="0"/>
              <a:t>krajské město, sídlo hejtmana MVDr. S. </a:t>
            </a:r>
            <a:r>
              <a:rPr lang="cs-CZ" sz="2000" dirty="0" err="1" smtClean="0"/>
              <a:t>Mišáka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leží na řece </a:t>
            </a:r>
            <a:r>
              <a:rPr lang="cs-CZ" sz="2000" dirty="0" err="1" smtClean="0"/>
              <a:t>Dřevnici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propojení staré a nové zástavby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mnoho kulturních památek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ZOO </a:t>
            </a:r>
            <a:r>
              <a:rPr lang="cs-CZ" sz="2000" dirty="0" err="1" smtClean="0"/>
              <a:t>Lešná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sportovní kluby hokeje, fotbalu, ragby, plavání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filmové ateliéry – filmový festival pro děti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rodáci: T. Baťa, Miroslav Zikmund, F. Bartoš</a:t>
            </a:r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7410" name="Picture 2" descr="Zlín – znak">
            <a:hlinkClick r:id="rId2" tooltip="Zlín – znak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509120"/>
            <a:ext cx="1211348" cy="1440160"/>
          </a:xfrm>
          <a:prstGeom prst="rect">
            <a:avLst/>
          </a:prstGeom>
          <a:noFill/>
        </p:spPr>
      </p:pic>
      <p:pic>
        <p:nvPicPr>
          <p:cNvPr id="17412" name="Picture 4" descr="http://upload.wikimedia.org/wikipedia/commons/thumb/0/0a/Zlin3.jpg/220px-Zlin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980728"/>
            <a:ext cx="3168352" cy="44110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64088" y="580526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Pohled na Baťův mrakodrap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251520" y="6021288"/>
            <a:ext cx="1903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 města</a:t>
            </a:r>
            <a:endParaRPr lang="cs-CZ" dirty="0"/>
          </a:p>
        </p:txBody>
      </p:sp>
      <p:pic>
        <p:nvPicPr>
          <p:cNvPr id="6146" name="Picture 2" descr="Náhled verze z 21. 5. 2007, 19:57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4581128"/>
            <a:ext cx="952500" cy="114300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843808" y="566124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                                     Znak kraje</a:t>
            </a:r>
            <a:endParaRPr lang="cs-CZ" dirty="0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77048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Otrokovice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Náhled verze z 8. 3. 2011, 09:53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04664"/>
            <a:ext cx="1009650" cy="128701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1268760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město, ve kterém bydlím, chodím do školy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leží na soutoku </a:t>
            </a:r>
            <a:r>
              <a:rPr lang="cs-CZ" dirty="0" err="1" smtClean="0"/>
              <a:t>Dřevnice</a:t>
            </a:r>
            <a:r>
              <a:rPr lang="cs-CZ" dirty="0" smtClean="0"/>
              <a:t> a Moravy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místní části: </a:t>
            </a:r>
            <a:r>
              <a:rPr lang="cs-CZ" dirty="0" err="1" smtClean="0"/>
              <a:t>Baťov</a:t>
            </a:r>
            <a:r>
              <a:rPr lang="cs-CZ" dirty="0" smtClean="0"/>
              <a:t>, Střed I, Střed II, Újezdy, </a:t>
            </a:r>
            <a:r>
              <a:rPr lang="cs-CZ" dirty="0" err="1" smtClean="0"/>
              <a:t>Kvítkovice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pošta, policie, poliklinika, obchody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Beseda – kulturní zařízení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Barum – pneumatiky,  </a:t>
            </a:r>
            <a:r>
              <a:rPr lang="cs-CZ" dirty="0" err="1" smtClean="0"/>
              <a:t>Toma</a:t>
            </a:r>
            <a:r>
              <a:rPr lang="cs-CZ" dirty="0" smtClean="0"/>
              <a:t> – zpracování kůží, papírny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starosta: </a:t>
            </a:r>
            <a:r>
              <a:rPr lang="cs-CZ" dirty="0" err="1" smtClean="0"/>
              <a:t>Mgr</a:t>
            </a:r>
            <a:r>
              <a:rPr lang="cs-CZ" dirty="0" smtClean="0"/>
              <a:t> Jaroslav Budek</a:t>
            </a:r>
            <a:endParaRPr lang="cs-CZ" dirty="0"/>
          </a:p>
        </p:txBody>
      </p:sp>
      <p:pic>
        <p:nvPicPr>
          <p:cNvPr id="2052" name="Picture 4" descr="Soubor:Batovy domky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356992"/>
            <a:ext cx="2880320" cy="2160240"/>
          </a:xfrm>
          <a:prstGeom prst="rect">
            <a:avLst/>
          </a:prstGeom>
          <a:noFill/>
        </p:spPr>
      </p:pic>
      <p:pic>
        <p:nvPicPr>
          <p:cNvPr id="2056" name="Picture 8" descr="Soubor:Otrokovice hote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2132856"/>
            <a:ext cx="3072342" cy="230425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588224" y="17728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Znak města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45091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 Společenský dům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3" y="5157192"/>
            <a:ext cx="2912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 Baťovské domky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4437112"/>
            <a:ext cx="2808312" cy="215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 rot="10800000" flipV="1">
            <a:off x="3347864" y="45184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Naše škola ZŠ Trávníky</a:t>
            </a:r>
            <a:endParaRPr lang="cs-CZ" dirty="0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5527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Odpověz na otázky :</a:t>
            </a:r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se jmenuje hlavní město ČR?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se jmenuje naše krajské město?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se jmenuje město, ve kterém bydlíš? 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Které řeky protékají Otrokovicemi?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Do které školy chodíš?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Napiš adresu, kde bydlíš?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573016"/>
            <a:ext cx="69847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Zapiš do sešitu: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Otrokovice</a:t>
            </a:r>
          </a:p>
          <a:p>
            <a:pPr>
              <a:buFontTx/>
              <a:buChar char="-"/>
            </a:pPr>
            <a:r>
              <a:rPr lang="cs-CZ" dirty="0" smtClean="0"/>
              <a:t> části: </a:t>
            </a:r>
            <a:r>
              <a:rPr lang="cs-CZ" dirty="0" err="1" smtClean="0"/>
              <a:t>Baťov</a:t>
            </a:r>
            <a:r>
              <a:rPr lang="cs-CZ" dirty="0" smtClean="0"/>
              <a:t>, Střed, Újezdy, </a:t>
            </a:r>
            <a:r>
              <a:rPr lang="cs-CZ" dirty="0" err="1" smtClean="0"/>
              <a:t>Kvítkovice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 řeky: </a:t>
            </a:r>
            <a:r>
              <a:rPr lang="cs-CZ" dirty="0" err="1" smtClean="0"/>
              <a:t>Dřevnice</a:t>
            </a:r>
            <a:r>
              <a:rPr lang="cs-CZ" dirty="0" smtClean="0"/>
              <a:t>, Morava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Domácí úkol:</a:t>
            </a:r>
          </a:p>
          <a:p>
            <a:r>
              <a:rPr lang="cs-CZ" dirty="0" smtClean="0"/>
              <a:t>- nalep do sešitu obrázek Otrokovic</a:t>
            </a: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777686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 materiálu:  	Místo, kde žijeme</a:t>
            </a: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Autor: 				Mgr. Irena </a:t>
            </a:r>
            <a:r>
              <a:rPr lang="cs-CZ" dirty="0" err="1" smtClean="0">
                <a:latin typeface="Calibri" pitchFamily="34" charset="0"/>
                <a:cs typeface="Times New Roman" pitchFamily="18" charset="0"/>
              </a:rPr>
              <a:t>Miklová</a:t>
            </a:r>
            <a:endParaRPr lang="cs-CZ" dirty="0" smtClean="0">
              <a:latin typeface="Calibri" pitchFamily="34" charset="0"/>
              <a:cs typeface="Times New Roman" pitchFamily="18" charset="0"/>
            </a:endParaRP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Vytvořeno:			 28. 11. 2011</a:t>
            </a: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Vzdělávací oblast: 			Člověk a jeho svět</a:t>
            </a: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Vzdělávací obor: 			Prvouka</a:t>
            </a: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Tematický okruh: 			Místo, kde žijeme</a:t>
            </a: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Téma:				 Naše vlast</a:t>
            </a: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Pomůcky: 			</a:t>
            </a:r>
            <a:r>
              <a:rPr lang="cs-CZ" dirty="0" err="1" smtClean="0">
                <a:latin typeface="Calibri" pitchFamily="34" charset="0"/>
                <a:cs typeface="Times New Roman" pitchFamily="18" charset="0"/>
              </a:rPr>
              <a:t>dataprojektor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, počítač, pouzdro,</a:t>
            </a:r>
          </a:p>
          <a:p>
            <a:r>
              <a:rPr lang="cs-CZ" dirty="0" smtClean="0">
                <a:latin typeface="Calibri" pitchFamily="34" charset="0"/>
                <a:cs typeface="Times New Roman" pitchFamily="18" charset="0"/>
              </a:rPr>
              <a:t> 				sešit – 2. ročník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				Žáci prvního ročníku pouze shlédnou 					prezentaci, následně ústně 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zodpoví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cs typeface="Times New Roman" pitchFamily="18" charset="0"/>
              </a:rPr>
              <a:t>				na otázky za pomoci učitele.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cs typeface="Times New Roman" pitchFamily="18" charset="0"/>
              </a:rPr>
              <a:t>				Žáci druhého  ročníku zodpoví písemně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cs typeface="Times New Roman" pitchFamily="18" charset="0"/>
              </a:rPr>
              <a:t>				do sešitu. Provedou jednoduchý zápis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cs typeface="Times New Roman" pitchFamily="18" charset="0"/>
              </a:rPr>
              <a:t>                  				do sešitu a nalepí fotografii Otrokovic.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cs typeface="Times New Roman" pitchFamily="18" charset="0"/>
              </a:rPr>
              <a:t>Text je vlastní originální tvorbou autora.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548680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551837"/>
            <a:ext cx="8820472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0" y="620688"/>
            <a:ext cx="874846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0" y="2274838"/>
            <a:ext cx="685800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1844824"/>
            <a:ext cx="813862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sz="1200" b="1" dirty="0" smtClean="0"/>
          </a:p>
          <a:p>
            <a:endParaRPr lang="cs-CZ" sz="1200" b="1" dirty="0"/>
          </a:p>
        </p:txBody>
      </p:sp>
      <p:sp>
        <p:nvSpPr>
          <p:cNvPr id="6" name="Obdélník 5"/>
          <p:cNvSpPr/>
          <p:nvPr/>
        </p:nvSpPr>
        <p:spPr>
          <a:xfrm>
            <a:off x="0" y="2136339"/>
            <a:ext cx="882047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0" y="476673"/>
            <a:ext cx="896448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467544" y="0"/>
            <a:ext cx="85324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0" y="404664"/>
            <a:ext cx="89644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0" y="-531439"/>
            <a:ext cx="889248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Odkazy: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95536" y="620688"/>
            <a:ext cx="79928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[1] </a:t>
            </a:r>
            <a:r>
              <a:rPr lang="en-US" dirty="0" err="1" smtClean="0"/>
              <a:t>Obje</a:t>
            </a:r>
            <a:r>
              <a:rPr lang="cs-CZ" dirty="0" err="1" smtClean="0"/>
              <a:t>kt</a:t>
            </a:r>
            <a:r>
              <a:rPr lang="cs-CZ" dirty="0" smtClean="0"/>
              <a:t> použitý v této </a:t>
            </a:r>
            <a:r>
              <a:rPr lang="cs-CZ" smtClean="0"/>
              <a:t>práci </a:t>
            </a:r>
            <a:r>
              <a:rPr lang="cs-CZ" smtClean="0"/>
              <a:t>je součástí </a:t>
            </a:r>
            <a:r>
              <a:rPr lang="cs-CZ" dirty="0" smtClean="0"/>
              <a:t>SW Microsoft ®office.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[2] </a:t>
            </a:r>
            <a:r>
              <a:rPr lang="cs-CZ" dirty="0" smtClean="0"/>
              <a:t>http://cs.wikipedia.org/wiki/Soubor:St._Vitus_Cathedral_2007.jpg. </a:t>
            </a:r>
          </a:p>
          <a:p>
            <a:r>
              <a:rPr lang="cs-CZ" dirty="0" smtClean="0"/>
              <a:t>In: 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2011-11-25]. Dostupné z: </a:t>
            </a:r>
            <a:r>
              <a:rPr lang="cs-CZ" dirty="0" err="1" smtClean="0"/>
              <a:t>wikipedia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3528" y="1916832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 smtClean="0"/>
          </a:p>
          <a:p>
            <a:r>
              <a:rPr lang="en-US" dirty="0" smtClean="0"/>
              <a:t> [3]</a:t>
            </a:r>
            <a:r>
              <a:rPr lang="cs-CZ" dirty="0" smtClean="0"/>
              <a:t>http://cs.wikipedia.org/wiki/Soubor:Zlin3.jpg. </a:t>
            </a:r>
          </a:p>
          <a:p>
            <a:r>
              <a:rPr lang="en-US" dirty="0" smtClean="0"/>
              <a:t> </a:t>
            </a:r>
            <a:r>
              <a:rPr lang="cs-CZ" dirty="0" smtClean="0"/>
              <a:t>In: 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</a:t>
            </a:r>
            <a:r>
              <a:rPr lang="en-US" dirty="0" smtClean="0"/>
              <a:t>  </a:t>
            </a:r>
            <a:r>
              <a:rPr lang="cs-CZ" dirty="0" smtClean="0"/>
              <a:t>2001- [cit. 2011-11-25]. Dostupné z: </a:t>
            </a:r>
            <a:r>
              <a:rPr lang="cs-CZ" dirty="0" err="1" smtClean="0"/>
              <a:t>wikipedia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95536" y="314096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[4]</a:t>
            </a:r>
            <a:r>
              <a:rPr lang="cs-CZ" dirty="0" smtClean="0"/>
              <a:t>http://cs.wikipedia.org/wiki/Soubor:Batovy_domky_1.jpg. </a:t>
            </a:r>
          </a:p>
          <a:p>
            <a:r>
              <a:rPr lang="cs-CZ" dirty="0" smtClean="0"/>
              <a:t>In: 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2011-11-25]. Dostupné z: </a:t>
            </a:r>
            <a:r>
              <a:rPr lang="cs-CZ" dirty="0" err="1" smtClean="0"/>
              <a:t>wikipedia</a:t>
            </a:r>
            <a:endParaRPr lang="cs-CZ" dirty="0" smtClean="0"/>
          </a:p>
        </p:txBody>
      </p:sp>
      <p:sp>
        <p:nvSpPr>
          <p:cNvPr id="16" name="Obdélník 15"/>
          <p:cNvSpPr/>
          <p:nvPr/>
        </p:nvSpPr>
        <p:spPr>
          <a:xfrm>
            <a:off x="395536" y="4293096"/>
            <a:ext cx="76866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[5]</a:t>
            </a:r>
            <a:r>
              <a:rPr lang="cs-CZ" dirty="0" smtClean="0"/>
              <a:t>http://cs.wikipedia.org/wiki/ Soubor:Otrokovice_hotel.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</a:p>
          <a:p>
            <a:r>
              <a:rPr lang="cs-CZ" dirty="0" smtClean="0"/>
              <a:t>In: 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2011-11-25]. Dostupné z: </a:t>
            </a:r>
            <a:r>
              <a:rPr lang="cs-CZ" dirty="0" err="1" smtClean="0"/>
              <a:t>wikipedia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[6] </a:t>
            </a:r>
            <a:r>
              <a:rPr lang="cs-CZ" dirty="0" smtClean="0"/>
              <a:t>Objekt použitý v této práci je z archivu ZŠ Otrokovice, Trávníky</a:t>
            </a:r>
            <a:endParaRPr lang="cs-CZ" dirty="0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394</Words>
  <Application>Microsoft Office PowerPoint</Application>
  <PresentationFormat>Předvádění na obrazovce (4:3)</PresentationFormat>
  <Paragraphs>193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Místo, kde žijeme  VY_32_INOVACE_07_03  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Místo, kde žijeme  VY_32_INOVACE_07_03   </dc:title>
  <dc:creator>ahoj</dc:creator>
  <cp:lastModifiedBy>ahoj</cp:lastModifiedBy>
  <cp:revision>30</cp:revision>
  <dcterms:created xsi:type="dcterms:W3CDTF">2011-11-25T22:13:44Z</dcterms:created>
  <dcterms:modified xsi:type="dcterms:W3CDTF">2013-07-01T16:53:02Z</dcterms:modified>
</cp:coreProperties>
</file>