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>
        <p:scale>
          <a:sx n="82" d="100"/>
          <a:sy n="82" d="100"/>
        </p:scale>
        <p:origin x="-105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2" d="100"/>
          <a:sy n="82" d="100"/>
        </p:scale>
        <p:origin x="-206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5AC9F-09F4-4B24-910D-1858284DF2A6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D4162-FF0D-41D5-B5BB-C5D99AC1A2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425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D4162-FF0D-41D5-B5BB-C5D99AC1A24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564711D-1FBD-4213-A17F-AB52C5AE3D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901C28-A24A-44CD-9486-9EE8F55C3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 Adventu ke Třem králům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VY_32_INOVACE_08_03</a:t>
            </a:r>
            <a:endParaRPr lang="cs-CZ" dirty="0"/>
          </a:p>
        </p:txBody>
      </p:sp>
      <p:pic>
        <p:nvPicPr>
          <p:cNvPr id="1027" name="Picture 3" descr="V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268760"/>
            <a:ext cx="5400600" cy="15841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611560" y="5517232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Odkazy a citace jsou platné k datu vytvoření této práce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Advent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9036496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 b="1" dirty="0" smtClean="0"/>
              <a:t>znamená „příchod“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/>
              <a:t>je dobou očekávání narození Ježíše Krista   </a:t>
            </a:r>
          </a:p>
          <a:p>
            <a:r>
              <a:rPr lang="cs-CZ" sz="3000" b="1" dirty="0" smtClean="0"/>
              <a:t>   (Ježíška)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/>
              <a:t>doba čtyř nedělí před Štědrým dnem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/>
              <a:t>doba postní – střídmost v jídle a pití, zákaz </a:t>
            </a:r>
          </a:p>
          <a:p>
            <a:r>
              <a:rPr lang="cs-CZ" sz="3000" b="1" dirty="0" smtClean="0"/>
              <a:t>   zábav,tance, zpěvu a veselí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/>
              <a:t>zapalujeme svíčky na adventním věnci, </a:t>
            </a:r>
          </a:p>
          <a:p>
            <a:r>
              <a:rPr lang="cs-CZ" sz="3000" b="1" dirty="0" smtClean="0"/>
              <a:t>   připravujeme se na Vánoce, </a:t>
            </a:r>
          </a:p>
          <a:p>
            <a:r>
              <a:rPr lang="cs-CZ" sz="3000" b="1" dirty="0" smtClean="0"/>
              <a:t>   pečeme cukroví</a:t>
            </a:r>
            <a:endParaRPr lang="cs-CZ" sz="3000" b="1" dirty="0"/>
          </a:p>
        </p:txBody>
      </p:sp>
      <p:pic>
        <p:nvPicPr>
          <p:cNvPr id="2051" name="Picture 3" descr="C:\Users\ZŠ Trávníky\AppData\Local\Microsoft\Windows\Temporary Internet Files\Content.IE5\Z81WZEF5\MC900435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3680" y="3745696"/>
            <a:ext cx="2880320" cy="31123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</a:t>
            </a:r>
            <a:r>
              <a:rPr lang="cs-CZ" dirty="0" err="1" smtClean="0"/>
              <a:t>barbora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889248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svátek má 4. prosince 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podle pověsti to byla dívka, která se nechtěla </a:t>
            </a:r>
          </a:p>
          <a:p>
            <a:r>
              <a:rPr lang="cs-CZ" sz="3100" dirty="0" smtClean="0"/>
              <a:t>   zříci víry v křesťanství  a její otec jí za to usekl   </a:t>
            </a:r>
          </a:p>
          <a:p>
            <a:r>
              <a:rPr lang="cs-CZ" sz="3100" dirty="0" smtClean="0"/>
              <a:t>   hlavu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v tento den si děvčata řezaly větvičky třešní </a:t>
            </a:r>
          </a:p>
          <a:p>
            <a:r>
              <a:rPr lang="cs-CZ" sz="3100" dirty="0" smtClean="0"/>
              <a:t>   „barborky“, které si pojmenovaly jmény chlapců,  </a:t>
            </a:r>
          </a:p>
          <a:p>
            <a:r>
              <a:rPr lang="cs-CZ" sz="3100" dirty="0" smtClean="0"/>
              <a:t>   která z větviček vykvetla první, toho si vezmou </a:t>
            </a:r>
          </a:p>
          <a:p>
            <a:r>
              <a:rPr lang="cs-CZ" sz="3100" dirty="0" smtClean="0"/>
              <a:t>   za muže, jinde počítaly dny, kdy větvičky </a:t>
            </a:r>
          </a:p>
          <a:p>
            <a:r>
              <a:rPr lang="cs-CZ" sz="3100" dirty="0" smtClean="0"/>
              <a:t>   vykvetly, aby určily měsíc,kdy budou </a:t>
            </a:r>
          </a:p>
          <a:p>
            <a:r>
              <a:rPr lang="cs-CZ" sz="3100" dirty="0" smtClean="0"/>
              <a:t>   nejšťastnější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dnes nahrazují třešně větvičky zlatice (zlatého </a:t>
            </a:r>
          </a:p>
          <a:p>
            <a:r>
              <a:rPr lang="cs-CZ" sz="3100" dirty="0" smtClean="0"/>
              <a:t>   deště)</a:t>
            </a:r>
            <a:endParaRPr lang="cs-CZ" sz="3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</a:t>
            </a:r>
            <a:r>
              <a:rPr lang="cs-CZ" dirty="0" err="1" smtClean="0"/>
              <a:t>mikuláš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8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slaví svátek 6. prosince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legenda vypráví že, to byl slavný biskup, který </a:t>
            </a:r>
          </a:p>
          <a:p>
            <a:r>
              <a:rPr lang="cs-CZ" sz="3100" dirty="0" smtClean="0"/>
              <a:t>   pomohl chudému člověku k bohatství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v Čechách a na Moravě se nadílka odbývá </a:t>
            </a:r>
          </a:p>
          <a:p>
            <a:r>
              <a:rPr lang="cs-CZ" sz="3100" dirty="0" smtClean="0"/>
              <a:t>   vždy v před večer Mikulášova svátku (5.12.)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po vesnicích a městech chodí sv. Mikuláš, </a:t>
            </a:r>
          </a:p>
          <a:p>
            <a:r>
              <a:rPr lang="cs-CZ" sz="3100" dirty="0" smtClean="0"/>
              <a:t>   anděl a čert obdarovává děti 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Mikulášova družina dostane do pokladničky </a:t>
            </a:r>
          </a:p>
          <a:p>
            <a:r>
              <a:rPr lang="cs-CZ" sz="3100" dirty="0" smtClean="0"/>
              <a:t>   peněžní dárek </a:t>
            </a:r>
            <a:endParaRPr lang="cs-CZ" sz="3100" dirty="0"/>
          </a:p>
        </p:txBody>
      </p:sp>
      <p:pic>
        <p:nvPicPr>
          <p:cNvPr id="4100" name="Picture 4" descr="C:\Users\ZŠ Trávníky\AppData\Local\Microsoft\Windows\Temporary Internet Files\Content.IE5\XVUNJBLQ\MC9004334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869160"/>
            <a:ext cx="1944216" cy="1988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</a:t>
            </a:r>
            <a:r>
              <a:rPr lang="cs-CZ" dirty="0" err="1" smtClean="0"/>
              <a:t>lucie</a:t>
            </a:r>
            <a:endParaRPr lang="cs-CZ" dirty="0"/>
          </a:p>
        </p:txBody>
      </p:sp>
      <p:pic>
        <p:nvPicPr>
          <p:cNvPr id="5126" name="Picture 6" descr="C:\Users\ZŠ Trávníky\AppData\Local\Microsoft\Windows\Temporary Internet Files\Content.IE5\Z81WZEF5\MC900414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212976"/>
            <a:ext cx="3553485" cy="344937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1052736"/>
            <a:ext cx="8352928" cy="2826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svátek slaví 13. prosince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v dobách, kdy žila Lucie, se lidé nemohli </a:t>
            </a:r>
          </a:p>
          <a:p>
            <a:r>
              <a:rPr lang="cs-CZ" sz="3100" dirty="0" smtClean="0"/>
              <a:t>   modlit k Bohu; Lucie se nechtěla provdat za  </a:t>
            </a:r>
          </a:p>
          <a:p>
            <a:r>
              <a:rPr lang="cs-CZ" sz="3100" dirty="0" smtClean="0"/>
              <a:t>   muže a ten ji nechal zavřít do vězení a tam ji </a:t>
            </a:r>
          </a:p>
          <a:p>
            <a:r>
              <a:rPr lang="cs-CZ" sz="3100" dirty="0" smtClean="0"/>
              <a:t>   mučili, zemřela právě 13. prosince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573016"/>
            <a:ext cx="59766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Pověry: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ten den obcházeli domácnosti „Lucky“ </a:t>
            </a:r>
          </a:p>
          <a:p>
            <a:r>
              <a:rPr lang="cs-CZ" sz="2400" dirty="0" smtClean="0"/>
              <a:t>   nebo „</a:t>
            </a:r>
            <a:r>
              <a:rPr lang="cs-CZ" sz="2400" dirty="0" err="1" smtClean="0"/>
              <a:t>Lucy</a:t>
            </a:r>
            <a:r>
              <a:rPr lang="cs-CZ" sz="2400" dirty="0" smtClean="0"/>
              <a:t>“;ženy oblečené do bílých  </a:t>
            </a:r>
          </a:p>
          <a:p>
            <a:r>
              <a:rPr lang="cs-CZ" sz="2400" dirty="0" smtClean="0"/>
              <a:t>   plachet (prostěradel) a ptačím</a:t>
            </a:r>
          </a:p>
          <a:p>
            <a:r>
              <a:rPr lang="cs-CZ" sz="2400" dirty="0" smtClean="0"/>
              <a:t>  zobákem na nose kontrolovali v domech, </a:t>
            </a:r>
          </a:p>
          <a:p>
            <a:r>
              <a:rPr lang="cs-CZ" sz="2400" dirty="0" smtClean="0"/>
              <a:t>  zda je uklízeno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bylo zakázáno příst len  a drát peří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24. Prosince – štědrý den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964488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 slavnostní štědrovečerní večeře začala po </a:t>
            </a:r>
          </a:p>
          <a:p>
            <a:r>
              <a:rPr lang="cs-CZ" sz="3100" dirty="0" smtClean="0"/>
              <a:t>    východu první hvězdy, kdy končil Advent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 v naší zemi dává Ježíšek dárky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 zpívají se koledy</a:t>
            </a:r>
          </a:p>
          <a:p>
            <a:r>
              <a:rPr lang="cs-CZ" sz="2000" dirty="0" smtClean="0"/>
              <a:t>Pověry: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u štědrovečerní večeře nesměl být lichý počet stolovníků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měl několik chodů, kapr se dostal na stůl až v 19. století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zbytky ze stolu se dávaly zvířatům, kladly se ke kořenům stromů a sypaly se </a:t>
            </a:r>
          </a:p>
          <a:p>
            <a:r>
              <a:rPr lang="cs-CZ" sz="2000" dirty="0" smtClean="0"/>
              <a:t>  do studně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děvčata pouštěla na potoce skořápky s malými svíčkami, kde se zastaví, </a:t>
            </a:r>
          </a:p>
          <a:p>
            <a:r>
              <a:rPr lang="cs-CZ" sz="2000" dirty="0" smtClean="0"/>
              <a:t>  tam se vdá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přes rameno házela střevíc a kam ukazovala špička, tam se vdá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 večeři se rozkrajovala jablíčka a podle tvaru se určovala štěstí, zdraví či </a:t>
            </a:r>
          </a:p>
          <a:p>
            <a:r>
              <a:rPr lang="cs-CZ" sz="2000" dirty="0" smtClean="0"/>
              <a:t>  nemoc a smrt</a:t>
            </a:r>
          </a:p>
          <a:p>
            <a:endParaRPr lang="cs-CZ" sz="3100" dirty="0"/>
          </a:p>
        </p:txBody>
      </p:sp>
      <p:pic>
        <p:nvPicPr>
          <p:cNvPr id="1026" name="Picture 2" descr="C:\Documents and Settings\Honza\Local Settings\Temporary Internet Files\Content.IE5\KSDYATOY\MC900387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132856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25. Prosinec – boží hod vánoční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424936" cy="3026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se narodil v prostých jesličkách v chlévě   </a:t>
            </a:r>
          </a:p>
          <a:p>
            <a:r>
              <a:rPr lang="cs-CZ" sz="3100" dirty="0" smtClean="0"/>
              <a:t>   nedaleko města Betléma Ježíš Kristus –    </a:t>
            </a:r>
          </a:p>
          <a:p>
            <a:r>
              <a:rPr lang="cs-CZ" sz="3100" dirty="0" smtClean="0"/>
              <a:t>   spasitel (zachránce) lidstva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lidé rozjímají, navštěvují své známé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v jiných zemích nacházejí děti dárky pod </a:t>
            </a:r>
          </a:p>
          <a:p>
            <a:r>
              <a:rPr lang="cs-CZ" sz="3100" dirty="0" smtClean="0"/>
              <a:t>   stromečkem</a:t>
            </a:r>
            <a:endParaRPr lang="cs-CZ" sz="3100" dirty="0"/>
          </a:p>
        </p:txBody>
      </p:sp>
      <p:pic>
        <p:nvPicPr>
          <p:cNvPr id="2051" name="Picture 3" descr="C:\Documents and Settings\Honza\Local Settings\Temporary Internet Files\Content.IE5\QTP3J9N6\MC9004126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173348"/>
            <a:ext cx="3167124" cy="2414721"/>
          </a:xfrm>
          <a:prstGeom prst="rect">
            <a:avLst/>
          </a:prstGeom>
          <a:noFill/>
        </p:spPr>
      </p:pic>
      <p:pic>
        <p:nvPicPr>
          <p:cNvPr id="2056" name="Picture 8" descr="C:\Documents and Settings\Honza\Local Settings\Temporary Internet Files\Content.IE5\QTP3J9N6\MC9004324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645024"/>
            <a:ext cx="2702638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26. Prosinec – sv. </a:t>
            </a:r>
            <a:r>
              <a:rPr lang="cs-CZ" dirty="0" err="1" smtClean="0"/>
              <a:t>štěpán</a:t>
            </a:r>
            <a:endParaRPr lang="cs-CZ" dirty="0"/>
          </a:p>
        </p:txBody>
      </p:sp>
      <p:pic>
        <p:nvPicPr>
          <p:cNvPr id="3077" name="Picture 5" descr="C:\Documents and Settings\Honza\Local Settings\Temporary Internet Files\Content.IE5\RMHNCIVH\MC9004108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212976"/>
            <a:ext cx="4594634" cy="316267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1052736"/>
            <a:ext cx="7560840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je to den koledníků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chodí se na návštěvy a je hodně veselo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myslivci pořádají hony na zajíce</a:t>
            </a:r>
            <a:endParaRPr lang="cs-CZ" sz="3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3356992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 </a:t>
            </a:r>
            <a:r>
              <a:rPr lang="cs-CZ" sz="2400" dirty="0" smtClean="0"/>
              <a:t>Koleda,koleda Štěpáne,</a:t>
            </a:r>
          </a:p>
          <a:p>
            <a:r>
              <a:rPr lang="cs-CZ" sz="2400" dirty="0" smtClean="0"/>
              <a:t>  co to neseš ve džbáně?</a:t>
            </a:r>
          </a:p>
          <a:p>
            <a:r>
              <a:rPr lang="cs-CZ" sz="2400" dirty="0" smtClean="0"/>
              <a:t>  Nesu,nesu koledu</a:t>
            </a:r>
          </a:p>
          <a:p>
            <a:r>
              <a:rPr lang="cs-CZ" sz="2400" dirty="0" smtClean="0"/>
              <a:t>  </a:t>
            </a:r>
            <a:r>
              <a:rPr lang="cs-CZ" sz="2400" dirty="0" err="1" smtClean="0"/>
              <a:t>upad</a:t>
            </a:r>
            <a:r>
              <a:rPr lang="cs-CZ" sz="2400" dirty="0" smtClean="0"/>
              <a:t> jsem s ní na ledu……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31.Prosinec – sv. silvestr</a:t>
            </a:r>
            <a:endParaRPr lang="cs-CZ" dirty="0"/>
          </a:p>
        </p:txBody>
      </p:sp>
      <p:pic>
        <p:nvPicPr>
          <p:cNvPr id="4100" name="Picture 4" descr="C:\Documents and Settings\Honza\Local Settings\Temporary Internet Files\Content.IE5\RMHNCIVH\MC9003098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005064"/>
            <a:ext cx="2855248" cy="2088232"/>
          </a:xfrm>
          <a:prstGeom prst="rect">
            <a:avLst/>
          </a:prstGeom>
          <a:noFill/>
        </p:spPr>
      </p:pic>
      <p:pic>
        <p:nvPicPr>
          <p:cNvPr id="4106" name="Picture 10" descr="C:\Documents and Settings\Honza\Local Settings\Temporary Internet Files\Content.IE5\O1K528XP\MP9004389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005064"/>
            <a:ext cx="2088232" cy="25735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79512" y="1052736"/>
            <a:ext cx="8712968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lidé se schází, aby společně ukončili starý rok </a:t>
            </a:r>
          </a:p>
          <a:p>
            <a:r>
              <a:rPr lang="cs-CZ" sz="3100" dirty="0" smtClean="0"/>
              <a:t>   a přivítali rok nový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jsou hodně veselí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dávají si různá předsevzetí (co se pokusí v </a:t>
            </a:r>
          </a:p>
          <a:p>
            <a:r>
              <a:rPr lang="cs-CZ" sz="3100" dirty="0" smtClean="0"/>
              <a:t>   novém roce udělat, co si zlepší atd.)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1.Leden – Nový rok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5904656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co člověk dělá na Nový rok, to   </a:t>
            </a:r>
          </a:p>
          <a:p>
            <a:r>
              <a:rPr lang="cs-CZ" sz="3100" dirty="0" smtClean="0"/>
              <a:t>   bude dělat celý rok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měla by s jíst čočka, aby byly </a:t>
            </a:r>
          </a:p>
          <a:p>
            <a:r>
              <a:rPr lang="cs-CZ" sz="3100" dirty="0" smtClean="0"/>
              <a:t>   peníze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nemělo se jíst nic od drůbeže, </a:t>
            </a:r>
          </a:p>
          <a:p>
            <a:r>
              <a:rPr lang="cs-CZ" sz="3100" dirty="0" smtClean="0"/>
              <a:t>   aby neuletělo štěstí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neměl se jíst králík ani zajíc, </a:t>
            </a:r>
          </a:p>
          <a:p>
            <a:r>
              <a:rPr lang="cs-CZ" sz="3100" dirty="0" smtClean="0"/>
              <a:t>   aby štěstí neuteklo</a:t>
            </a:r>
            <a:endParaRPr lang="cs-CZ" sz="3100" dirty="0"/>
          </a:p>
        </p:txBody>
      </p:sp>
      <p:pic>
        <p:nvPicPr>
          <p:cNvPr id="5123" name="Picture 3" descr="C:\Documents and Settings\Honza\Local Settings\Temporary Internet Files\Content.IE5\SEO39B4K\MM90021909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4155" y="1052736"/>
            <a:ext cx="3339845" cy="4419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6.Leden – tři králové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8640960" cy="2549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/>
              <a:t>když se narodil Ježíšek, chodili k němu s dary </a:t>
            </a:r>
          </a:p>
          <a:p>
            <a:r>
              <a:rPr lang="cs-CZ" sz="3100" dirty="0" smtClean="0"/>
              <a:t>    lidé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z Dálného východu přišli s dary i tři mudrci </a:t>
            </a:r>
          </a:p>
          <a:p>
            <a:r>
              <a:rPr lang="cs-CZ" sz="3100" dirty="0" smtClean="0"/>
              <a:t>    (králové) a přinesli zlato, kadidlo a </a:t>
            </a:r>
            <a:r>
              <a:rPr lang="cs-CZ" sz="3100" dirty="0" err="1" smtClean="0"/>
              <a:t>myrthu</a:t>
            </a:r>
            <a:endParaRPr lang="cs-CZ" sz="3100" dirty="0" smtClean="0"/>
          </a:p>
          <a:p>
            <a:pPr>
              <a:buFont typeface="Wingdings" pitchFamily="2" charset="2"/>
              <a:buChar char="Ø"/>
            </a:pPr>
            <a:r>
              <a:rPr lang="cs-CZ" sz="3100" dirty="0" smtClean="0"/>
              <a:t>jmenují se Kašpar, Melichar a Baltazar</a:t>
            </a:r>
            <a:endParaRPr lang="cs-CZ" sz="3100" dirty="0"/>
          </a:p>
        </p:txBody>
      </p:sp>
      <p:pic>
        <p:nvPicPr>
          <p:cNvPr id="6148" name="Picture 4" descr="C:\Documents and Settings\Honza\Local Settings\Temporary Internet Files\Content.IE5\SEO39B4K\MC9004153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933056"/>
            <a:ext cx="4032448" cy="27046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76470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908721"/>
            <a:ext cx="756084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1600" dirty="0" smtClean="0"/>
              <a:t>Název výukového materiálu: Od </a:t>
            </a:r>
            <a:r>
              <a:rPr lang="cs-CZ" sz="1600" dirty="0" smtClean="0"/>
              <a:t>adventu </a:t>
            </a:r>
            <a:r>
              <a:rPr lang="cs-CZ" sz="1600" dirty="0" smtClean="0"/>
              <a:t>ke Třem králům</a:t>
            </a:r>
          </a:p>
          <a:p>
            <a:r>
              <a:rPr lang="cs-CZ" sz="1600" dirty="0" smtClean="0"/>
              <a:t>Autor:                                  	Mgr. Irena </a:t>
            </a:r>
            <a:r>
              <a:rPr lang="cs-CZ" sz="1600" dirty="0" err="1" smtClean="0"/>
              <a:t>Miklová</a:t>
            </a:r>
            <a:endParaRPr lang="cs-CZ" sz="1600" dirty="0" smtClean="0"/>
          </a:p>
          <a:p>
            <a:r>
              <a:rPr lang="cs-CZ" sz="1600" dirty="0" smtClean="0"/>
              <a:t>Vytvořeno:                          	12. prosinec 2011</a:t>
            </a:r>
          </a:p>
          <a:p>
            <a:r>
              <a:rPr lang="cs-CZ" sz="1600" dirty="0" smtClean="0"/>
              <a:t>Ročník: 			1</a:t>
            </a:r>
            <a:r>
              <a:rPr lang="cs-CZ" sz="1600" dirty="0" smtClean="0"/>
              <a:t>., </a:t>
            </a:r>
            <a:r>
              <a:rPr lang="cs-CZ" sz="1600" dirty="0" smtClean="0"/>
              <a:t>2.</a:t>
            </a:r>
          </a:p>
          <a:p>
            <a:r>
              <a:rPr lang="cs-CZ" sz="1600" dirty="0" smtClean="0"/>
              <a:t>Vzdělávací oblast:		Člověk a jeho svět</a:t>
            </a:r>
          </a:p>
          <a:p>
            <a:r>
              <a:rPr lang="cs-CZ" sz="1600" dirty="0" smtClean="0"/>
              <a:t>Vzdělávací obor: 		Prvouka</a:t>
            </a:r>
          </a:p>
          <a:p>
            <a:r>
              <a:rPr lang="cs-CZ" sz="1600" dirty="0" smtClean="0"/>
              <a:t>Tematický okruh:		Zima</a:t>
            </a:r>
          </a:p>
          <a:p>
            <a:r>
              <a:rPr lang="cs-CZ" sz="1600" dirty="0" smtClean="0"/>
              <a:t>Téma:			Blíží se Vánoce</a:t>
            </a:r>
          </a:p>
          <a:p>
            <a:r>
              <a:rPr lang="cs-CZ" sz="1600" dirty="0" smtClean="0"/>
              <a:t>Pomůcky:			</a:t>
            </a:r>
            <a:r>
              <a:rPr lang="cs-CZ" sz="1600" dirty="0" err="1" smtClean="0"/>
              <a:t>dataprojektor</a:t>
            </a:r>
            <a:r>
              <a:rPr lang="cs-CZ" sz="1600" dirty="0" smtClean="0"/>
              <a:t>, CD přehrávač, CD s  vánočními  </a:t>
            </a:r>
          </a:p>
          <a:p>
            <a:r>
              <a:rPr lang="cs-CZ" sz="1600" dirty="0" smtClean="0"/>
              <a:t>                                                 koledami, pracovní sešit, pouzdro</a:t>
            </a:r>
          </a:p>
          <a:p>
            <a:r>
              <a:rPr lang="cs-CZ" sz="1600" dirty="0" smtClean="0"/>
              <a:t>Anotace:	Žáci se seznámí s průběhem adventního času, </a:t>
            </a:r>
          </a:p>
          <a:p>
            <a:r>
              <a:rPr lang="cs-CZ" sz="1600" dirty="0" smtClean="0"/>
              <a:t>                </a:t>
            </a:r>
            <a:r>
              <a:rPr lang="cs-CZ" sz="1600" dirty="0" smtClean="0"/>
              <a:t>zazpívají </a:t>
            </a:r>
            <a:r>
              <a:rPr lang="cs-CZ" sz="1600" dirty="0" smtClean="0"/>
              <a:t>si koledy. V pracovní sešitě doplní úkoly spojené s Vánocemi.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25144"/>
            <a:ext cx="6840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600" dirty="0" smtClean="0"/>
          </a:p>
          <a:p>
            <a:r>
              <a:rPr lang="cs-CZ" sz="1600" dirty="0" smtClean="0"/>
              <a:t>Všechny objekty použité v této práci jsou součástí SW Microsoft ®office.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6021288"/>
            <a:ext cx="73448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Text je vlastní originální práce autora.</a:t>
            </a:r>
            <a:endParaRPr lang="cs-CZ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9928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600" dirty="0" smtClean="0"/>
              <a:t>Zdroj:</a:t>
            </a:r>
          </a:p>
          <a:p>
            <a:r>
              <a:rPr lang="cs-CZ" sz="1600" dirty="0" smtClean="0"/>
              <a:t>ŠOTTNEROVÁ, Dagmar. </a:t>
            </a:r>
            <a:r>
              <a:rPr lang="cs-CZ" sz="1600" i="1" dirty="0" smtClean="0"/>
              <a:t>Lidové tradice</a:t>
            </a:r>
            <a:r>
              <a:rPr lang="cs-CZ" sz="1600" dirty="0" smtClean="0"/>
              <a:t>. první. Olomouc: </a:t>
            </a:r>
            <a:r>
              <a:rPr lang="cs-CZ" sz="1600" dirty="0" err="1" smtClean="0"/>
              <a:t>Rubico</a:t>
            </a:r>
            <a:r>
              <a:rPr lang="cs-CZ" sz="1600" dirty="0" smtClean="0"/>
              <a:t>, 2009. ISBN 978-80-73463096-9.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VELEBNÁ, Ing. Eva . </a:t>
            </a:r>
            <a:r>
              <a:rPr lang="cs-CZ" sz="1600" i="1" dirty="0" smtClean="0"/>
              <a:t>Lidové zvyky a obyčeje v křesťanském roce</a:t>
            </a:r>
            <a:r>
              <a:rPr lang="cs-CZ" sz="1600" dirty="0" smtClean="0"/>
              <a:t>. první. Praha: ALBRA, 1996. ISBN 250-030.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464</TotalTime>
  <Words>782</Words>
  <Application>Microsoft Office PowerPoint</Application>
  <PresentationFormat>Předvádění na obrazovce (4:3)</PresentationFormat>
  <Paragraphs>124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Od Adventu ke Třem králům  </vt:lpstr>
      <vt:lpstr>Advent </vt:lpstr>
      <vt:lpstr>Svatá barbora</vt:lpstr>
      <vt:lpstr>Svatý mikuláš</vt:lpstr>
      <vt:lpstr>Svatá lucie</vt:lpstr>
      <vt:lpstr>24. Prosince – štědrý den</vt:lpstr>
      <vt:lpstr>25. Prosinec – boží hod vánoční</vt:lpstr>
      <vt:lpstr>26. Prosinec – sv. štěpán</vt:lpstr>
      <vt:lpstr>31.Prosinec – sv. silvestr</vt:lpstr>
      <vt:lpstr>1.Leden – Nový rok</vt:lpstr>
      <vt:lpstr>6.Leden – tři králové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 Adventu ke třem králům</dc:title>
  <dc:creator>ZŠ Trávníky</dc:creator>
  <cp:lastModifiedBy>hornakova</cp:lastModifiedBy>
  <cp:revision>57</cp:revision>
  <dcterms:created xsi:type="dcterms:W3CDTF">2011-12-20T10:26:50Z</dcterms:created>
  <dcterms:modified xsi:type="dcterms:W3CDTF">2013-07-01T19:22:39Z</dcterms:modified>
</cp:coreProperties>
</file>